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42"/>
  </p:notesMasterIdLst>
  <p:sldIdLst>
    <p:sldId id="542" r:id="rId2"/>
    <p:sldId id="767" r:id="rId3"/>
    <p:sldId id="771" r:id="rId4"/>
    <p:sldId id="792" r:id="rId5"/>
    <p:sldId id="808" r:id="rId6"/>
    <p:sldId id="809" r:id="rId7"/>
    <p:sldId id="772" r:id="rId8"/>
    <p:sldId id="795" r:id="rId9"/>
    <p:sldId id="796" r:id="rId10"/>
    <p:sldId id="798" r:id="rId11"/>
    <p:sldId id="817" r:id="rId12"/>
    <p:sldId id="810" r:id="rId13"/>
    <p:sldId id="811" r:id="rId14"/>
    <p:sldId id="703" r:id="rId15"/>
    <p:sldId id="819" r:id="rId16"/>
    <p:sldId id="752" r:id="rId17"/>
    <p:sldId id="779" r:id="rId18"/>
    <p:sldId id="777" r:id="rId19"/>
    <p:sldId id="797" r:id="rId20"/>
    <p:sldId id="715" r:id="rId21"/>
    <p:sldId id="806" r:id="rId22"/>
    <p:sldId id="807" r:id="rId23"/>
    <p:sldId id="799" r:id="rId24"/>
    <p:sldId id="800" r:id="rId25"/>
    <p:sldId id="801" r:id="rId26"/>
    <p:sldId id="802" r:id="rId27"/>
    <p:sldId id="803" r:id="rId28"/>
    <p:sldId id="804" r:id="rId29"/>
    <p:sldId id="805" r:id="rId30"/>
    <p:sldId id="815" r:id="rId31"/>
    <p:sldId id="818" r:id="rId32"/>
    <p:sldId id="740" r:id="rId33"/>
    <p:sldId id="816" r:id="rId34"/>
    <p:sldId id="677" r:id="rId35"/>
    <p:sldId id="812" r:id="rId36"/>
    <p:sldId id="675" r:id="rId37"/>
    <p:sldId id="729" r:id="rId38"/>
    <p:sldId id="790" r:id="rId39"/>
    <p:sldId id="820" r:id="rId40"/>
    <p:sldId id="821" r:id="rId41"/>
  </p:sldIdLst>
  <p:sldSz cx="12192000" cy="6858000"/>
  <p:notesSz cx="9926638" cy="6797675"/>
  <p:embeddedFontLst>
    <p:embeddedFont>
      <p:font typeface="Open Sans" panose="020B0604020202020204" charset="0"/>
      <p:regular r:id="rId43"/>
      <p:bold r:id="rId44"/>
      <p:italic r:id="rId45"/>
      <p:boldItalic r:id="rId46"/>
    </p:embeddedFont>
    <p:embeddedFont>
      <p:font typeface="Arimo" panose="020B0604020202020204" charset="0"/>
      <p:regular r:id="rId47"/>
      <p:bold r:id="rId48"/>
      <p:italic r:id="rId49"/>
      <p:boldItalic r:id="rId50"/>
    </p:embeddedFont>
    <p:embeddedFont>
      <p:font typeface="ＭＳ Ｐゴシック" panose="020B0600070205080204" pitchFamily="34" charset="-128"/>
      <p:regular r:id="rId51"/>
    </p:embeddedFont>
    <p:embeddedFont>
      <p:font typeface="Trebuchet MS" panose="020B0603020202020204" pitchFamily="34" charset="0"/>
      <p:regular r:id="rId52"/>
      <p:bold r:id="rId53"/>
      <p:italic r:id="rId54"/>
      <p:boldItalic r:id="rId55"/>
    </p:embeddedFont>
    <p:embeddedFont>
      <p:font typeface="Tw Cen MT" panose="020B0602020104020603" pitchFamily="34" charset="0"/>
      <p:regular r:id="rId56"/>
      <p:bold r:id="rId57"/>
      <p:italic r:id="rId58"/>
      <p:boldItalic r:id="rId59"/>
    </p:embeddedFont>
    <p:embeddedFont>
      <p:font typeface="Candara" panose="020E0502030303020204" pitchFamily="34" charset="0"/>
      <p:regular r:id="rId60"/>
      <p:bold r:id="rId61"/>
      <p:italic r:id="rId62"/>
      <p:boldItalic r:id="rId63"/>
    </p:embeddedFont>
    <p:embeddedFont>
      <p:font typeface="Quattrocento Sans" panose="020B0604020202020204" charset="0"/>
      <p:regular r:id="rId64"/>
      <p:bold r:id="rId65"/>
      <p:italic r:id="rId66"/>
      <p:boldItalic r:id="rId67"/>
    </p:embeddedFont>
    <p:embeddedFont>
      <p:font typeface="Segoe UI" panose="020B0502040204020203" pitchFamily="34" charset="0"/>
      <p:regular r:id="rId68"/>
      <p:bold r:id="rId69"/>
      <p:italic r:id="rId70"/>
      <p:boldItalic r:id="rId71"/>
    </p:embeddedFont>
    <p:embeddedFont>
      <p:font typeface="Calibri" panose="020F050202020403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2">
          <p15:clr>
            <a:srgbClr val="A4A3A4"/>
          </p15:clr>
        </p15:guide>
        <p15:guide id="2" pos="3990">
          <p15:clr>
            <a:srgbClr val="A4A3A4"/>
          </p15:clr>
        </p15:guide>
        <p15:guide id="3" pos="3688">
          <p15:clr>
            <a:srgbClr val="A4A3A4"/>
          </p15:clr>
        </p15:guide>
        <p15:guide id="4" pos="7226">
          <p15:clr>
            <a:srgbClr val="A4A3A4"/>
          </p15:clr>
        </p15:guide>
        <p15:guide id="5" orient="horz" pos="3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FFBF"/>
    <a:srgbClr val="FFFFBF"/>
    <a:srgbClr val="D9FEFF"/>
    <a:srgbClr val="14232A"/>
    <a:srgbClr val="CCFFFF"/>
    <a:srgbClr val="EF8352"/>
    <a:srgbClr val="FFFFFF"/>
    <a:srgbClr val="B61E47"/>
    <a:srgbClr val="FAF7D8"/>
    <a:srgbClr val="50A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C17138-55C4-4B56-A065-221B1ACC32B8}">
  <a:tblStyle styleId="{FAC17138-55C4-4B56-A065-221B1ACC32B8}" styleName="Table_0">
    <a:wholeTbl>
      <a:tcTxStyle b="off" i="off">
        <a:font>
          <a:latin typeface="Segoe UI"/>
          <a:ea typeface="Segoe UI"/>
          <a:cs typeface="Segoe U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7"/>
          </a:solidFill>
        </a:fill>
      </a:tcStyle>
    </a:wholeTbl>
    <a:band1H>
      <a:tcTxStyle/>
      <a:tcStyle>
        <a:tcBdr/>
        <a:fill>
          <a:solidFill>
            <a:srgbClr val="CACBCD"/>
          </a:solidFill>
        </a:fill>
      </a:tcStyle>
    </a:band1H>
    <a:band2H>
      <a:tcTxStyle/>
      <a:tcStyle>
        <a:tcBdr/>
      </a:tcStyle>
    </a:band2H>
    <a:band1V>
      <a:tcTxStyle/>
      <a:tcStyle>
        <a:tcBdr/>
        <a:fill>
          <a:solidFill>
            <a:srgbClr val="CACBCD"/>
          </a:solidFill>
        </a:fill>
      </a:tcStyle>
    </a:band1V>
    <a:band2V>
      <a:tcTxStyle/>
      <a:tcStyle>
        <a:tcBdr/>
      </a:tcStyle>
    </a:band2V>
    <a:lastCol>
      <a:tcTxStyle b="on" i="off">
        <a:font>
          <a:latin typeface="Segoe UI"/>
          <a:ea typeface="Segoe UI"/>
          <a:cs typeface="Segoe UI"/>
        </a:font>
        <a:schemeClr val="lt1"/>
      </a:tcTxStyle>
      <a:tcStyle>
        <a:tcBdr/>
        <a:fill>
          <a:solidFill>
            <a:schemeClr val="accent1"/>
          </a:solidFill>
        </a:fill>
      </a:tcStyle>
    </a:lastCol>
    <a:firstCol>
      <a:tcTxStyle b="on" i="off">
        <a:font>
          <a:latin typeface="Segoe UI"/>
          <a:ea typeface="Segoe UI"/>
          <a:cs typeface="Segoe UI"/>
        </a:font>
        <a:schemeClr val="lt1"/>
      </a:tcTxStyle>
      <a:tcStyle>
        <a:tcBdr/>
        <a:fill>
          <a:solidFill>
            <a:schemeClr val="accent1"/>
          </a:solidFill>
        </a:fill>
      </a:tcStyle>
    </a:firstCol>
    <a:lastRow>
      <a:tcTxStyle b="on" i="off">
        <a:font>
          <a:latin typeface="Segoe UI"/>
          <a:ea typeface="Segoe UI"/>
          <a:cs typeface="Segoe U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Segoe UI"/>
          <a:ea typeface="Segoe UI"/>
          <a:cs typeface="Segoe U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6" d="100"/>
          <a:sy n="66" d="100"/>
        </p:scale>
        <p:origin x="816" y="60"/>
      </p:cViewPr>
      <p:guideLst>
        <p:guide pos="452"/>
        <p:guide pos="3990"/>
        <p:guide pos="3688"/>
        <p:guide pos="7226"/>
        <p:guide orient="horz" pos="37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font" Target="fonts/font26.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font" Target="fonts/font32.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72"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ulabh\Desktop\Book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Grant Source</a:t>
            </a:r>
          </a:p>
        </c:rich>
      </c:tx>
      <c:layout>
        <c:manualLayout>
          <c:xMode val="edge"/>
          <c:yMode val="edge"/>
          <c:x val="0.37603455818022746"/>
          <c:y val="0.1481481481481481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8F-4C5E-AF40-A792947274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8F-4C5E-AF40-A792947274A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8F-4C5E-AF40-A792947274A5}"/>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Sheet1!$A$1:$A$3</c:f>
              <c:strCache>
                <c:ptCount val="3"/>
                <c:pt idx="0">
                  <c:v>Capital Grant</c:v>
                </c:pt>
                <c:pt idx="1">
                  <c:v>Revenue Grant</c:v>
                </c:pt>
                <c:pt idx="2">
                  <c:v>Income Generated</c:v>
                </c:pt>
              </c:strCache>
            </c:strRef>
          </c:cat>
          <c:val>
            <c:numRef>
              <c:f>Sheet1!$B$1:$B$3</c:f>
              <c:numCache>
                <c:formatCode>General</c:formatCode>
                <c:ptCount val="3"/>
                <c:pt idx="0">
                  <c:v>453.3</c:v>
                </c:pt>
                <c:pt idx="1">
                  <c:v>570.70000000000005</c:v>
                </c:pt>
                <c:pt idx="2">
                  <c:v>276.86</c:v>
                </c:pt>
              </c:numCache>
            </c:numRef>
          </c:val>
          <c:extLst>
            <c:ext xmlns:c16="http://schemas.microsoft.com/office/drawing/2014/chart" uri="{C3380CC4-5D6E-409C-BE32-E72D297353CC}">
              <c16:uniqueId val="{00000006-B48F-4C5E-AF40-A792947274A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05"/>
          <c:y val="0.88298191892680078"/>
          <c:w val="0.86111111111111116"/>
          <c:h val="8.92403032954214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dirty="0"/>
              <a:t>Expenditure ( in Cr)</a:t>
            </a:r>
          </a:p>
        </c:rich>
      </c:tx>
      <c:layout>
        <c:manualLayout>
          <c:xMode val="edge"/>
          <c:yMode val="edge"/>
          <c:x val="0.32310411198600175"/>
          <c:y val="9.72222222222222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Sheet1!$B$13</c:f>
              <c:strCache>
                <c:ptCount val="1"/>
                <c:pt idx="0">
                  <c:v>Estimate ( in Cr)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1C-4C0B-9428-39F73749F6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1C-4C0B-9428-39F73749F6C8}"/>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Sheet1!$A$14:$A$15</c:f>
              <c:strCache>
                <c:ptCount val="2"/>
                <c:pt idx="0">
                  <c:v>Capital Expenditure</c:v>
                </c:pt>
                <c:pt idx="1">
                  <c:v>Operational Expenditure</c:v>
                </c:pt>
              </c:strCache>
            </c:strRef>
          </c:cat>
          <c:val>
            <c:numRef>
              <c:f>Sheet1!$B$14:$B$15</c:f>
              <c:numCache>
                <c:formatCode>General</c:formatCode>
                <c:ptCount val="2"/>
                <c:pt idx="0">
                  <c:v>476.9</c:v>
                </c:pt>
                <c:pt idx="1">
                  <c:v>794.41</c:v>
                </c:pt>
              </c:numCache>
            </c:numRef>
          </c:val>
          <c:extLst>
            <c:ext xmlns:c16="http://schemas.microsoft.com/office/drawing/2014/chart" uri="{C3380CC4-5D6E-409C-BE32-E72D297353CC}">
              <c16:uniqueId val="{00000004-CB1C-4C0B-9428-39F73749F6C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6.6070428696412942E-2"/>
          <c:y val="0.83819663167104108"/>
          <c:w val="0.91230358705161851"/>
          <c:h val="7.384040536599591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Income Generated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26-4883-B7C7-267E95DA8B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A26-4883-B7C7-267E95DA8B7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26-4883-B7C7-267E95DA8B7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A26-4883-B7C7-267E95DA8B7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A26-4883-B7C7-267E95DA8B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Sheet1!$A$26:$A$30</c:f>
              <c:strCache>
                <c:ptCount val="5"/>
                <c:pt idx="0">
                  <c:v>Estate</c:v>
                </c:pt>
                <c:pt idx="1">
                  <c:v>Water Tariff &amp; Sewerage Cess</c:v>
                </c:pt>
                <c:pt idx="2">
                  <c:v>Property Tax (Commercial)</c:v>
                </c:pt>
                <c:pt idx="3">
                  <c:v>Property Tax (Residential)</c:v>
                </c:pt>
                <c:pt idx="4">
                  <c:v>Others</c:v>
                </c:pt>
              </c:strCache>
            </c:strRef>
          </c:cat>
          <c:val>
            <c:numRef>
              <c:f>Sheet1!$B$26:$B$30</c:f>
              <c:numCache>
                <c:formatCode>0.00</c:formatCode>
                <c:ptCount val="5"/>
                <c:pt idx="0">
                  <c:v>15</c:v>
                </c:pt>
                <c:pt idx="1">
                  <c:v>100</c:v>
                </c:pt>
                <c:pt idx="2">
                  <c:v>40</c:v>
                </c:pt>
                <c:pt idx="3">
                  <c:v>12</c:v>
                </c:pt>
                <c:pt idx="4" formatCode="General">
                  <c:v>109.86</c:v>
                </c:pt>
              </c:numCache>
            </c:numRef>
          </c:val>
          <c:extLst>
            <c:ext xmlns:c16="http://schemas.microsoft.com/office/drawing/2014/chart" uri="{C3380CC4-5D6E-409C-BE32-E72D297353CC}">
              <c16:uniqueId val="{0000000A-3A26-4883-B7C7-267E95DA8B7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3966730252283238"/>
          <c:y val="0.76765977606093971"/>
          <c:w val="0.7758853984049332"/>
          <c:h val="0.2099739089010008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E21718-7716-49ED-8C69-84706E742F7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E7B28BC4-4C34-4C92-AFFD-45412E0F126E}">
      <dgm:prSet phldrT="[Text]" custT="1"/>
      <dgm:spPr/>
      <dgm:t>
        <a:bodyPr/>
        <a:lstStyle/>
        <a:p>
          <a:r>
            <a:rPr lang="en-US" sz="1400" dirty="0" smtClean="0"/>
            <a:t>Bulk &amp; Consumer Metering in Zones</a:t>
          </a:r>
          <a:endParaRPr lang="en-US" sz="1400" dirty="0"/>
        </a:p>
      </dgm:t>
    </dgm:pt>
    <dgm:pt modelId="{02728DC3-AA8E-41BA-9E9C-CA632D7117CC}" type="parTrans" cxnId="{F40E7AC7-48D9-485F-A35F-EF52C346A7F2}">
      <dgm:prSet/>
      <dgm:spPr/>
      <dgm:t>
        <a:bodyPr/>
        <a:lstStyle/>
        <a:p>
          <a:endParaRPr lang="en-US"/>
        </a:p>
      </dgm:t>
    </dgm:pt>
    <dgm:pt modelId="{C5138BC4-161D-4BF2-9D9A-450706F28702}" type="sibTrans" cxnId="{F40E7AC7-48D9-485F-A35F-EF52C346A7F2}">
      <dgm:prSet/>
      <dgm:spPr/>
      <dgm:t>
        <a:bodyPr/>
        <a:lstStyle/>
        <a:p>
          <a:endParaRPr lang="en-US"/>
        </a:p>
      </dgm:t>
    </dgm:pt>
    <dgm:pt modelId="{C19F17B1-47AC-4A63-A58B-987B82341CCD}">
      <dgm:prSet phldrT="[Text]" custT="1"/>
      <dgm:spPr/>
      <dgm:t>
        <a:bodyPr/>
        <a:lstStyle/>
        <a:p>
          <a:r>
            <a:rPr lang="en-US" sz="1200" dirty="0" smtClean="0"/>
            <a:t>Repair, Replacement/ Upgradation of System</a:t>
          </a:r>
          <a:endParaRPr lang="en-US" sz="1200" dirty="0"/>
        </a:p>
      </dgm:t>
    </dgm:pt>
    <dgm:pt modelId="{AE017E17-B78F-43DE-B63F-3591EE92D569}" type="parTrans" cxnId="{E12000CE-CE5C-475E-821E-821C986B7E0E}">
      <dgm:prSet/>
      <dgm:spPr/>
      <dgm:t>
        <a:bodyPr/>
        <a:lstStyle/>
        <a:p>
          <a:endParaRPr lang="en-US"/>
        </a:p>
      </dgm:t>
    </dgm:pt>
    <dgm:pt modelId="{6163123E-369A-4355-AE94-BE5BC9F36B5E}" type="sibTrans" cxnId="{E12000CE-CE5C-475E-821E-821C986B7E0E}">
      <dgm:prSet/>
      <dgm:spPr/>
      <dgm:t>
        <a:bodyPr/>
        <a:lstStyle/>
        <a:p>
          <a:endParaRPr lang="en-US"/>
        </a:p>
      </dgm:t>
    </dgm:pt>
    <dgm:pt modelId="{67C22B80-CBF8-4AC0-B71E-F764424AC69A}">
      <dgm:prSet phldrT="[Text]" custT="1"/>
      <dgm:spPr/>
      <dgm:t>
        <a:bodyPr/>
        <a:lstStyle/>
        <a:p>
          <a:r>
            <a:rPr lang="en-US" sz="1300" dirty="0" smtClean="0"/>
            <a:t>Modifications as per Model to continue 24x7 Supply without Increasing Demand</a:t>
          </a:r>
          <a:endParaRPr lang="en-US" sz="1300" dirty="0"/>
        </a:p>
      </dgm:t>
    </dgm:pt>
    <dgm:pt modelId="{6B398ED9-965D-43B9-A134-02178C9489E0}" type="parTrans" cxnId="{18E312EB-0863-4498-8EF1-DFAC76F9AD7C}">
      <dgm:prSet/>
      <dgm:spPr/>
      <dgm:t>
        <a:bodyPr/>
        <a:lstStyle/>
        <a:p>
          <a:endParaRPr lang="en-US"/>
        </a:p>
      </dgm:t>
    </dgm:pt>
    <dgm:pt modelId="{83F69147-8AD9-4DC4-B330-4D8BB199E08E}" type="sibTrans" cxnId="{18E312EB-0863-4498-8EF1-DFAC76F9AD7C}">
      <dgm:prSet/>
      <dgm:spPr/>
      <dgm:t>
        <a:bodyPr/>
        <a:lstStyle/>
        <a:p>
          <a:endParaRPr lang="en-US"/>
        </a:p>
      </dgm:t>
    </dgm:pt>
    <dgm:pt modelId="{CB00F45D-1F1A-4459-BB59-28AB0AD6EE21}">
      <dgm:prSet phldrT="[Text]"/>
      <dgm:spPr/>
      <dgm:t>
        <a:bodyPr/>
        <a:lstStyle/>
        <a:p>
          <a:r>
            <a:rPr lang="en-US" dirty="0" smtClean="0"/>
            <a:t>NRW Management</a:t>
          </a:r>
          <a:endParaRPr lang="en-US" dirty="0"/>
        </a:p>
      </dgm:t>
    </dgm:pt>
    <dgm:pt modelId="{99BCF46A-84E9-4FF2-9812-4278BADF0B2D}" type="parTrans" cxnId="{60C44A9E-9F84-4478-B1C1-F911BB493FCF}">
      <dgm:prSet/>
      <dgm:spPr/>
      <dgm:t>
        <a:bodyPr/>
        <a:lstStyle/>
        <a:p>
          <a:endParaRPr lang="en-US"/>
        </a:p>
      </dgm:t>
    </dgm:pt>
    <dgm:pt modelId="{FF3CF798-3FD3-4186-B237-F8EF0B04661C}" type="sibTrans" cxnId="{60C44A9E-9F84-4478-B1C1-F911BB493FCF}">
      <dgm:prSet/>
      <dgm:spPr/>
      <dgm:t>
        <a:bodyPr/>
        <a:lstStyle/>
        <a:p>
          <a:endParaRPr lang="en-US"/>
        </a:p>
      </dgm:t>
    </dgm:pt>
    <dgm:pt modelId="{0D46E077-D885-47C5-8F24-E0C9BDC8E2BA}">
      <dgm:prSet phldrT="[Text]" custT="1"/>
      <dgm:spPr/>
      <dgm:t>
        <a:bodyPr/>
        <a:lstStyle/>
        <a:p>
          <a:r>
            <a:rPr lang="en-US" sz="1400" dirty="0" smtClean="0"/>
            <a:t>Operation &amp; Maintenance</a:t>
          </a:r>
          <a:endParaRPr lang="en-US" sz="1400" dirty="0"/>
        </a:p>
      </dgm:t>
    </dgm:pt>
    <dgm:pt modelId="{B5C0CA2D-BC36-45AB-9DE6-471339518EC6}" type="parTrans" cxnId="{D8246803-9F94-45EC-9AE3-7374E8BC1185}">
      <dgm:prSet/>
      <dgm:spPr/>
      <dgm:t>
        <a:bodyPr/>
        <a:lstStyle/>
        <a:p>
          <a:endParaRPr lang="en-US"/>
        </a:p>
      </dgm:t>
    </dgm:pt>
    <dgm:pt modelId="{08F119CE-4E06-421C-9551-879FBB0D8A00}" type="sibTrans" cxnId="{D8246803-9F94-45EC-9AE3-7374E8BC1185}">
      <dgm:prSet/>
      <dgm:spPr/>
      <dgm:t>
        <a:bodyPr/>
        <a:lstStyle/>
        <a:p>
          <a:endParaRPr lang="en-US"/>
        </a:p>
      </dgm:t>
    </dgm:pt>
    <dgm:pt modelId="{7374DAC8-D717-40AD-8313-1BFC153FB648}">
      <dgm:prSet custT="1"/>
      <dgm:spPr/>
      <dgm:t>
        <a:bodyPr/>
        <a:lstStyle/>
        <a:p>
          <a:r>
            <a:rPr lang="en-US" sz="1400" dirty="0" smtClean="0"/>
            <a:t>Installation of Communication System &amp; SCADA</a:t>
          </a:r>
          <a:endParaRPr lang="en-US" sz="1400" dirty="0"/>
        </a:p>
      </dgm:t>
    </dgm:pt>
    <dgm:pt modelId="{661AD1E1-3A27-4BB6-9E32-82DBCE406F08}" type="parTrans" cxnId="{6EF0C880-65EF-4CB0-A639-4230254DD56B}">
      <dgm:prSet/>
      <dgm:spPr/>
      <dgm:t>
        <a:bodyPr/>
        <a:lstStyle/>
        <a:p>
          <a:endParaRPr lang="en-US"/>
        </a:p>
      </dgm:t>
    </dgm:pt>
    <dgm:pt modelId="{CC88B916-866B-4F90-9674-F2469BA67766}" type="sibTrans" cxnId="{6EF0C880-65EF-4CB0-A639-4230254DD56B}">
      <dgm:prSet/>
      <dgm:spPr/>
      <dgm:t>
        <a:bodyPr/>
        <a:lstStyle/>
        <a:p>
          <a:endParaRPr lang="en-US"/>
        </a:p>
      </dgm:t>
    </dgm:pt>
    <dgm:pt modelId="{38C4A781-4D8E-47FF-A5ED-C0D22D8BC47C}">
      <dgm:prSet custT="1"/>
      <dgm:spPr/>
      <dgm:t>
        <a:bodyPr/>
        <a:lstStyle/>
        <a:p>
          <a:r>
            <a:rPr lang="en-US" sz="1200" dirty="0" smtClean="0"/>
            <a:t>Leak Detection &amp; Repairs followed by Water Balance</a:t>
          </a:r>
          <a:endParaRPr lang="en-US" sz="1200" dirty="0"/>
        </a:p>
      </dgm:t>
    </dgm:pt>
    <dgm:pt modelId="{431ADC40-C82D-4414-BAB1-0B3198404AEA}" type="parTrans" cxnId="{109DCD94-3179-435D-86AC-543F220EE0C1}">
      <dgm:prSet/>
      <dgm:spPr/>
      <dgm:t>
        <a:bodyPr/>
        <a:lstStyle/>
        <a:p>
          <a:endParaRPr lang="en-US"/>
        </a:p>
      </dgm:t>
    </dgm:pt>
    <dgm:pt modelId="{3CC61920-8054-4F2F-9226-76CAD16F8572}" type="sibTrans" cxnId="{109DCD94-3179-435D-86AC-543F220EE0C1}">
      <dgm:prSet/>
      <dgm:spPr/>
      <dgm:t>
        <a:bodyPr/>
        <a:lstStyle/>
        <a:p>
          <a:endParaRPr lang="en-US"/>
        </a:p>
      </dgm:t>
    </dgm:pt>
    <dgm:pt modelId="{FFAB6CAB-0747-4EE9-A63A-F0D7F1B6F8BA}">
      <dgm:prSet custT="1"/>
      <dgm:spPr/>
      <dgm:t>
        <a:bodyPr/>
        <a:lstStyle/>
        <a:p>
          <a:r>
            <a:rPr lang="en-US" sz="1400" dirty="0" smtClean="0"/>
            <a:t>Conducting Water Balance</a:t>
          </a:r>
          <a:endParaRPr lang="en-US" sz="1400" dirty="0"/>
        </a:p>
      </dgm:t>
    </dgm:pt>
    <dgm:pt modelId="{D825F689-309D-49A9-B5D3-C61B83C861F4}" type="parTrans" cxnId="{9CDD2082-8700-408A-BEEF-7FAB3C255414}">
      <dgm:prSet/>
      <dgm:spPr/>
      <dgm:t>
        <a:bodyPr/>
        <a:lstStyle/>
        <a:p>
          <a:endParaRPr lang="en-US"/>
        </a:p>
      </dgm:t>
    </dgm:pt>
    <dgm:pt modelId="{6A98838D-9233-4998-AB0B-8B3C4E606D0B}" type="sibTrans" cxnId="{9CDD2082-8700-408A-BEEF-7FAB3C255414}">
      <dgm:prSet/>
      <dgm:spPr/>
      <dgm:t>
        <a:bodyPr/>
        <a:lstStyle/>
        <a:p>
          <a:endParaRPr lang="en-US"/>
        </a:p>
      </dgm:t>
    </dgm:pt>
    <dgm:pt modelId="{32FEEB95-6114-48E1-A47E-B6CED787C560}">
      <dgm:prSet custT="1"/>
      <dgm:spPr/>
      <dgm:t>
        <a:bodyPr/>
        <a:lstStyle/>
        <a:p>
          <a:r>
            <a:rPr lang="en-US" sz="1400" dirty="0" smtClean="0"/>
            <a:t>Study of System i.e. Level, Pressure, Flow , etc. </a:t>
          </a:r>
          <a:endParaRPr lang="en-US" sz="1400" dirty="0"/>
        </a:p>
      </dgm:t>
    </dgm:pt>
    <dgm:pt modelId="{F092DC12-98AD-4C45-BBF0-4A145AB621D1}" type="parTrans" cxnId="{95C5FA09-C9EA-4A61-B873-F42E354157C8}">
      <dgm:prSet/>
      <dgm:spPr/>
      <dgm:t>
        <a:bodyPr/>
        <a:lstStyle/>
        <a:p>
          <a:endParaRPr lang="en-US"/>
        </a:p>
      </dgm:t>
    </dgm:pt>
    <dgm:pt modelId="{82184EB0-51D5-4A3E-A4F9-86BDBD7C2D81}" type="sibTrans" cxnId="{95C5FA09-C9EA-4A61-B873-F42E354157C8}">
      <dgm:prSet/>
      <dgm:spPr/>
      <dgm:t>
        <a:bodyPr/>
        <a:lstStyle/>
        <a:p>
          <a:endParaRPr lang="en-US"/>
        </a:p>
      </dgm:t>
    </dgm:pt>
    <dgm:pt modelId="{15AD02B5-A2FD-4602-A2C4-E524C81F86F5}">
      <dgm:prSet custT="1"/>
      <dgm:spPr/>
      <dgm:t>
        <a:bodyPr/>
        <a:lstStyle/>
        <a:p>
          <a:r>
            <a:rPr lang="en-US" sz="1400" dirty="0" smtClean="0"/>
            <a:t>Creation of Zones w.r.t. DMAs</a:t>
          </a:r>
          <a:endParaRPr lang="en-US" sz="1400" dirty="0"/>
        </a:p>
      </dgm:t>
    </dgm:pt>
    <dgm:pt modelId="{FC772FBA-7A53-4D96-A90A-AC88CF25530D}" type="parTrans" cxnId="{9C191717-17D5-407D-8A3B-EC35373EF14F}">
      <dgm:prSet/>
      <dgm:spPr/>
      <dgm:t>
        <a:bodyPr/>
        <a:lstStyle/>
        <a:p>
          <a:endParaRPr lang="en-US"/>
        </a:p>
      </dgm:t>
    </dgm:pt>
    <dgm:pt modelId="{A6CA2C16-E80A-49EB-B67E-88C7392A1BAB}" type="sibTrans" cxnId="{9C191717-17D5-407D-8A3B-EC35373EF14F}">
      <dgm:prSet/>
      <dgm:spPr/>
      <dgm:t>
        <a:bodyPr/>
        <a:lstStyle/>
        <a:p>
          <a:endParaRPr lang="en-US"/>
        </a:p>
      </dgm:t>
    </dgm:pt>
    <dgm:pt modelId="{5D3DB9D3-2DBB-475F-8EF9-37CA137CA5B3}">
      <dgm:prSet custT="1"/>
      <dgm:spPr/>
      <dgm:t>
        <a:bodyPr/>
        <a:lstStyle/>
        <a:p>
          <a:r>
            <a:rPr lang="en-US" sz="1200" dirty="0" smtClean="0"/>
            <a:t>OHSRs &amp; UGR</a:t>
          </a:r>
          <a:endParaRPr lang="en-US" sz="1200" dirty="0"/>
        </a:p>
      </dgm:t>
    </dgm:pt>
    <dgm:pt modelId="{78B5053A-5BB5-4B11-96E1-178056C5D2C1}" type="parTrans" cxnId="{A4F85521-6F5F-476A-A21C-3F1F8ACE607C}">
      <dgm:prSet/>
      <dgm:spPr/>
      <dgm:t>
        <a:bodyPr/>
        <a:lstStyle/>
        <a:p>
          <a:endParaRPr lang="en-US"/>
        </a:p>
      </dgm:t>
    </dgm:pt>
    <dgm:pt modelId="{E00D01F9-5C54-4151-8CA8-67F819D1A484}" type="sibTrans" cxnId="{A4F85521-6F5F-476A-A21C-3F1F8ACE607C}">
      <dgm:prSet/>
      <dgm:spPr/>
      <dgm:t>
        <a:bodyPr/>
        <a:lstStyle/>
        <a:p>
          <a:endParaRPr lang="en-US"/>
        </a:p>
      </dgm:t>
    </dgm:pt>
    <dgm:pt modelId="{3B563849-B450-4B2D-8B26-0E5D00CA1F4B}" type="pres">
      <dgm:prSet presAssocID="{BFE21718-7716-49ED-8C69-84706E742F70}" presName="Name0" presStyleCnt="0">
        <dgm:presLayoutVars>
          <dgm:dir/>
          <dgm:resizeHandles val="exact"/>
        </dgm:presLayoutVars>
      </dgm:prSet>
      <dgm:spPr/>
      <dgm:t>
        <a:bodyPr/>
        <a:lstStyle/>
        <a:p>
          <a:endParaRPr lang="en-US"/>
        </a:p>
      </dgm:t>
    </dgm:pt>
    <dgm:pt modelId="{EAA3526D-E89C-4A80-A27D-7FFF3270F8AD}" type="pres">
      <dgm:prSet presAssocID="{BFE21718-7716-49ED-8C69-84706E742F70}" presName="cycle" presStyleCnt="0"/>
      <dgm:spPr/>
    </dgm:pt>
    <dgm:pt modelId="{850E2348-2C4D-4156-97A7-264EE9C20E2F}" type="pres">
      <dgm:prSet presAssocID="{15AD02B5-A2FD-4602-A2C4-E524C81F86F5}" presName="nodeFirstNode" presStyleLbl="node1" presStyleIdx="0" presStyleCnt="11" custScaleX="123191" custScaleY="130892">
        <dgm:presLayoutVars>
          <dgm:bulletEnabled val="1"/>
        </dgm:presLayoutVars>
      </dgm:prSet>
      <dgm:spPr/>
      <dgm:t>
        <a:bodyPr/>
        <a:lstStyle/>
        <a:p>
          <a:endParaRPr lang="en-US"/>
        </a:p>
      </dgm:t>
    </dgm:pt>
    <dgm:pt modelId="{A8CEADC2-9D3E-4885-9BB3-DC47223E7798}" type="pres">
      <dgm:prSet presAssocID="{A6CA2C16-E80A-49EB-B67E-88C7392A1BAB}" presName="sibTransFirstNode" presStyleLbl="bgShp" presStyleIdx="0" presStyleCnt="1" custLinFactNeighborX="476" custLinFactNeighborY="-221"/>
      <dgm:spPr/>
      <dgm:t>
        <a:bodyPr/>
        <a:lstStyle/>
        <a:p>
          <a:endParaRPr lang="en-US"/>
        </a:p>
      </dgm:t>
    </dgm:pt>
    <dgm:pt modelId="{B1759D6B-4F2D-461A-8AF8-6E92DE5B83F2}" type="pres">
      <dgm:prSet presAssocID="{5D3DB9D3-2DBB-475F-8EF9-37CA137CA5B3}" presName="nodeFollowingNodes" presStyleLbl="node1" presStyleIdx="1" presStyleCnt="11" custRadScaleRad="105611" custRadScaleInc="39587">
        <dgm:presLayoutVars>
          <dgm:bulletEnabled val="1"/>
        </dgm:presLayoutVars>
      </dgm:prSet>
      <dgm:spPr/>
      <dgm:t>
        <a:bodyPr/>
        <a:lstStyle/>
        <a:p>
          <a:endParaRPr lang="en-US"/>
        </a:p>
      </dgm:t>
    </dgm:pt>
    <dgm:pt modelId="{281C6C6A-C986-4498-AD45-257642BE6138}" type="pres">
      <dgm:prSet presAssocID="{E7B28BC4-4C34-4C92-AFFD-45412E0F126E}" presName="nodeFollowingNodes" presStyleLbl="node1" presStyleIdx="2" presStyleCnt="11" custScaleX="132085" custRadScaleRad="107200" custRadScaleInc="19645">
        <dgm:presLayoutVars>
          <dgm:bulletEnabled val="1"/>
        </dgm:presLayoutVars>
      </dgm:prSet>
      <dgm:spPr/>
      <dgm:t>
        <a:bodyPr/>
        <a:lstStyle/>
        <a:p>
          <a:endParaRPr lang="en-US"/>
        </a:p>
      </dgm:t>
    </dgm:pt>
    <dgm:pt modelId="{A68589D6-48BF-4F2B-B059-1C6F5B48D96C}" type="pres">
      <dgm:prSet presAssocID="{7374DAC8-D717-40AD-8313-1BFC153FB648}" presName="nodeFollowingNodes" presStyleLbl="node1" presStyleIdx="3" presStyleCnt="11" custScaleX="140331" custScaleY="124687" custRadScaleRad="101685" custRadScaleInc="-8902">
        <dgm:presLayoutVars>
          <dgm:bulletEnabled val="1"/>
        </dgm:presLayoutVars>
      </dgm:prSet>
      <dgm:spPr/>
      <dgm:t>
        <a:bodyPr/>
        <a:lstStyle/>
        <a:p>
          <a:endParaRPr lang="en-US"/>
        </a:p>
      </dgm:t>
    </dgm:pt>
    <dgm:pt modelId="{11137265-AF9B-4739-AA9D-16D1D9D52199}" type="pres">
      <dgm:prSet presAssocID="{32FEEB95-6114-48E1-A47E-B6CED787C560}" presName="nodeFollowingNodes" presStyleLbl="node1" presStyleIdx="4" presStyleCnt="11" custScaleX="113942" custScaleY="148577" custRadScaleRad="103086" custRadScaleInc="-21721">
        <dgm:presLayoutVars>
          <dgm:bulletEnabled val="1"/>
        </dgm:presLayoutVars>
      </dgm:prSet>
      <dgm:spPr/>
      <dgm:t>
        <a:bodyPr/>
        <a:lstStyle/>
        <a:p>
          <a:endParaRPr lang="en-US"/>
        </a:p>
      </dgm:t>
    </dgm:pt>
    <dgm:pt modelId="{835D367C-A6E5-4B09-BD33-91D0FF14E983}" type="pres">
      <dgm:prSet presAssocID="{FFAB6CAB-0747-4EE9-A63A-F0D7F1B6F8BA}" presName="nodeFollowingNodes" presStyleLbl="node1" presStyleIdx="5" presStyleCnt="11" custScaleX="128569" custRadScaleRad="106835" custRadScaleInc="-13150">
        <dgm:presLayoutVars>
          <dgm:bulletEnabled val="1"/>
        </dgm:presLayoutVars>
      </dgm:prSet>
      <dgm:spPr/>
      <dgm:t>
        <a:bodyPr/>
        <a:lstStyle/>
        <a:p>
          <a:endParaRPr lang="en-US"/>
        </a:p>
      </dgm:t>
    </dgm:pt>
    <dgm:pt modelId="{6AA38835-9D36-4FA2-92BB-E51FFE3EC98F}" type="pres">
      <dgm:prSet presAssocID="{38C4A781-4D8E-47FF-A5ED-C0D22D8BC47C}" presName="nodeFollowingNodes" presStyleLbl="node1" presStyleIdx="6" presStyleCnt="11" custScaleX="114894" custScaleY="132880">
        <dgm:presLayoutVars>
          <dgm:bulletEnabled val="1"/>
        </dgm:presLayoutVars>
      </dgm:prSet>
      <dgm:spPr/>
      <dgm:t>
        <a:bodyPr/>
        <a:lstStyle/>
        <a:p>
          <a:endParaRPr lang="en-US"/>
        </a:p>
      </dgm:t>
    </dgm:pt>
    <dgm:pt modelId="{698CECB4-A907-4DA0-86E0-05CC1C9397EC}" type="pres">
      <dgm:prSet presAssocID="{C19F17B1-47AC-4A63-A58B-987B82341CCD}" presName="nodeFollowingNodes" presStyleLbl="node1" presStyleIdx="7" presStyleCnt="11" custScaleX="131340" custRadScaleRad="110602" custRadScaleInc="21358">
        <dgm:presLayoutVars>
          <dgm:bulletEnabled val="1"/>
        </dgm:presLayoutVars>
      </dgm:prSet>
      <dgm:spPr/>
      <dgm:t>
        <a:bodyPr/>
        <a:lstStyle/>
        <a:p>
          <a:endParaRPr lang="en-US"/>
        </a:p>
      </dgm:t>
    </dgm:pt>
    <dgm:pt modelId="{B3D1E92C-FC29-4548-AE44-D50D7244F991}" type="pres">
      <dgm:prSet presAssocID="{67C22B80-CBF8-4AC0-B71E-F764424AC69A}" presName="nodeFollowingNodes" presStyleLbl="node1" presStyleIdx="8" presStyleCnt="11" custScaleX="185805" custScaleY="129063" custRadScaleRad="102796" custRadScaleInc="9101">
        <dgm:presLayoutVars>
          <dgm:bulletEnabled val="1"/>
        </dgm:presLayoutVars>
      </dgm:prSet>
      <dgm:spPr/>
      <dgm:t>
        <a:bodyPr/>
        <a:lstStyle/>
        <a:p>
          <a:endParaRPr lang="en-US"/>
        </a:p>
      </dgm:t>
    </dgm:pt>
    <dgm:pt modelId="{A5AF3ED9-1F65-4DE2-84B6-3D493FC21239}" type="pres">
      <dgm:prSet presAssocID="{CB00F45D-1F1A-4459-BB59-28AB0AD6EE21}" presName="nodeFollowingNodes" presStyleLbl="node1" presStyleIdx="9" presStyleCnt="11" custRadScaleRad="109144" custRadScaleInc="-18731">
        <dgm:presLayoutVars>
          <dgm:bulletEnabled val="1"/>
        </dgm:presLayoutVars>
      </dgm:prSet>
      <dgm:spPr/>
      <dgm:t>
        <a:bodyPr/>
        <a:lstStyle/>
        <a:p>
          <a:endParaRPr lang="en-US"/>
        </a:p>
      </dgm:t>
    </dgm:pt>
    <dgm:pt modelId="{058AFA83-F952-45C0-9D1D-AB498F826833}" type="pres">
      <dgm:prSet presAssocID="{0D46E077-D885-47C5-8F24-E0C9BDC8E2BA}" presName="nodeFollowingNodes" presStyleLbl="node1" presStyleIdx="10" presStyleCnt="11" custRadScaleRad="107584" custRadScaleInc="-41714">
        <dgm:presLayoutVars>
          <dgm:bulletEnabled val="1"/>
        </dgm:presLayoutVars>
      </dgm:prSet>
      <dgm:spPr/>
      <dgm:t>
        <a:bodyPr/>
        <a:lstStyle/>
        <a:p>
          <a:endParaRPr lang="en-US"/>
        </a:p>
      </dgm:t>
    </dgm:pt>
  </dgm:ptLst>
  <dgm:cxnLst>
    <dgm:cxn modelId="{9CDD2082-8700-408A-BEEF-7FAB3C255414}" srcId="{BFE21718-7716-49ED-8C69-84706E742F70}" destId="{FFAB6CAB-0747-4EE9-A63A-F0D7F1B6F8BA}" srcOrd="5" destOrd="0" parTransId="{D825F689-309D-49A9-B5D3-C61B83C861F4}" sibTransId="{6A98838D-9233-4998-AB0B-8B3C4E606D0B}"/>
    <dgm:cxn modelId="{86E88CAB-2346-4338-8243-3E570D94FAE6}" type="presOf" srcId="{C19F17B1-47AC-4A63-A58B-987B82341CCD}" destId="{698CECB4-A907-4DA0-86E0-05CC1C9397EC}" srcOrd="0" destOrd="0" presId="urn:microsoft.com/office/officeart/2005/8/layout/cycle3"/>
    <dgm:cxn modelId="{95C5FA09-C9EA-4A61-B873-F42E354157C8}" srcId="{BFE21718-7716-49ED-8C69-84706E742F70}" destId="{32FEEB95-6114-48E1-A47E-B6CED787C560}" srcOrd="4" destOrd="0" parTransId="{F092DC12-98AD-4C45-BBF0-4A145AB621D1}" sibTransId="{82184EB0-51D5-4A3E-A4F9-86BDBD7C2D81}"/>
    <dgm:cxn modelId="{3B97313F-BA8A-4FE3-992D-96E9ECE79B9E}" type="presOf" srcId="{BFE21718-7716-49ED-8C69-84706E742F70}" destId="{3B563849-B450-4B2D-8B26-0E5D00CA1F4B}" srcOrd="0" destOrd="0" presId="urn:microsoft.com/office/officeart/2005/8/layout/cycle3"/>
    <dgm:cxn modelId="{18E312EB-0863-4498-8EF1-DFAC76F9AD7C}" srcId="{BFE21718-7716-49ED-8C69-84706E742F70}" destId="{67C22B80-CBF8-4AC0-B71E-F764424AC69A}" srcOrd="8" destOrd="0" parTransId="{6B398ED9-965D-43B9-A134-02178C9489E0}" sibTransId="{83F69147-8AD9-4DC4-B330-4D8BB199E08E}"/>
    <dgm:cxn modelId="{6DE0DEB1-BB58-4723-9352-1AF4D1CF01C0}" type="presOf" srcId="{38C4A781-4D8E-47FF-A5ED-C0D22D8BC47C}" destId="{6AA38835-9D36-4FA2-92BB-E51FFE3EC98F}" srcOrd="0" destOrd="0" presId="urn:microsoft.com/office/officeart/2005/8/layout/cycle3"/>
    <dgm:cxn modelId="{A4F85521-6F5F-476A-A21C-3F1F8ACE607C}" srcId="{BFE21718-7716-49ED-8C69-84706E742F70}" destId="{5D3DB9D3-2DBB-475F-8EF9-37CA137CA5B3}" srcOrd="1" destOrd="0" parTransId="{78B5053A-5BB5-4B11-96E1-178056C5D2C1}" sibTransId="{E00D01F9-5C54-4151-8CA8-67F819D1A484}"/>
    <dgm:cxn modelId="{D8246803-9F94-45EC-9AE3-7374E8BC1185}" srcId="{BFE21718-7716-49ED-8C69-84706E742F70}" destId="{0D46E077-D885-47C5-8F24-E0C9BDC8E2BA}" srcOrd="10" destOrd="0" parTransId="{B5C0CA2D-BC36-45AB-9DE6-471339518EC6}" sibTransId="{08F119CE-4E06-421C-9551-879FBB0D8A00}"/>
    <dgm:cxn modelId="{4E343C7B-E088-471C-B544-1A1A6B4541B3}" type="presOf" srcId="{5D3DB9D3-2DBB-475F-8EF9-37CA137CA5B3}" destId="{B1759D6B-4F2D-461A-8AF8-6E92DE5B83F2}" srcOrd="0" destOrd="0" presId="urn:microsoft.com/office/officeart/2005/8/layout/cycle3"/>
    <dgm:cxn modelId="{3E3561C2-5FF6-44D9-A2CA-9FCB00A3B3C9}" type="presOf" srcId="{CB00F45D-1F1A-4459-BB59-28AB0AD6EE21}" destId="{A5AF3ED9-1F65-4DE2-84B6-3D493FC21239}" srcOrd="0" destOrd="0" presId="urn:microsoft.com/office/officeart/2005/8/layout/cycle3"/>
    <dgm:cxn modelId="{109DCD94-3179-435D-86AC-543F220EE0C1}" srcId="{BFE21718-7716-49ED-8C69-84706E742F70}" destId="{38C4A781-4D8E-47FF-A5ED-C0D22D8BC47C}" srcOrd="6" destOrd="0" parTransId="{431ADC40-C82D-4414-BAB1-0B3198404AEA}" sibTransId="{3CC61920-8054-4F2F-9226-76CAD16F8572}"/>
    <dgm:cxn modelId="{3366C87A-4142-45DC-9840-BE5A9F297645}" type="presOf" srcId="{7374DAC8-D717-40AD-8313-1BFC153FB648}" destId="{A68589D6-48BF-4F2B-B059-1C6F5B48D96C}" srcOrd="0" destOrd="0" presId="urn:microsoft.com/office/officeart/2005/8/layout/cycle3"/>
    <dgm:cxn modelId="{6EF0C880-65EF-4CB0-A639-4230254DD56B}" srcId="{BFE21718-7716-49ED-8C69-84706E742F70}" destId="{7374DAC8-D717-40AD-8313-1BFC153FB648}" srcOrd="3" destOrd="0" parTransId="{661AD1E1-3A27-4BB6-9E32-82DBCE406F08}" sibTransId="{CC88B916-866B-4F90-9674-F2469BA67766}"/>
    <dgm:cxn modelId="{B34E96F0-8167-4285-B97C-25EE487DAA92}" type="presOf" srcId="{15AD02B5-A2FD-4602-A2C4-E524C81F86F5}" destId="{850E2348-2C4D-4156-97A7-264EE9C20E2F}" srcOrd="0" destOrd="0" presId="urn:microsoft.com/office/officeart/2005/8/layout/cycle3"/>
    <dgm:cxn modelId="{F2D526EF-214F-4869-BD3D-2B0624E9A3E7}" type="presOf" srcId="{A6CA2C16-E80A-49EB-B67E-88C7392A1BAB}" destId="{A8CEADC2-9D3E-4885-9BB3-DC47223E7798}" srcOrd="0" destOrd="0" presId="urn:microsoft.com/office/officeart/2005/8/layout/cycle3"/>
    <dgm:cxn modelId="{60C44A9E-9F84-4478-B1C1-F911BB493FCF}" srcId="{BFE21718-7716-49ED-8C69-84706E742F70}" destId="{CB00F45D-1F1A-4459-BB59-28AB0AD6EE21}" srcOrd="9" destOrd="0" parTransId="{99BCF46A-84E9-4FF2-9812-4278BADF0B2D}" sibTransId="{FF3CF798-3FD3-4186-B237-F8EF0B04661C}"/>
    <dgm:cxn modelId="{9C191717-17D5-407D-8A3B-EC35373EF14F}" srcId="{BFE21718-7716-49ED-8C69-84706E742F70}" destId="{15AD02B5-A2FD-4602-A2C4-E524C81F86F5}" srcOrd="0" destOrd="0" parTransId="{FC772FBA-7A53-4D96-A90A-AC88CF25530D}" sibTransId="{A6CA2C16-E80A-49EB-B67E-88C7392A1BAB}"/>
    <dgm:cxn modelId="{833A8657-F337-490E-8C1A-D81F4E7C783B}" type="presOf" srcId="{FFAB6CAB-0747-4EE9-A63A-F0D7F1B6F8BA}" destId="{835D367C-A6E5-4B09-BD33-91D0FF14E983}" srcOrd="0" destOrd="0" presId="urn:microsoft.com/office/officeart/2005/8/layout/cycle3"/>
    <dgm:cxn modelId="{F5F3BB97-1FCD-4DD2-81FB-D198FC571BC1}" type="presOf" srcId="{32FEEB95-6114-48E1-A47E-B6CED787C560}" destId="{11137265-AF9B-4739-AA9D-16D1D9D52199}" srcOrd="0" destOrd="0" presId="urn:microsoft.com/office/officeart/2005/8/layout/cycle3"/>
    <dgm:cxn modelId="{F40E7AC7-48D9-485F-A35F-EF52C346A7F2}" srcId="{BFE21718-7716-49ED-8C69-84706E742F70}" destId="{E7B28BC4-4C34-4C92-AFFD-45412E0F126E}" srcOrd="2" destOrd="0" parTransId="{02728DC3-AA8E-41BA-9E9C-CA632D7117CC}" sibTransId="{C5138BC4-161D-4BF2-9D9A-450706F28702}"/>
    <dgm:cxn modelId="{50FE73C0-665E-4A8C-BDB6-03CA13490DAC}" type="presOf" srcId="{E7B28BC4-4C34-4C92-AFFD-45412E0F126E}" destId="{281C6C6A-C986-4498-AD45-257642BE6138}" srcOrd="0" destOrd="0" presId="urn:microsoft.com/office/officeart/2005/8/layout/cycle3"/>
    <dgm:cxn modelId="{54801977-DF73-405D-AC92-4B4C0712B0E2}" type="presOf" srcId="{67C22B80-CBF8-4AC0-B71E-F764424AC69A}" destId="{B3D1E92C-FC29-4548-AE44-D50D7244F991}" srcOrd="0" destOrd="0" presId="urn:microsoft.com/office/officeart/2005/8/layout/cycle3"/>
    <dgm:cxn modelId="{B63C190F-DAC2-4622-8EA5-A1214961B63B}" type="presOf" srcId="{0D46E077-D885-47C5-8F24-E0C9BDC8E2BA}" destId="{058AFA83-F952-45C0-9D1D-AB498F826833}" srcOrd="0" destOrd="0" presId="urn:microsoft.com/office/officeart/2005/8/layout/cycle3"/>
    <dgm:cxn modelId="{E12000CE-CE5C-475E-821E-821C986B7E0E}" srcId="{BFE21718-7716-49ED-8C69-84706E742F70}" destId="{C19F17B1-47AC-4A63-A58B-987B82341CCD}" srcOrd="7" destOrd="0" parTransId="{AE017E17-B78F-43DE-B63F-3591EE92D569}" sibTransId="{6163123E-369A-4355-AE94-BE5BC9F36B5E}"/>
    <dgm:cxn modelId="{B3EDF769-CE3A-4B72-8B79-9542B43EBF34}" type="presParOf" srcId="{3B563849-B450-4B2D-8B26-0E5D00CA1F4B}" destId="{EAA3526D-E89C-4A80-A27D-7FFF3270F8AD}" srcOrd="0" destOrd="0" presId="urn:microsoft.com/office/officeart/2005/8/layout/cycle3"/>
    <dgm:cxn modelId="{E871598E-3804-4F63-97F2-E4A4F551A6EE}" type="presParOf" srcId="{EAA3526D-E89C-4A80-A27D-7FFF3270F8AD}" destId="{850E2348-2C4D-4156-97A7-264EE9C20E2F}" srcOrd="0" destOrd="0" presId="urn:microsoft.com/office/officeart/2005/8/layout/cycle3"/>
    <dgm:cxn modelId="{2F7283FA-AB5D-4E90-9EB1-262BB008B878}" type="presParOf" srcId="{EAA3526D-E89C-4A80-A27D-7FFF3270F8AD}" destId="{A8CEADC2-9D3E-4885-9BB3-DC47223E7798}" srcOrd="1" destOrd="0" presId="urn:microsoft.com/office/officeart/2005/8/layout/cycle3"/>
    <dgm:cxn modelId="{E9E2A44F-FFB0-4B09-8A23-97548E07A499}" type="presParOf" srcId="{EAA3526D-E89C-4A80-A27D-7FFF3270F8AD}" destId="{B1759D6B-4F2D-461A-8AF8-6E92DE5B83F2}" srcOrd="2" destOrd="0" presId="urn:microsoft.com/office/officeart/2005/8/layout/cycle3"/>
    <dgm:cxn modelId="{AC72B176-9762-4D57-BD67-F82D6FF2AF28}" type="presParOf" srcId="{EAA3526D-E89C-4A80-A27D-7FFF3270F8AD}" destId="{281C6C6A-C986-4498-AD45-257642BE6138}" srcOrd="3" destOrd="0" presId="urn:microsoft.com/office/officeart/2005/8/layout/cycle3"/>
    <dgm:cxn modelId="{16817F5A-17C6-496A-8154-73CDA291EAFE}" type="presParOf" srcId="{EAA3526D-E89C-4A80-A27D-7FFF3270F8AD}" destId="{A68589D6-48BF-4F2B-B059-1C6F5B48D96C}" srcOrd="4" destOrd="0" presId="urn:microsoft.com/office/officeart/2005/8/layout/cycle3"/>
    <dgm:cxn modelId="{5B68CF15-CD4D-43F4-842E-173F38173F07}" type="presParOf" srcId="{EAA3526D-E89C-4A80-A27D-7FFF3270F8AD}" destId="{11137265-AF9B-4739-AA9D-16D1D9D52199}" srcOrd="5" destOrd="0" presId="urn:microsoft.com/office/officeart/2005/8/layout/cycle3"/>
    <dgm:cxn modelId="{7C225725-2362-4901-A9DC-858D4B4323FC}" type="presParOf" srcId="{EAA3526D-E89C-4A80-A27D-7FFF3270F8AD}" destId="{835D367C-A6E5-4B09-BD33-91D0FF14E983}" srcOrd="6" destOrd="0" presId="urn:microsoft.com/office/officeart/2005/8/layout/cycle3"/>
    <dgm:cxn modelId="{C345C786-F7B5-4A12-A806-E57A002674DB}" type="presParOf" srcId="{EAA3526D-E89C-4A80-A27D-7FFF3270F8AD}" destId="{6AA38835-9D36-4FA2-92BB-E51FFE3EC98F}" srcOrd="7" destOrd="0" presId="urn:microsoft.com/office/officeart/2005/8/layout/cycle3"/>
    <dgm:cxn modelId="{BA29A454-CADA-4CE0-91E7-944304FD250C}" type="presParOf" srcId="{EAA3526D-E89C-4A80-A27D-7FFF3270F8AD}" destId="{698CECB4-A907-4DA0-86E0-05CC1C9397EC}" srcOrd="8" destOrd="0" presId="urn:microsoft.com/office/officeart/2005/8/layout/cycle3"/>
    <dgm:cxn modelId="{2F55833E-C831-4A48-8871-340464E11239}" type="presParOf" srcId="{EAA3526D-E89C-4A80-A27D-7FFF3270F8AD}" destId="{B3D1E92C-FC29-4548-AE44-D50D7244F991}" srcOrd="9" destOrd="0" presId="urn:microsoft.com/office/officeart/2005/8/layout/cycle3"/>
    <dgm:cxn modelId="{8CB8A4A7-E883-4229-84A7-1B62A7002E00}" type="presParOf" srcId="{EAA3526D-E89C-4A80-A27D-7FFF3270F8AD}" destId="{A5AF3ED9-1F65-4DE2-84B6-3D493FC21239}" srcOrd="10" destOrd="0" presId="urn:microsoft.com/office/officeart/2005/8/layout/cycle3"/>
    <dgm:cxn modelId="{74D43534-C155-4921-AF02-A3FCD35DD63B}" type="presParOf" srcId="{EAA3526D-E89C-4A80-A27D-7FFF3270F8AD}" destId="{058AFA83-F952-45C0-9D1D-AB498F826833}" srcOrd="11"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EADC2-9D3E-4885-9BB3-DC47223E7798}">
      <dsp:nvSpPr>
        <dsp:cNvPr id="0" name=""/>
        <dsp:cNvSpPr/>
      </dsp:nvSpPr>
      <dsp:spPr>
        <a:xfrm>
          <a:off x="1528716" y="-150484"/>
          <a:ext cx="5994155" cy="5994155"/>
        </a:xfrm>
        <a:prstGeom prst="circularArrow">
          <a:avLst>
            <a:gd name="adj1" fmla="val 5544"/>
            <a:gd name="adj2" fmla="val 330680"/>
            <a:gd name="adj3" fmla="val 14710409"/>
            <a:gd name="adj4" fmla="val 1683962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0E2348-2C4D-4156-97A7-264EE9C20E2F}">
      <dsp:nvSpPr>
        <dsp:cNvPr id="0" name=""/>
        <dsp:cNvSpPr/>
      </dsp:nvSpPr>
      <dsp:spPr>
        <a:xfrm>
          <a:off x="3694142" y="-100994"/>
          <a:ext cx="1606238" cy="8533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Creation of Zones w.r.t. DMAs</a:t>
          </a:r>
          <a:endParaRPr lang="en-US" sz="1400" kern="1200" dirty="0"/>
        </a:p>
      </dsp:txBody>
      <dsp:txXfrm>
        <a:off x="3735798" y="-59338"/>
        <a:ext cx="1522926" cy="770012"/>
      </dsp:txXfrm>
    </dsp:sp>
    <dsp:sp modelId="{B1759D6B-4F2D-461A-8AF8-6E92DE5B83F2}">
      <dsp:nvSpPr>
        <dsp:cNvPr id="0" name=""/>
        <dsp:cNvSpPr/>
      </dsp:nvSpPr>
      <dsp:spPr>
        <a:xfrm>
          <a:off x="5740955" y="633794"/>
          <a:ext cx="1303860" cy="651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OHSRs &amp; UGR</a:t>
          </a:r>
          <a:endParaRPr lang="en-US" sz="1200" kern="1200" dirty="0"/>
        </a:p>
      </dsp:txBody>
      <dsp:txXfrm>
        <a:off x="5772780" y="665619"/>
        <a:ext cx="1240210" cy="588280"/>
      </dsp:txXfrm>
    </dsp:sp>
    <dsp:sp modelId="{281C6C6A-C986-4498-AD45-257642BE6138}">
      <dsp:nvSpPr>
        <dsp:cNvPr id="0" name=""/>
        <dsp:cNvSpPr/>
      </dsp:nvSpPr>
      <dsp:spPr>
        <a:xfrm>
          <a:off x="6232427" y="1679483"/>
          <a:ext cx="1722204" cy="651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Bulk &amp; Consumer Metering in Zones</a:t>
          </a:r>
          <a:endParaRPr lang="en-US" sz="1400" kern="1200" dirty="0"/>
        </a:p>
      </dsp:txBody>
      <dsp:txXfrm>
        <a:off x="6264252" y="1711308"/>
        <a:ext cx="1658554" cy="588280"/>
      </dsp:txXfrm>
    </dsp:sp>
    <dsp:sp modelId="{A68589D6-48BF-4F2B-B059-1C6F5B48D96C}">
      <dsp:nvSpPr>
        <dsp:cNvPr id="0" name=""/>
        <dsp:cNvSpPr/>
      </dsp:nvSpPr>
      <dsp:spPr>
        <a:xfrm>
          <a:off x="6169601" y="2725005"/>
          <a:ext cx="1829720" cy="8128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Installation of Communication System &amp; SCADA</a:t>
          </a:r>
          <a:endParaRPr lang="en-US" sz="1400" kern="1200" dirty="0"/>
        </a:p>
      </dsp:txBody>
      <dsp:txXfrm>
        <a:off x="6209282" y="2764686"/>
        <a:ext cx="1750358" cy="733510"/>
      </dsp:txXfrm>
    </dsp:sp>
    <dsp:sp modelId="{11137265-AF9B-4739-AA9D-16D1D9D52199}">
      <dsp:nvSpPr>
        <dsp:cNvPr id="0" name=""/>
        <dsp:cNvSpPr/>
      </dsp:nvSpPr>
      <dsp:spPr>
        <a:xfrm>
          <a:off x="5928822" y="3885931"/>
          <a:ext cx="1485644" cy="9686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Study of System i.e. Level, Pressure, Flow , etc. </a:t>
          </a:r>
          <a:endParaRPr lang="en-US" sz="1400" kern="1200" dirty="0"/>
        </a:p>
      </dsp:txBody>
      <dsp:txXfrm>
        <a:off x="5976106" y="3933215"/>
        <a:ext cx="1391076" cy="874050"/>
      </dsp:txXfrm>
    </dsp:sp>
    <dsp:sp modelId="{835D367C-A6E5-4B09-BD33-91D0FF14E983}">
      <dsp:nvSpPr>
        <dsp:cNvPr id="0" name=""/>
        <dsp:cNvSpPr/>
      </dsp:nvSpPr>
      <dsp:spPr>
        <a:xfrm>
          <a:off x="4606899" y="5014630"/>
          <a:ext cx="1676360" cy="651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Conducting Water Balance</a:t>
          </a:r>
          <a:endParaRPr lang="en-US" sz="1400" kern="1200" dirty="0"/>
        </a:p>
      </dsp:txBody>
      <dsp:txXfrm>
        <a:off x="4638724" y="5046455"/>
        <a:ext cx="1612710" cy="588280"/>
      </dsp:txXfrm>
    </dsp:sp>
    <dsp:sp modelId="{6AA38835-9D36-4FA2-92BB-E51FFE3EC98F}">
      <dsp:nvSpPr>
        <dsp:cNvPr id="0" name=""/>
        <dsp:cNvSpPr/>
      </dsp:nvSpPr>
      <dsp:spPr>
        <a:xfrm>
          <a:off x="3028084" y="4901270"/>
          <a:ext cx="1498057" cy="8662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Leak Detection &amp; Repairs followed by Water Balance</a:t>
          </a:r>
          <a:endParaRPr lang="en-US" sz="1200" kern="1200" dirty="0"/>
        </a:p>
      </dsp:txBody>
      <dsp:txXfrm>
        <a:off x="3070372" y="4943558"/>
        <a:ext cx="1413481" cy="781708"/>
      </dsp:txXfrm>
    </dsp:sp>
    <dsp:sp modelId="{698CECB4-A907-4DA0-86E0-05CC1C9397EC}">
      <dsp:nvSpPr>
        <dsp:cNvPr id="0" name=""/>
        <dsp:cNvSpPr/>
      </dsp:nvSpPr>
      <dsp:spPr>
        <a:xfrm>
          <a:off x="1311139" y="4157227"/>
          <a:ext cx="1712490" cy="651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Repair, Replacement/ Upgradation of System</a:t>
          </a:r>
          <a:endParaRPr lang="en-US" sz="1200" kern="1200" dirty="0"/>
        </a:p>
      </dsp:txBody>
      <dsp:txXfrm>
        <a:off x="1342964" y="4189052"/>
        <a:ext cx="1648840" cy="588280"/>
      </dsp:txXfrm>
    </dsp:sp>
    <dsp:sp modelId="{B3D1E92C-FC29-4548-AE44-D50D7244F991}">
      <dsp:nvSpPr>
        <dsp:cNvPr id="0" name=""/>
        <dsp:cNvSpPr/>
      </dsp:nvSpPr>
      <dsp:spPr>
        <a:xfrm>
          <a:off x="670215" y="2710743"/>
          <a:ext cx="2422637" cy="841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Modifications as per Model to continue 24x7 Supply without Increasing Demand</a:t>
          </a:r>
          <a:endParaRPr lang="en-US" sz="1300" kern="1200" dirty="0"/>
        </a:p>
      </dsp:txBody>
      <dsp:txXfrm>
        <a:off x="711289" y="2751817"/>
        <a:ext cx="2340489" cy="759252"/>
      </dsp:txXfrm>
    </dsp:sp>
    <dsp:sp modelId="{A5AF3ED9-1F65-4DE2-84B6-3D493FC21239}">
      <dsp:nvSpPr>
        <dsp:cNvPr id="0" name=""/>
        <dsp:cNvSpPr/>
      </dsp:nvSpPr>
      <dsp:spPr>
        <a:xfrm>
          <a:off x="1206283" y="1650951"/>
          <a:ext cx="1303860" cy="651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NRW Management</a:t>
          </a:r>
          <a:endParaRPr lang="en-US" sz="1500" kern="1200" dirty="0"/>
        </a:p>
      </dsp:txBody>
      <dsp:txXfrm>
        <a:off x="1238108" y="1682776"/>
        <a:ext cx="1240210" cy="588280"/>
      </dsp:txXfrm>
    </dsp:sp>
    <dsp:sp modelId="{058AFA83-F952-45C0-9D1D-AB498F826833}">
      <dsp:nvSpPr>
        <dsp:cNvPr id="0" name=""/>
        <dsp:cNvSpPr/>
      </dsp:nvSpPr>
      <dsp:spPr>
        <a:xfrm>
          <a:off x="1892609" y="619514"/>
          <a:ext cx="1303860" cy="6519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Operation &amp; Maintenance</a:t>
          </a:r>
          <a:endParaRPr lang="en-US" sz="1400" kern="1200" dirty="0"/>
        </a:p>
      </dsp:txBody>
      <dsp:txXfrm>
        <a:off x="1924434" y="651339"/>
        <a:ext cx="1240210" cy="58828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301544" cy="341065"/>
          </a:xfrm>
          <a:prstGeom prst="rect">
            <a:avLst/>
          </a:prstGeom>
          <a:noFill/>
          <a:ln>
            <a:noFill/>
          </a:ln>
        </p:spPr>
        <p:txBody>
          <a:bodyPr spcFirstLastPara="1" wrap="square" lIns="95550" tIns="47775" rIns="95550" bIns="47775" anchor="t" anchorCtr="0"/>
          <a:lstStyle>
            <a:lvl1pPr marR="0" lvl="0" algn="l" rtl="0">
              <a:spcBef>
                <a:spcPts val="0"/>
              </a:spcBef>
              <a:spcAft>
                <a:spcPts val="0"/>
              </a:spcAft>
              <a:buSzPts val="1400"/>
              <a:buNone/>
              <a:defRPr sz="1300" b="0" i="0" u="none" strike="noStrike" cap="none">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4" name="Google Shape;4;n"/>
          <p:cNvSpPr txBox="1">
            <a:spLocks noGrp="1"/>
          </p:cNvSpPr>
          <p:nvPr>
            <p:ph type="dt" idx="10"/>
          </p:nvPr>
        </p:nvSpPr>
        <p:spPr>
          <a:xfrm>
            <a:off x="5622799" y="1"/>
            <a:ext cx="4301544" cy="341065"/>
          </a:xfrm>
          <a:prstGeom prst="rect">
            <a:avLst/>
          </a:prstGeom>
          <a:noFill/>
          <a:ln>
            <a:noFill/>
          </a:ln>
        </p:spPr>
        <p:txBody>
          <a:bodyPr spcFirstLastPara="1" wrap="square" lIns="95550" tIns="47775" rIns="95550" bIns="47775" anchor="t" anchorCtr="0"/>
          <a:lstStyle>
            <a:lvl1pPr marR="0" lvl="0" algn="r" rtl="0">
              <a:spcBef>
                <a:spcPts val="0"/>
              </a:spcBef>
              <a:spcAft>
                <a:spcPts val="0"/>
              </a:spcAft>
              <a:buSzPts val="1400"/>
              <a:buNone/>
              <a:defRPr sz="1300" b="0" i="0" u="none" strike="noStrike" cap="none">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5" name="Google Shape;5;n"/>
          <p:cNvSpPr>
            <a:spLocks noGrp="1" noRot="1" noChangeAspect="1"/>
          </p:cNvSpPr>
          <p:nvPr>
            <p:ph type="sldImg" idx="3"/>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665" y="3271381"/>
            <a:ext cx="7941310" cy="2676585"/>
          </a:xfrm>
          <a:prstGeom prst="rect">
            <a:avLst/>
          </a:prstGeom>
          <a:noFill/>
          <a:ln>
            <a:noFill/>
          </a:ln>
        </p:spPr>
        <p:txBody>
          <a:bodyPr spcFirstLastPara="1" wrap="square" lIns="95550" tIns="47775" rIns="95550" bIns="47775" anchor="t" anchorCtr="0"/>
          <a:lstStyle>
            <a:lvl1pPr marL="457200" marR="0" lvl="0"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1pPr>
            <a:lvl2pPr marL="914400" marR="0" lvl="1"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2pPr>
            <a:lvl3pPr marL="1371600" marR="0" lvl="2"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3pPr>
            <a:lvl4pPr marL="1828800" marR="0" lvl="3"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4pPr>
            <a:lvl5pPr marL="2286000" marR="0" lvl="4"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5pPr>
            <a:lvl6pPr marL="2743200" marR="0" lvl="5"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6pPr>
            <a:lvl7pPr marL="3200400" marR="0" lvl="6"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7pPr>
            <a:lvl8pPr marL="3657600" marR="0" lvl="7"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8pPr>
            <a:lvl9pPr marL="4114800" marR="0" lvl="8" indent="-228600" algn="l" rtl="0">
              <a:spcBef>
                <a:spcPts val="0"/>
              </a:spcBef>
              <a:spcAft>
                <a:spcPts val="0"/>
              </a:spcAft>
              <a:buSzPts val="1400"/>
              <a:buNone/>
              <a:defRPr sz="12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7" name="Google Shape;7;n"/>
          <p:cNvSpPr txBox="1">
            <a:spLocks noGrp="1"/>
          </p:cNvSpPr>
          <p:nvPr>
            <p:ph type="ftr" idx="11"/>
          </p:nvPr>
        </p:nvSpPr>
        <p:spPr>
          <a:xfrm>
            <a:off x="0" y="6456613"/>
            <a:ext cx="4301544" cy="341063"/>
          </a:xfrm>
          <a:prstGeom prst="rect">
            <a:avLst/>
          </a:prstGeom>
          <a:noFill/>
          <a:ln>
            <a:noFill/>
          </a:ln>
        </p:spPr>
        <p:txBody>
          <a:bodyPr spcFirstLastPara="1" wrap="square" lIns="95550" tIns="47775" rIns="95550" bIns="47775" anchor="b" anchorCtr="0"/>
          <a:lstStyle>
            <a:lvl1pPr marR="0" lvl="0" algn="l" rtl="0">
              <a:spcBef>
                <a:spcPts val="0"/>
              </a:spcBef>
              <a:spcAft>
                <a:spcPts val="0"/>
              </a:spcAft>
              <a:buSzPts val="1400"/>
              <a:buNone/>
              <a:defRPr sz="1300" b="0" i="0" u="none" strike="noStrike" cap="none">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8" name="Google Shape;8;n"/>
          <p:cNvSpPr txBox="1">
            <a:spLocks noGrp="1"/>
          </p:cNvSpPr>
          <p:nvPr>
            <p:ph type="sldNum" idx="12"/>
          </p:nvPr>
        </p:nvSpPr>
        <p:spPr>
          <a:xfrm>
            <a:off x="5622799" y="6456613"/>
            <a:ext cx="4301544" cy="341063"/>
          </a:xfrm>
          <a:prstGeom prst="rect">
            <a:avLst/>
          </a:prstGeom>
          <a:noFill/>
          <a:ln>
            <a:noFill/>
          </a:ln>
        </p:spPr>
        <p:txBody>
          <a:bodyPr spcFirstLastPara="1" wrap="square" lIns="95550" tIns="47775" rIns="95550" bIns="47775" anchor="b" anchorCtr="0">
            <a:noAutofit/>
          </a:bodyPr>
          <a:lstStyle/>
          <a:p>
            <a:pPr marL="0" marR="0" lvl="0" indent="0" algn="r" rtl="0">
              <a:spcBef>
                <a:spcPts val="0"/>
              </a:spcBef>
              <a:spcAft>
                <a:spcPts val="0"/>
              </a:spcAft>
              <a:buNone/>
            </a:pPr>
            <a:fld id="{00000000-1234-1234-1234-123412341234}" type="slidenum">
              <a:rPr lang="en-IN" sz="1300" b="0" i="0" u="none" strike="noStrike" cap="none">
                <a:solidFill>
                  <a:schemeClr val="dk1"/>
                </a:solidFill>
                <a:latin typeface="Quattrocento Sans"/>
                <a:ea typeface="Quattrocento Sans"/>
                <a:cs typeface="Quattrocento Sans"/>
                <a:sym typeface="Quattrocento Sans"/>
              </a:rPr>
              <a:pPr marL="0" marR="0" lvl="0" indent="0" algn="r" rtl="0">
                <a:spcBef>
                  <a:spcPts val="0"/>
                </a:spcBef>
                <a:spcAft>
                  <a:spcPts val="0"/>
                </a:spcAft>
                <a:buNone/>
              </a:pPr>
              <a:t>‹#›</a:t>
            </a:fld>
            <a:endParaRPr sz="1300" b="0" i="0" u="none" strike="noStrike" cap="none">
              <a:solidFill>
                <a:schemeClr val="dk1"/>
              </a:solidFill>
              <a:latin typeface="Quattrocento Sans"/>
              <a:ea typeface="Quattrocento Sans"/>
              <a:cs typeface="Quattrocento Sans"/>
              <a:sym typeface="Quattrocento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79768" y="4777195"/>
            <a:ext cx="5438140" cy="3908614"/>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dirty="0"/>
          </a:p>
        </p:txBody>
      </p:sp>
      <p:sp>
        <p:nvSpPr>
          <p:cNvPr id="245" name="Google Shape;245;p1: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996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300" b="0" i="0" u="none" strike="noStrike" cap="none" smtClean="0">
                <a:solidFill>
                  <a:schemeClr val="dk1"/>
                </a:solidFill>
                <a:latin typeface="Quattrocento Sans"/>
                <a:ea typeface="Quattrocento Sans"/>
                <a:cs typeface="Quattrocento Sans"/>
                <a:sym typeface="Quattrocento Sans"/>
              </a:rPr>
              <a:pPr marL="0" marR="0" lvl="0" indent="0" algn="r" rtl="0">
                <a:spcBef>
                  <a:spcPts val="0"/>
                </a:spcBef>
                <a:spcAft>
                  <a:spcPts val="0"/>
                </a:spcAft>
                <a:buNone/>
              </a:pPr>
              <a:t>36</a:t>
            </a:fld>
            <a:endParaRPr lang="en-IN" sz="13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85273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300" b="0" i="0" u="none" strike="noStrike" cap="none" smtClean="0">
                <a:solidFill>
                  <a:schemeClr val="dk1"/>
                </a:solidFill>
                <a:latin typeface="Quattrocento Sans"/>
                <a:ea typeface="Quattrocento Sans"/>
                <a:cs typeface="Quattrocento Sans"/>
                <a:sym typeface="Quattrocento Sans"/>
              </a:rPr>
              <a:pPr marL="0" marR="0" lvl="0" indent="0" algn="r" rtl="0">
                <a:spcBef>
                  <a:spcPts val="0"/>
                </a:spcBef>
                <a:spcAft>
                  <a:spcPts val="0"/>
                </a:spcAft>
                <a:buNone/>
              </a:pPr>
              <a:t>4</a:t>
            </a:fld>
            <a:endParaRPr lang="en-IN" sz="1300" b="0" i="0" u="none" strike="noStrike" cap="none" dirty="0">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25380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300" b="0" i="0" u="none" strike="noStrike" cap="none" smtClean="0">
                <a:solidFill>
                  <a:schemeClr val="dk1"/>
                </a:solidFill>
                <a:latin typeface="Quattrocento Sans"/>
                <a:ea typeface="Quattrocento Sans"/>
                <a:cs typeface="Quattrocento Sans"/>
                <a:sym typeface="Quattrocento Sans"/>
              </a:rPr>
              <a:pPr marL="0" marR="0" lvl="0" indent="0" algn="r" rtl="0">
                <a:spcBef>
                  <a:spcPts val="0"/>
                </a:spcBef>
                <a:spcAft>
                  <a:spcPts val="0"/>
                </a:spcAft>
                <a:buNone/>
              </a:pPr>
              <a:t>5</a:t>
            </a:fld>
            <a:endParaRPr lang="en-IN" sz="1300" b="0" i="0" u="none" strike="noStrike" cap="none" dirty="0">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57748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300" b="0" i="0" u="none" strike="noStrike" cap="none" smtClean="0">
                <a:solidFill>
                  <a:schemeClr val="dk1"/>
                </a:solidFill>
                <a:latin typeface="Quattrocento Sans"/>
                <a:ea typeface="Quattrocento Sans"/>
                <a:cs typeface="Quattrocento Sans"/>
                <a:sym typeface="Quattrocento Sans"/>
              </a:rPr>
              <a:pPr marL="0" marR="0" lvl="0" indent="0" algn="r" rtl="0">
                <a:spcBef>
                  <a:spcPts val="0"/>
                </a:spcBef>
                <a:spcAft>
                  <a:spcPts val="0"/>
                </a:spcAft>
                <a:buNone/>
              </a:pPr>
              <a:t>17</a:t>
            </a:fld>
            <a:endParaRPr lang="en-IN" sz="13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8557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300" b="0" i="0" u="none" strike="noStrike" cap="none" smtClean="0">
                <a:solidFill>
                  <a:schemeClr val="dk1"/>
                </a:solidFill>
                <a:latin typeface="Quattrocento Sans"/>
                <a:ea typeface="Quattrocento Sans"/>
                <a:cs typeface="Quattrocento Sans"/>
                <a:sym typeface="Quattrocento Sans"/>
              </a:rPr>
              <a:pPr marL="0" marR="0" lvl="0" indent="0" algn="r" rtl="0">
                <a:spcBef>
                  <a:spcPts val="0"/>
                </a:spcBef>
                <a:spcAft>
                  <a:spcPts val="0"/>
                </a:spcAft>
                <a:buNone/>
              </a:pPr>
              <a:t>18</a:t>
            </a:fld>
            <a:endParaRPr lang="en-IN" sz="13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02964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BBE05EE-B019-47DD-B7F2-0CF03291D762}" type="slidenum">
              <a:rPr lang="en-US" smtClean="0"/>
              <a:pPr/>
              <a:t>28</a:t>
            </a:fld>
            <a:endParaRPr lang="en-US" dirty="0"/>
          </a:p>
        </p:txBody>
      </p:sp>
    </p:spTree>
    <p:extLst>
      <p:ext uri="{BB962C8B-B14F-4D97-AF65-F5344CB8AC3E}">
        <p14:creationId xmlns:p14="http://schemas.microsoft.com/office/powerpoint/2010/main" val="53885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BBE05EE-B019-47DD-B7F2-0CF03291D762}" type="slidenum">
              <a:rPr lang="en-US" smtClean="0"/>
              <a:pPr/>
              <a:t>29</a:t>
            </a:fld>
            <a:endParaRPr lang="en-US" dirty="0"/>
          </a:p>
        </p:txBody>
      </p:sp>
    </p:spTree>
    <p:extLst>
      <p:ext uri="{BB962C8B-B14F-4D97-AF65-F5344CB8AC3E}">
        <p14:creationId xmlns:p14="http://schemas.microsoft.com/office/powerpoint/2010/main" val="2248826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BBE05EE-B019-47DD-B7F2-0CF03291D762}" type="slidenum">
              <a:rPr lang="en-US" smtClean="0"/>
              <a:pPr/>
              <a:t>34</a:t>
            </a:fld>
            <a:endParaRPr lang="en-US" dirty="0"/>
          </a:p>
        </p:txBody>
      </p:sp>
    </p:spTree>
    <p:extLst>
      <p:ext uri="{BB962C8B-B14F-4D97-AF65-F5344CB8AC3E}">
        <p14:creationId xmlns:p14="http://schemas.microsoft.com/office/powerpoint/2010/main" val="200064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300" b="0" i="0" u="none" strike="noStrike" cap="none" smtClean="0">
                <a:solidFill>
                  <a:schemeClr val="dk1"/>
                </a:solidFill>
                <a:latin typeface="Quattrocento Sans"/>
                <a:ea typeface="Quattrocento Sans"/>
                <a:cs typeface="Quattrocento Sans"/>
                <a:sym typeface="Quattrocento Sans"/>
              </a:rPr>
              <a:pPr marL="0" marR="0" lvl="0" indent="0" algn="r" rtl="0">
                <a:spcBef>
                  <a:spcPts val="0"/>
                </a:spcBef>
                <a:spcAft>
                  <a:spcPts val="0"/>
                </a:spcAft>
                <a:buNone/>
              </a:pPr>
              <a:t>35</a:t>
            </a:fld>
            <a:endParaRPr lang="en-IN" sz="1300" b="0" i="0" u="none" strike="noStrike" cap="none">
              <a:solidFill>
                <a:schemeClr val="dk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78805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 pictures">
  <p:cSld name="3 pictures">
    <p:spTree>
      <p:nvGrpSpPr>
        <p:cNvPr id="1" name="Shape 57"/>
        <p:cNvGrpSpPr/>
        <p:nvPr/>
      </p:nvGrpSpPr>
      <p:grpSpPr>
        <a:xfrm>
          <a:off x="0" y="0"/>
          <a:ext cx="0" cy="0"/>
          <a:chOff x="0" y="0"/>
          <a:chExt cx="0" cy="0"/>
        </a:xfrm>
      </p:grpSpPr>
      <p:sp>
        <p:nvSpPr>
          <p:cNvPr id="58" name="Google Shape;58;p9"/>
          <p:cNvSpPr>
            <a:spLocks noGrp="1"/>
          </p:cNvSpPr>
          <p:nvPr>
            <p:ph type="pic" idx="2"/>
          </p:nvPr>
        </p:nvSpPr>
        <p:spPr>
          <a:xfrm>
            <a:off x="717549" y="2377298"/>
            <a:ext cx="3468870" cy="2437506"/>
          </a:xfrm>
          <a:prstGeom prst="rect">
            <a:avLst/>
          </a:prstGeom>
          <a:noFill/>
          <a:ln>
            <a:noFill/>
          </a:ln>
        </p:spPr>
        <p:txBody>
          <a:bodyPr spcFirstLastPara="1" wrap="square" lIns="0" tIns="72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59" name="Google Shape;59;p9"/>
          <p:cNvSpPr>
            <a:spLocks noGrp="1"/>
          </p:cNvSpPr>
          <p:nvPr>
            <p:ph type="pic" idx="3"/>
          </p:nvPr>
        </p:nvSpPr>
        <p:spPr>
          <a:xfrm>
            <a:off x="4360529" y="2377298"/>
            <a:ext cx="3468870" cy="2437506"/>
          </a:xfrm>
          <a:prstGeom prst="rect">
            <a:avLst/>
          </a:prstGeom>
          <a:noFill/>
          <a:ln>
            <a:noFill/>
          </a:ln>
        </p:spPr>
        <p:txBody>
          <a:bodyPr spcFirstLastPara="1" wrap="square" lIns="0" tIns="72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60" name="Google Shape;60;p9"/>
          <p:cNvSpPr>
            <a:spLocks noGrp="1"/>
          </p:cNvSpPr>
          <p:nvPr>
            <p:ph type="pic" idx="4"/>
          </p:nvPr>
        </p:nvSpPr>
        <p:spPr>
          <a:xfrm>
            <a:off x="8003509" y="2377298"/>
            <a:ext cx="3468870" cy="2437506"/>
          </a:xfrm>
          <a:prstGeom prst="rect">
            <a:avLst/>
          </a:prstGeom>
          <a:noFill/>
          <a:ln>
            <a:noFill/>
          </a:ln>
        </p:spPr>
        <p:txBody>
          <a:bodyPr spcFirstLastPara="1" wrap="square" lIns="0" tIns="72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61" name="Google Shape;61;p9"/>
          <p:cNvSpPr txBox="1">
            <a:spLocks noGrp="1"/>
          </p:cNvSpPr>
          <p:nvPr>
            <p:ph type="ftr" idx="11"/>
          </p:nvPr>
        </p:nvSpPr>
        <p:spPr>
          <a:xfrm>
            <a:off x="10289459" y="6292970"/>
            <a:ext cx="689291" cy="1384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62" name="Google Shape;62;p9"/>
          <p:cNvSpPr txBox="1">
            <a:spLocks noGrp="1"/>
          </p:cNvSpPr>
          <p:nvPr>
            <p:ph type="body" idx="1"/>
          </p:nvPr>
        </p:nvSpPr>
        <p:spPr>
          <a:xfrm>
            <a:off x="720000" y="1332000"/>
            <a:ext cx="10752000" cy="369332"/>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accent2"/>
              </a:buClr>
              <a:buSzPts val="2400"/>
              <a:buNone/>
              <a:defRPr>
                <a:solidFill>
                  <a:schemeClr val="accent2"/>
                </a:solidFill>
              </a:defRPr>
            </a:lvl1pPr>
            <a:lvl2pPr marL="914400" lvl="1" indent="-228600" algn="l">
              <a:lnSpc>
                <a:spcPct val="100000"/>
              </a:lnSpc>
              <a:spcBef>
                <a:spcPts val="1200"/>
              </a:spcBef>
              <a:spcAft>
                <a:spcPts val="0"/>
              </a:spcAft>
              <a:buClr>
                <a:schemeClr val="accent1"/>
              </a:buClr>
              <a:buSzPts val="1800"/>
              <a:buNone/>
              <a:defRPr/>
            </a:lvl2pPr>
            <a:lvl3pPr marL="1371600" lvl="2" indent="-331469" algn="l">
              <a:lnSpc>
                <a:spcPct val="100000"/>
              </a:lnSpc>
              <a:spcBef>
                <a:spcPts val="600"/>
              </a:spcBef>
              <a:spcAft>
                <a:spcPts val="0"/>
              </a:spcAft>
              <a:buSzPts val="1620"/>
              <a:buChar char="▬"/>
              <a:defRPr/>
            </a:lvl3pPr>
            <a:lvl4pPr marL="1828800" lvl="3" indent="-331469" algn="l">
              <a:lnSpc>
                <a:spcPct val="100000"/>
              </a:lnSpc>
              <a:spcBef>
                <a:spcPts val="600"/>
              </a:spcBef>
              <a:spcAft>
                <a:spcPts val="0"/>
              </a:spcAft>
              <a:buSzPts val="1620"/>
              <a:buChar char="▬"/>
              <a:defRPr/>
            </a:lvl4pPr>
            <a:lvl5pPr marL="2286000" lvl="4" indent="-354329" algn="l">
              <a:lnSpc>
                <a:spcPct val="100000"/>
              </a:lnSpc>
              <a:spcBef>
                <a:spcPts val="600"/>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9"/>
          <p:cNvSpPr txBox="1">
            <a:spLocks noGrp="1"/>
          </p:cNvSpPr>
          <p:nvPr>
            <p:ph type="body" idx="5"/>
          </p:nvPr>
        </p:nvSpPr>
        <p:spPr>
          <a:xfrm>
            <a:off x="720001" y="4938483"/>
            <a:ext cx="3394799" cy="477054"/>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accent4"/>
              </a:buClr>
              <a:buSzPts val="1400"/>
              <a:buNone/>
              <a:defRPr sz="1400" b="1">
                <a:solidFill>
                  <a:schemeClr val="accent4"/>
                </a:solidFill>
                <a:latin typeface="Quattrocento Sans"/>
                <a:ea typeface="Quattrocento Sans"/>
                <a:cs typeface="Quattrocento Sans"/>
                <a:sym typeface="Quattrocento Sans"/>
              </a:defRPr>
            </a:lvl1pPr>
            <a:lvl2pPr marL="914400" lvl="1" indent="-228600" algn="l">
              <a:lnSpc>
                <a:spcPct val="100000"/>
              </a:lnSpc>
              <a:spcBef>
                <a:spcPts val="600"/>
              </a:spcBef>
              <a:spcAft>
                <a:spcPts val="0"/>
              </a:spcAft>
              <a:buClr>
                <a:schemeClr val="accent1"/>
              </a:buClr>
              <a:buSzPts val="1200"/>
              <a:buNone/>
              <a:defRPr sz="1200" b="0">
                <a:solidFill>
                  <a:schemeClr val="accent1"/>
                </a:solidFill>
                <a:latin typeface="Quattrocento Sans"/>
                <a:ea typeface="Quattrocento Sans"/>
                <a:cs typeface="Quattrocento Sans"/>
                <a:sym typeface="Quattrocento Sans"/>
              </a:defRPr>
            </a:lvl2pPr>
            <a:lvl3pPr marL="1371600" lvl="2" indent="-297180" algn="l">
              <a:lnSpc>
                <a:spcPct val="100000"/>
              </a:lnSpc>
              <a:spcBef>
                <a:spcPts val="600"/>
              </a:spcBef>
              <a:spcAft>
                <a:spcPts val="0"/>
              </a:spcAft>
              <a:buSzPts val="1080"/>
              <a:buChar char="▬"/>
              <a:defRPr sz="1200" b="0">
                <a:solidFill>
                  <a:schemeClr val="dk1"/>
                </a:solidFill>
                <a:latin typeface="Quattrocento Sans"/>
                <a:ea typeface="Quattrocento Sans"/>
                <a:cs typeface="Quattrocento Sans"/>
                <a:sym typeface="Quattrocento Sans"/>
              </a:defRPr>
            </a:lvl3pPr>
            <a:lvl4pPr marL="1828800" lvl="3" indent="-297180" algn="l">
              <a:lnSpc>
                <a:spcPct val="100000"/>
              </a:lnSpc>
              <a:spcBef>
                <a:spcPts val="600"/>
              </a:spcBef>
              <a:spcAft>
                <a:spcPts val="0"/>
              </a:spcAft>
              <a:buSzPts val="1080"/>
              <a:buChar char="▬"/>
              <a:defRPr sz="1200" b="0">
                <a:solidFill>
                  <a:schemeClr val="dk1"/>
                </a:solidFill>
                <a:latin typeface="Quattrocento Sans"/>
                <a:ea typeface="Quattrocento Sans"/>
                <a:cs typeface="Quattrocento Sans"/>
                <a:sym typeface="Quattrocento Sans"/>
              </a:defRPr>
            </a:lvl4pPr>
            <a:lvl5pPr marL="2286000" lvl="4" indent="-312420" algn="l">
              <a:lnSpc>
                <a:spcPct val="100000"/>
              </a:lnSpc>
              <a:spcBef>
                <a:spcPts val="600"/>
              </a:spcBef>
              <a:spcAft>
                <a:spcPts val="0"/>
              </a:spcAft>
              <a:buSzPts val="1320"/>
              <a:buChar char=""/>
              <a:defRPr sz="1200" b="0">
                <a:solidFill>
                  <a:schemeClr val="dk1"/>
                </a:solidFill>
                <a:latin typeface="Quattrocento Sans"/>
                <a:ea typeface="Quattrocento Sans"/>
                <a:cs typeface="Quattrocento Sans"/>
                <a:sym typeface="Quattrocento Sans"/>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9"/>
          <p:cNvSpPr txBox="1">
            <a:spLocks noGrp="1"/>
          </p:cNvSpPr>
          <p:nvPr>
            <p:ph type="body" idx="6"/>
          </p:nvPr>
        </p:nvSpPr>
        <p:spPr>
          <a:xfrm>
            <a:off x="4360529" y="4938483"/>
            <a:ext cx="3394799" cy="477054"/>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accent5"/>
              </a:buClr>
              <a:buSzPts val="1400"/>
              <a:buNone/>
              <a:defRPr sz="1400" b="1">
                <a:solidFill>
                  <a:schemeClr val="accent5"/>
                </a:solidFill>
                <a:latin typeface="Quattrocento Sans"/>
                <a:ea typeface="Quattrocento Sans"/>
                <a:cs typeface="Quattrocento Sans"/>
                <a:sym typeface="Quattrocento Sans"/>
              </a:defRPr>
            </a:lvl1pPr>
            <a:lvl2pPr marL="914400" lvl="1" indent="-228600" algn="l">
              <a:lnSpc>
                <a:spcPct val="100000"/>
              </a:lnSpc>
              <a:spcBef>
                <a:spcPts val="600"/>
              </a:spcBef>
              <a:spcAft>
                <a:spcPts val="0"/>
              </a:spcAft>
              <a:buClr>
                <a:schemeClr val="accent1"/>
              </a:buClr>
              <a:buSzPts val="1200"/>
              <a:buNone/>
              <a:defRPr sz="1200" b="0">
                <a:solidFill>
                  <a:schemeClr val="accent1"/>
                </a:solidFill>
                <a:latin typeface="Quattrocento Sans"/>
                <a:ea typeface="Quattrocento Sans"/>
                <a:cs typeface="Quattrocento Sans"/>
                <a:sym typeface="Quattrocento Sans"/>
              </a:defRPr>
            </a:lvl2pPr>
            <a:lvl3pPr marL="1371600" lvl="2" indent="-297180" algn="l">
              <a:lnSpc>
                <a:spcPct val="100000"/>
              </a:lnSpc>
              <a:spcBef>
                <a:spcPts val="600"/>
              </a:spcBef>
              <a:spcAft>
                <a:spcPts val="0"/>
              </a:spcAft>
              <a:buSzPts val="1080"/>
              <a:buChar char="▬"/>
              <a:defRPr sz="1200" b="0">
                <a:solidFill>
                  <a:schemeClr val="dk1"/>
                </a:solidFill>
                <a:latin typeface="Quattrocento Sans"/>
                <a:ea typeface="Quattrocento Sans"/>
                <a:cs typeface="Quattrocento Sans"/>
                <a:sym typeface="Quattrocento Sans"/>
              </a:defRPr>
            </a:lvl3pPr>
            <a:lvl4pPr marL="1828800" lvl="3" indent="-297180" algn="l">
              <a:lnSpc>
                <a:spcPct val="100000"/>
              </a:lnSpc>
              <a:spcBef>
                <a:spcPts val="600"/>
              </a:spcBef>
              <a:spcAft>
                <a:spcPts val="0"/>
              </a:spcAft>
              <a:buSzPts val="1080"/>
              <a:buChar char="▬"/>
              <a:defRPr sz="1200" b="0">
                <a:solidFill>
                  <a:schemeClr val="dk1"/>
                </a:solidFill>
                <a:latin typeface="Quattrocento Sans"/>
                <a:ea typeface="Quattrocento Sans"/>
                <a:cs typeface="Quattrocento Sans"/>
                <a:sym typeface="Quattrocento Sans"/>
              </a:defRPr>
            </a:lvl4pPr>
            <a:lvl5pPr marL="2286000" lvl="4" indent="-312420" algn="l">
              <a:lnSpc>
                <a:spcPct val="100000"/>
              </a:lnSpc>
              <a:spcBef>
                <a:spcPts val="600"/>
              </a:spcBef>
              <a:spcAft>
                <a:spcPts val="0"/>
              </a:spcAft>
              <a:buSzPts val="1320"/>
              <a:buChar char=""/>
              <a:defRPr sz="1200" b="0">
                <a:solidFill>
                  <a:schemeClr val="dk1"/>
                </a:solidFill>
                <a:latin typeface="Quattrocento Sans"/>
                <a:ea typeface="Quattrocento Sans"/>
                <a:cs typeface="Quattrocento Sans"/>
                <a:sym typeface="Quattrocento Sans"/>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9"/>
          <p:cNvSpPr txBox="1">
            <a:spLocks noGrp="1"/>
          </p:cNvSpPr>
          <p:nvPr>
            <p:ph type="body" idx="7"/>
          </p:nvPr>
        </p:nvSpPr>
        <p:spPr>
          <a:xfrm>
            <a:off x="8003509" y="4938483"/>
            <a:ext cx="3394799" cy="477054"/>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rgbClr val="71164C"/>
              </a:buClr>
              <a:buSzPts val="1400"/>
              <a:buNone/>
              <a:defRPr sz="1400" b="1">
                <a:solidFill>
                  <a:srgbClr val="71164C"/>
                </a:solidFill>
                <a:latin typeface="Quattrocento Sans"/>
                <a:ea typeface="Quattrocento Sans"/>
                <a:cs typeface="Quattrocento Sans"/>
                <a:sym typeface="Quattrocento Sans"/>
              </a:defRPr>
            </a:lvl1pPr>
            <a:lvl2pPr marL="914400" lvl="1" indent="-228600" algn="l">
              <a:lnSpc>
                <a:spcPct val="100000"/>
              </a:lnSpc>
              <a:spcBef>
                <a:spcPts val="600"/>
              </a:spcBef>
              <a:spcAft>
                <a:spcPts val="0"/>
              </a:spcAft>
              <a:buClr>
                <a:schemeClr val="accent1"/>
              </a:buClr>
              <a:buSzPts val="1200"/>
              <a:buNone/>
              <a:defRPr sz="1200" b="0">
                <a:solidFill>
                  <a:schemeClr val="accent1"/>
                </a:solidFill>
                <a:latin typeface="Quattrocento Sans"/>
                <a:ea typeface="Quattrocento Sans"/>
                <a:cs typeface="Quattrocento Sans"/>
                <a:sym typeface="Quattrocento Sans"/>
              </a:defRPr>
            </a:lvl2pPr>
            <a:lvl3pPr marL="1371600" lvl="2" indent="-297180" algn="l">
              <a:lnSpc>
                <a:spcPct val="100000"/>
              </a:lnSpc>
              <a:spcBef>
                <a:spcPts val="600"/>
              </a:spcBef>
              <a:spcAft>
                <a:spcPts val="0"/>
              </a:spcAft>
              <a:buSzPts val="1080"/>
              <a:buChar char="▬"/>
              <a:defRPr sz="1200" b="0">
                <a:solidFill>
                  <a:schemeClr val="dk1"/>
                </a:solidFill>
                <a:latin typeface="Quattrocento Sans"/>
                <a:ea typeface="Quattrocento Sans"/>
                <a:cs typeface="Quattrocento Sans"/>
                <a:sym typeface="Quattrocento Sans"/>
              </a:defRPr>
            </a:lvl3pPr>
            <a:lvl4pPr marL="1828800" lvl="3" indent="-297180" algn="l">
              <a:lnSpc>
                <a:spcPct val="100000"/>
              </a:lnSpc>
              <a:spcBef>
                <a:spcPts val="600"/>
              </a:spcBef>
              <a:spcAft>
                <a:spcPts val="0"/>
              </a:spcAft>
              <a:buSzPts val="1080"/>
              <a:buChar char="▬"/>
              <a:defRPr sz="1200" b="0">
                <a:solidFill>
                  <a:schemeClr val="dk1"/>
                </a:solidFill>
                <a:latin typeface="Quattrocento Sans"/>
                <a:ea typeface="Quattrocento Sans"/>
                <a:cs typeface="Quattrocento Sans"/>
                <a:sym typeface="Quattrocento Sans"/>
              </a:defRPr>
            </a:lvl4pPr>
            <a:lvl5pPr marL="2286000" lvl="4" indent="-312420" algn="l">
              <a:lnSpc>
                <a:spcPct val="100000"/>
              </a:lnSpc>
              <a:spcBef>
                <a:spcPts val="600"/>
              </a:spcBef>
              <a:spcAft>
                <a:spcPts val="0"/>
              </a:spcAft>
              <a:buSzPts val="1320"/>
              <a:buChar char=""/>
              <a:defRPr sz="1200" b="0">
                <a:solidFill>
                  <a:schemeClr val="dk1"/>
                </a:solidFill>
                <a:latin typeface="Quattrocento Sans"/>
                <a:ea typeface="Quattrocento Sans"/>
                <a:cs typeface="Quattrocento Sans"/>
                <a:sym typeface="Quattrocento Sans"/>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9"/>
          <p:cNvSpPr txBox="1">
            <a:spLocks noGrp="1"/>
          </p:cNvSpPr>
          <p:nvPr>
            <p:ph type="title"/>
          </p:nvPr>
        </p:nvSpPr>
        <p:spPr>
          <a:xfrm>
            <a:off x="720000" y="720000"/>
            <a:ext cx="10752000"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Awards - 1">
  <p:cSld name="Awards - 1">
    <p:spTree>
      <p:nvGrpSpPr>
        <p:cNvPr id="1" name="Shape 153"/>
        <p:cNvGrpSpPr/>
        <p:nvPr/>
      </p:nvGrpSpPr>
      <p:grpSpPr>
        <a:xfrm>
          <a:off x="0" y="0"/>
          <a:ext cx="0" cy="0"/>
          <a:chOff x="0" y="0"/>
          <a:chExt cx="0" cy="0"/>
        </a:xfrm>
      </p:grpSpPr>
      <p:sp>
        <p:nvSpPr>
          <p:cNvPr id="154" name="Google Shape;154;p19"/>
          <p:cNvSpPr/>
          <p:nvPr/>
        </p:nvSpPr>
        <p:spPr>
          <a:xfrm>
            <a:off x="0" y="0"/>
            <a:ext cx="6057443" cy="6858000"/>
          </a:xfrm>
          <a:custGeom>
            <a:avLst/>
            <a:gdLst/>
            <a:ahLst/>
            <a:cxnLst/>
            <a:rect l="l" t="t" r="r" b="b"/>
            <a:pathLst>
              <a:path w="6057443" h="6858000" extrusionOk="0">
                <a:moveTo>
                  <a:pt x="1655809" y="0"/>
                </a:moveTo>
                <a:lnTo>
                  <a:pt x="0" y="0"/>
                </a:lnTo>
                <a:lnTo>
                  <a:pt x="0" y="6858000"/>
                </a:lnTo>
                <a:lnTo>
                  <a:pt x="6057443" y="6858000"/>
                </a:lnTo>
                <a:close/>
              </a:path>
            </a:pathLst>
          </a:custGeom>
          <a:solidFill>
            <a:schemeClr val="accent3">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55" name="Google Shape;155;p19"/>
          <p:cNvSpPr/>
          <p:nvPr/>
        </p:nvSpPr>
        <p:spPr>
          <a:xfrm>
            <a:off x="0" y="0"/>
            <a:ext cx="6054256" cy="6858000"/>
          </a:xfrm>
          <a:custGeom>
            <a:avLst/>
            <a:gdLst/>
            <a:ahLst/>
            <a:cxnLst/>
            <a:rect l="l" t="t" r="r" b="b"/>
            <a:pathLst>
              <a:path w="6054256" h="6858000" extrusionOk="0">
                <a:moveTo>
                  <a:pt x="610129" y="0"/>
                </a:moveTo>
                <a:lnTo>
                  <a:pt x="0" y="0"/>
                </a:lnTo>
                <a:lnTo>
                  <a:pt x="0" y="6858000"/>
                </a:lnTo>
                <a:lnTo>
                  <a:pt x="6054256" y="6858000"/>
                </a:lnTo>
                <a:lnTo>
                  <a:pt x="2561696" y="1411432"/>
                </a:lnTo>
                <a:lnTo>
                  <a:pt x="2561679" y="1411438"/>
                </a:lnTo>
                <a:close/>
              </a:path>
            </a:pathLst>
          </a:cu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0" i="0" u="none" strike="noStrike" cap="none">
              <a:solidFill>
                <a:srgbClr val="062C3A"/>
              </a:solidFill>
              <a:latin typeface="Quattrocento Sans"/>
              <a:ea typeface="Quattrocento Sans"/>
              <a:cs typeface="Quattrocento Sans"/>
              <a:sym typeface="Quattrocento Sans"/>
            </a:endParaRPr>
          </a:p>
        </p:txBody>
      </p:sp>
      <p:sp>
        <p:nvSpPr>
          <p:cNvPr id="156" name="Google Shape;156;p19"/>
          <p:cNvSpPr txBox="1">
            <a:spLocks noGrp="1"/>
          </p:cNvSpPr>
          <p:nvPr>
            <p:ph type="body" idx="1"/>
          </p:nvPr>
        </p:nvSpPr>
        <p:spPr>
          <a:xfrm>
            <a:off x="345709" y="2263715"/>
            <a:ext cx="2452909" cy="564257"/>
          </a:xfrm>
          <a:prstGeom prst="rect">
            <a:avLst/>
          </a:prstGeom>
          <a:noFill/>
          <a:ln>
            <a:noFill/>
          </a:ln>
        </p:spPr>
        <p:txBody>
          <a:bodyPr spcFirstLastPara="1" wrap="square" lIns="0" tIns="0" rIns="0" bIns="0" anchor="t" anchorCtr="0"/>
          <a:lstStyle>
            <a:lvl1pPr marL="457200" lvl="0" indent="-228600" algn="l">
              <a:lnSpc>
                <a:spcPct val="100000"/>
              </a:lnSpc>
              <a:spcBef>
                <a:spcPts val="1200"/>
              </a:spcBef>
              <a:spcAft>
                <a:spcPts val="0"/>
              </a:spcAft>
              <a:buClr>
                <a:schemeClr val="lt1"/>
              </a:buClr>
              <a:buSzPts val="1600"/>
              <a:buNone/>
              <a:defRPr sz="1600" b="1">
                <a:solidFill>
                  <a:schemeClr val="lt1"/>
                </a:solidFill>
                <a:latin typeface="Quattrocento Sans"/>
                <a:ea typeface="Quattrocento Sans"/>
                <a:cs typeface="Quattrocento Sans"/>
                <a:sym typeface="Quattrocento Sans"/>
              </a:defRPr>
            </a:lvl1pPr>
            <a:lvl2pPr marL="914400" lvl="1" indent="-228600" algn="l">
              <a:lnSpc>
                <a:spcPct val="100000"/>
              </a:lnSpc>
              <a:spcBef>
                <a:spcPts val="600"/>
              </a:spcBef>
              <a:spcAft>
                <a:spcPts val="0"/>
              </a:spcAft>
              <a:buClr>
                <a:schemeClr val="lt1"/>
              </a:buClr>
              <a:buSzPts val="1400"/>
              <a:buNone/>
              <a:defRPr sz="1400" b="0">
                <a:solidFill>
                  <a:schemeClr val="lt1"/>
                </a:solidFill>
                <a:latin typeface="Quattrocento Sans"/>
                <a:ea typeface="Quattrocento Sans"/>
                <a:cs typeface="Quattrocento Sans"/>
                <a:sym typeface="Quattrocento Sans"/>
              </a:defRPr>
            </a:lvl2pPr>
            <a:lvl3pPr marL="1371600" lvl="2" indent="-308610" algn="l">
              <a:lnSpc>
                <a:spcPct val="100000"/>
              </a:lnSpc>
              <a:spcBef>
                <a:spcPts val="600"/>
              </a:spcBef>
              <a:spcAft>
                <a:spcPts val="0"/>
              </a:spcAft>
              <a:buSzPts val="1260"/>
              <a:buChar char="▬"/>
              <a:defRPr sz="1400">
                <a:solidFill>
                  <a:schemeClr val="lt1"/>
                </a:solidFill>
              </a:defRPr>
            </a:lvl3pPr>
            <a:lvl4pPr marL="1828800" lvl="3" indent="-308610" algn="l">
              <a:lnSpc>
                <a:spcPct val="100000"/>
              </a:lnSpc>
              <a:spcBef>
                <a:spcPts val="600"/>
              </a:spcBef>
              <a:spcAft>
                <a:spcPts val="0"/>
              </a:spcAft>
              <a:buSzPts val="1260"/>
              <a:buChar char="▬"/>
              <a:defRPr sz="1400">
                <a:solidFill>
                  <a:schemeClr val="lt1"/>
                </a:solidFill>
              </a:defRPr>
            </a:lvl4pPr>
            <a:lvl5pPr marL="2286000" lvl="4" indent="-326389" algn="l">
              <a:lnSpc>
                <a:spcPct val="100000"/>
              </a:lnSpc>
              <a:spcBef>
                <a:spcPts val="600"/>
              </a:spcBef>
              <a:spcAft>
                <a:spcPts val="0"/>
              </a:spcAft>
              <a:buSzPts val="1540"/>
              <a:buChar char=""/>
              <a:defRPr sz="140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7" name="Google Shape;157;p19"/>
          <p:cNvSpPr txBox="1">
            <a:spLocks noGrp="1"/>
          </p:cNvSpPr>
          <p:nvPr>
            <p:ph type="title"/>
          </p:nvPr>
        </p:nvSpPr>
        <p:spPr>
          <a:xfrm>
            <a:off x="2798618" y="690301"/>
            <a:ext cx="8673382" cy="392415"/>
          </a:xfrm>
          <a:prstGeom prst="rect">
            <a:avLst/>
          </a:prstGeom>
          <a:noFill/>
          <a:ln>
            <a:noFill/>
          </a:ln>
        </p:spPr>
        <p:txBody>
          <a:bodyPr spcFirstLastPara="1" wrap="square" lIns="0" tIns="0" rIns="0" bIns="0" anchor="b" anchorCtr="0"/>
          <a:lstStyle>
            <a:lvl1pPr lvl="0" algn="r">
              <a:lnSpc>
                <a:spcPct val="85000"/>
              </a:lnSpc>
              <a:spcBef>
                <a:spcPts val="0"/>
              </a:spcBef>
              <a:spcAft>
                <a:spcPts val="0"/>
              </a:spcAft>
              <a:buClr>
                <a:schemeClr val="accent1"/>
              </a:buClr>
              <a:buSzPts val="30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Awards - 2">
  <p:cSld name="Awards - 2">
    <p:spTree>
      <p:nvGrpSpPr>
        <p:cNvPr id="1" name="Shape 158"/>
        <p:cNvGrpSpPr/>
        <p:nvPr/>
      </p:nvGrpSpPr>
      <p:grpSpPr>
        <a:xfrm>
          <a:off x="0" y="0"/>
          <a:ext cx="0" cy="0"/>
          <a:chOff x="0" y="0"/>
          <a:chExt cx="0" cy="0"/>
        </a:xfrm>
      </p:grpSpPr>
      <p:sp>
        <p:nvSpPr>
          <p:cNvPr id="159" name="Google Shape;159;p20"/>
          <p:cNvSpPr>
            <a:spLocks noGrp="1"/>
          </p:cNvSpPr>
          <p:nvPr>
            <p:ph type="pic" idx="2"/>
          </p:nvPr>
        </p:nvSpPr>
        <p:spPr>
          <a:xfrm>
            <a:off x="0" y="2276475"/>
            <a:ext cx="6018600" cy="4581524"/>
          </a:xfrm>
          <a:prstGeom prst="rect">
            <a:avLst/>
          </a:prstGeom>
          <a:solidFill>
            <a:srgbClr val="F2F2F2"/>
          </a:solidFill>
          <a:ln>
            <a:noFill/>
          </a:ln>
        </p:spPr>
        <p:txBody>
          <a:bodyPr spcFirstLastPara="1" wrap="square" lIns="0" tIns="72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60" name="Google Shape;160;p20"/>
          <p:cNvSpPr>
            <a:spLocks noGrp="1"/>
          </p:cNvSpPr>
          <p:nvPr>
            <p:ph type="pic" idx="3"/>
          </p:nvPr>
        </p:nvSpPr>
        <p:spPr>
          <a:xfrm>
            <a:off x="6173400" y="2276475"/>
            <a:ext cx="6018600" cy="4581524"/>
          </a:xfrm>
          <a:prstGeom prst="rect">
            <a:avLst/>
          </a:prstGeom>
          <a:solidFill>
            <a:srgbClr val="F2F2F2"/>
          </a:solidFill>
          <a:ln>
            <a:noFill/>
          </a:ln>
        </p:spPr>
        <p:txBody>
          <a:bodyPr spcFirstLastPara="1" wrap="square" lIns="0" tIns="72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61" name="Google Shape;161;p20"/>
          <p:cNvSpPr txBox="1">
            <a:spLocks noGrp="1"/>
          </p:cNvSpPr>
          <p:nvPr>
            <p:ph type="body" idx="1"/>
          </p:nvPr>
        </p:nvSpPr>
        <p:spPr>
          <a:xfrm>
            <a:off x="720001" y="326300"/>
            <a:ext cx="5298600" cy="1033616"/>
          </a:xfrm>
          <a:prstGeom prst="rect">
            <a:avLst/>
          </a:prstGeom>
          <a:noFill/>
          <a:ln>
            <a:noFill/>
          </a:ln>
        </p:spPr>
        <p:txBody>
          <a:bodyPr spcFirstLastPara="1" wrap="square" lIns="0" tIns="0" rIns="0" bIns="0" anchor="t" anchorCtr="0"/>
          <a:lstStyle>
            <a:lvl1pPr marL="457200" lvl="0" indent="-228600" algn="l">
              <a:lnSpc>
                <a:spcPct val="85000"/>
              </a:lnSpc>
              <a:spcBef>
                <a:spcPts val="0"/>
              </a:spcBef>
              <a:spcAft>
                <a:spcPts val="0"/>
              </a:spcAft>
              <a:buClr>
                <a:schemeClr val="accent1"/>
              </a:buClr>
              <a:buSzPts val="3000"/>
              <a:buNone/>
              <a:defRPr sz="3000" b="1" cap="none">
                <a:solidFill>
                  <a:schemeClr val="accent1"/>
                </a:solidFill>
                <a:latin typeface="Quattrocento Sans"/>
                <a:ea typeface="Quattrocento Sans"/>
                <a:cs typeface="Quattrocento Sans"/>
                <a:sym typeface="Quattrocento Sans"/>
              </a:defRPr>
            </a:lvl1pPr>
            <a:lvl2pPr marL="914400" lvl="1" indent="-228600" algn="l">
              <a:lnSpc>
                <a:spcPct val="100000"/>
              </a:lnSpc>
              <a:spcBef>
                <a:spcPts val="1000"/>
              </a:spcBef>
              <a:spcAft>
                <a:spcPts val="0"/>
              </a:spcAft>
              <a:buClr>
                <a:schemeClr val="accent1"/>
              </a:buClr>
              <a:buSzPts val="1600"/>
              <a:buNone/>
              <a:defRPr sz="1600" b="1">
                <a:solidFill>
                  <a:schemeClr val="accent1"/>
                </a:solidFill>
                <a:latin typeface="Quattrocento Sans"/>
                <a:ea typeface="Quattrocento Sans"/>
                <a:cs typeface="Quattrocento Sans"/>
                <a:sym typeface="Quattrocento Sans"/>
              </a:defRPr>
            </a:lvl2pPr>
            <a:lvl3pPr marL="1371600" lvl="2" indent="-228600" algn="l">
              <a:lnSpc>
                <a:spcPct val="100000"/>
              </a:lnSpc>
              <a:spcBef>
                <a:spcPts val="400"/>
              </a:spcBef>
              <a:spcAft>
                <a:spcPts val="0"/>
              </a:spcAft>
              <a:buSzPts val="1260"/>
              <a:buNone/>
              <a:defRPr sz="1400">
                <a:solidFill>
                  <a:srgbClr val="464646"/>
                </a:solidFill>
              </a:defRPr>
            </a:lvl3pPr>
            <a:lvl4pPr marL="1828800" lvl="3" indent="-308610" algn="l">
              <a:lnSpc>
                <a:spcPct val="100000"/>
              </a:lnSpc>
              <a:spcBef>
                <a:spcPts val="600"/>
              </a:spcBef>
              <a:spcAft>
                <a:spcPts val="0"/>
              </a:spcAft>
              <a:buSzPts val="1260"/>
              <a:buChar char="▬"/>
              <a:defRPr sz="1400">
                <a:solidFill>
                  <a:schemeClr val="lt1"/>
                </a:solidFill>
              </a:defRPr>
            </a:lvl4pPr>
            <a:lvl5pPr marL="2286000" lvl="4" indent="-326389" algn="l">
              <a:lnSpc>
                <a:spcPct val="100000"/>
              </a:lnSpc>
              <a:spcBef>
                <a:spcPts val="600"/>
              </a:spcBef>
              <a:spcAft>
                <a:spcPts val="0"/>
              </a:spcAft>
              <a:buSzPts val="1540"/>
              <a:buChar char=""/>
              <a:defRPr sz="140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2" name="Google Shape;162;p20"/>
          <p:cNvSpPr txBox="1">
            <a:spLocks noGrp="1"/>
          </p:cNvSpPr>
          <p:nvPr>
            <p:ph type="body" idx="4"/>
          </p:nvPr>
        </p:nvSpPr>
        <p:spPr>
          <a:xfrm>
            <a:off x="6173400" y="326300"/>
            <a:ext cx="5298600" cy="1033616"/>
          </a:xfrm>
          <a:prstGeom prst="rect">
            <a:avLst/>
          </a:prstGeom>
          <a:noFill/>
          <a:ln>
            <a:noFill/>
          </a:ln>
        </p:spPr>
        <p:txBody>
          <a:bodyPr spcFirstLastPara="1" wrap="square" lIns="0" tIns="0" rIns="0" bIns="0" anchor="t" anchorCtr="0"/>
          <a:lstStyle>
            <a:lvl1pPr marL="457200" lvl="0" indent="-228600" algn="l">
              <a:lnSpc>
                <a:spcPct val="85000"/>
              </a:lnSpc>
              <a:spcBef>
                <a:spcPts val="0"/>
              </a:spcBef>
              <a:spcAft>
                <a:spcPts val="0"/>
              </a:spcAft>
              <a:buClr>
                <a:schemeClr val="accent1"/>
              </a:buClr>
              <a:buSzPts val="3000"/>
              <a:buNone/>
              <a:defRPr sz="3000" b="1" cap="none">
                <a:solidFill>
                  <a:schemeClr val="accent1"/>
                </a:solidFill>
                <a:latin typeface="Quattrocento Sans"/>
                <a:ea typeface="Quattrocento Sans"/>
                <a:cs typeface="Quattrocento Sans"/>
                <a:sym typeface="Quattrocento Sans"/>
              </a:defRPr>
            </a:lvl1pPr>
            <a:lvl2pPr marL="914400" lvl="1" indent="-228600" algn="l">
              <a:lnSpc>
                <a:spcPct val="100000"/>
              </a:lnSpc>
              <a:spcBef>
                <a:spcPts val="1000"/>
              </a:spcBef>
              <a:spcAft>
                <a:spcPts val="0"/>
              </a:spcAft>
              <a:buClr>
                <a:schemeClr val="accent1"/>
              </a:buClr>
              <a:buSzPts val="1600"/>
              <a:buNone/>
              <a:defRPr sz="1600" b="1">
                <a:solidFill>
                  <a:schemeClr val="accent1"/>
                </a:solidFill>
                <a:latin typeface="Quattrocento Sans"/>
                <a:ea typeface="Quattrocento Sans"/>
                <a:cs typeface="Quattrocento Sans"/>
                <a:sym typeface="Quattrocento Sans"/>
              </a:defRPr>
            </a:lvl2pPr>
            <a:lvl3pPr marL="1371600" lvl="2" indent="-228600" algn="l">
              <a:lnSpc>
                <a:spcPct val="100000"/>
              </a:lnSpc>
              <a:spcBef>
                <a:spcPts val="400"/>
              </a:spcBef>
              <a:spcAft>
                <a:spcPts val="0"/>
              </a:spcAft>
              <a:buSzPts val="1260"/>
              <a:buNone/>
              <a:defRPr sz="1400">
                <a:solidFill>
                  <a:srgbClr val="464646"/>
                </a:solidFill>
              </a:defRPr>
            </a:lvl3pPr>
            <a:lvl4pPr marL="1828800" lvl="3" indent="-308610" algn="l">
              <a:lnSpc>
                <a:spcPct val="100000"/>
              </a:lnSpc>
              <a:spcBef>
                <a:spcPts val="600"/>
              </a:spcBef>
              <a:spcAft>
                <a:spcPts val="0"/>
              </a:spcAft>
              <a:buSzPts val="1260"/>
              <a:buChar char="▬"/>
              <a:defRPr sz="1400">
                <a:solidFill>
                  <a:schemeClr val="lt1"/>
                </a:solidFill>
              </a:defRPr>
            </a:lvl4pPr>
            <a:lvl5pPr marL="2286000" lvl="4" indent="-326389" algn="l">
              <a:lnSpc>
                <a:spcPct val="100000"/>
              </a:lnSpc>
              <a:spcBef>
                <a:spcPts val="600"/>
              </a:spcBef>
              <a:spcAft>
                <a:spcPts val="0"/>
              </a:spcAft>
              <a:buSzPts val="1540"/>
              <a:buChar char=""/>
              <a:defRPr sz="140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3" name="Google Shape;163;p20"/>
          <p:cNvSpPr txBox="1">
            <a:spLocks noGrp="1"/>
          </p:cNvSpPr>
          <p:nvPr>
            <p:ph type="body" idx="5"/>
          </p:nvPr>
        </p:nvSpPr>
        <p:spPr>
          <a:xfrm>
            <a:off x="1" y="3069749"/>
            <a:ext cx="2431393" cy="3788251"/>
          </a:xfrm>
          <a:prstGeom prst="rect">
            <a:avLst/>
          </a:prstGeom>
          <a:solidFill>
            <a:schemeClr val="accent3">
              <a:alpha val="29803"/>
            </a:schemeClr>
          </a:solidFill>
          <a:ln>
            <a:noFill/>
          </a:ln>
        </p:spPr>
        <p:txBody>
          <a:bodyPr spcFirstLastPara="1" wrap="square" lIns="0" tIns="0" rIns="0" bIns="0" anchor="ctr" anchorCtr="0"/>
          <a:lstStyle>
            <a:lvl1pPr marL="457200" lvl="0" indent="-228600" algn="l">
              <a:lnSpc>
                <a:spcPct val="100000"/>
              </a:lnSpc>
              <a:spcBef>
                <a:spcPts val="0"/>
              </a:spcBef>
              <a:spcAft>
                <a:spcPts val="0"/>
              </a:spcAft>
              <a:buClr>
                <a:srgbClr val="FFFFFF"/>
              </a:buClr>
              <a:buSzPts val="2400"/>
              <a:buNone/>
              <a:defRPr i="0" u="none" strike="noStrike" cap="none">
                <a:solidFill>
                  <a:srgbClr val="FFFFFF"/>
                </a:solidFill>
                <a:latin typeface="Quattrocento Sans"/>
                <a:ea typeface="Quattrocento Sans"/>
                <a:cs typeface="Quattrocento Sans"/>
                <a:sym typeface="Quattrocento Sans"/>
              </a:defRPr>
            </a:lvl1pPr>
            <a:lvl2pPr marL="914400" lvl="1" indent="-228600" algn="l">
              <a:lnSpc>
                <a:spcPct val="100000"/>
              </a:lnSpc>
              <a:spcBef>
                <a:spcPts val="1200"/>
              </a:spcBef>
              <a:spcAft>
                <a:spcPts val="0"/>
              </a:spcAft>
              <a:buClr>
                <a:schemeClr val="accent1"/>
              </a:buClr>
              <a:buSzPts val="1800"/>
              <a:buNone/>
              <a:defRPr/>
            </a:lvl2pPr>
            <a:lvl3pPr marL="1371600" lvl="2" indent="-331469" algn="l">
              <a:lnSpc>
                <a:spcPct val="100000"/>
              </a:lnSpc>
              <a:spcBef>
                <a:spcPts val="600"/>
              </a:spcBef>
              <a:spcAft>
                <a:spcPts val="0"/>
              </a:spcAft>
              <a:buSzPts val="1620"/>
              <a:buChar char="▬"/>
              <a:defRPr/>
            </a:lvl3pPr>
            <a:lvl4pPr marL="1828800" lvl="3" indent="-331469" algn="l">
              <a:lnSpc>
                <a:spcPct val="100000"/>
              </a:lnSpc>
              <a:spcBef>
                <a:spcPts val="600"/>
              </a:spcBef>
              <a:spcAft>
                <a:spcPts val="0"/>
              </a:spcAft>
              <a:buSzPts val="1620"/>
              <a:buChar char="▬"/>
              <a:defRPr/>
            </a:lvl4pPr>
            <a:lvl5pPr marL="2286000" lvl="4" indent="-354329" algn="l">
              <a:lnSpc>
                <a:spcPct val="100000"/>
              </a:lnSpc>
              <a:spcBef>
                <a:spcPts val="600"/>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4" name="Google Shape;164;p20"/>
          <p:cNvSpPr txBox="1">
            <a:spLocks noGrp="1"/>
          </p:cNvSpPr>
          <p:nvPr>
            <p:ph type="body" idx="6"/>
          </p:nvPr>
        </p:nvSpPr>
        <p:spPr>
          <a:xfrm>
            <a:off x="1" y="3947433"/>
            <a:ext cx="2421701" cy="2910566"/>
          </a:xfrm>
          <a:prstGeom prst="rect">
            <a:avLst/>
          </a:prstGeom>
          <a:solidFill>
            <a:schemeClr val="accent1">
              <a:alpha val="80000"/>
            </a:schemeClr>
          </a:solidFill>
          <a:ln>
            <a:noFill/>
          </a:ln>
        </p:spPr>
        <p:txBody>
          <a:bodyPr spcFirstLastPara="1" wrap="square" lIns="91425" tIns="45700" rIns="91425" bIns="45700" anchor="t" anchorCtr="0"/>
          <a:lstStyle>
            <a:lvl1pPr marL="457200" lvl="0" indent="-228600" algn="l">
              <a:lnSpc>
                <a:spcPct val="100000"/>
              </a:lnSpc>
              <a:spcBef>
                <a:spcPts val="0"/>
              </a:spcBef>
              <a:spcAft>
                <a:spcPts val="0"/>
              </a:spcAft>
              <a:buClr>
                <a:srgbClr val="062C3A"/>
              </a:buClr>
              <a:buSzPts val="2400"/>
              <a:buNone/>
              <a:defRPr i="0" u="none" strike="noStrike" cap="none">
                <a:solidFill>
                  <a:srgbClr val="062C3A"/>
                </a:solidFill>
                <a:latin typeface="Quattrocento Sans"/>
                <a:ea typeface="Quattrocento Sans"/>
                <a:cs typeface="Quattrocento Sans"/>
                <a:sym typeface="Quattrocento Sans"/>
              </a:defRPr>
            </a:lvl1pPr>
            <a:lvl2pPr marL="914400" lvl="1" indent="-228600" algn="l">
              <a:lnSpc>
                <a:spcPct val="100000"/>
              </a:lnSpc>
              <a:spcBef>
                <a:spcPts val="1200"/>
              </a:spcBef>
              <a:spcAft>
                <a:spcPts val="0"/>
              </a:spcAft>
              <a:buClr>
                <a:schemeClr val="accent1"/>
              </a:buClr>
              <a:buSzPts val="1800"/>
              <a:buNone/>
              <a:defRPr/>
            </a:lvl2pPr>
            <a:lvl3pPr marL="1371600" lvl="2" indent="-331469" algn="l">
              <a:lnSpc>
                <a:spcPct val="100000"/>
              </a:lnSpc>
              <a:spcBef>
                <a:spcPts val="600"/>
              </a:spcBef>
              <a:spcAft>
                <a:spcPts val="0"/>
              </a:spcAft>
              <a:buSzPts val="1620"/>
              <a:buChar char="▬"/>
              <a:defRPr/>
            </a:lvl3pPr>
            <a:lvl4pPr marL="1828800" lvl="3" indent="-331469" algn="l">
              <a:lnSpc>
                <a:spcPct val="100000"/>
              </a:lnSpc>
              <a:spcBef>
                <a:spcPts val="600"/>
              </a:spcBef>
              <a:spcAft>
                <a:spcPts val="0"/>
              </a:spcAft>
              <a:buSzPts val="1620"/>
              <a:buChar char="▬"/>
              <a:defRPr/>
            </a:lvl4pPr>
            <a:lvl5pPr marL="2286000" lvl="4" indent="-354329" algn="l">
              <a:lnSpc>
                <a:spcPct val="100000"/>
              </a:lnSpc>
              <a:spcBef>
                <a:spcPts val="600"/>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rey shape">
  <p:cSld name="Grey shape">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719999" y="720000"/>
            <a:ext cx="10258749"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10289459" y="6292970"/>
            <a:ext cx="689291" cy="1384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31201" y="6477000"/>
            <a:ext cx="2472271" cy="365125"/>
          </a:xfrm>
        </p:spPr>
        <p:txBody>
          <a:bodyPr/>
          <a:lstStyle/>
          <a:p>
            <a:fld id="{815C3A9B-474F-44A0-A16F-A110B1B559D7}" type="datetime1">
              <a:rPr lang="en-US" smtClean="0"/>
              <a:pPr/>
              <a:t>2/11/2020</a:t>
            </a:fld>
            <a:endParaRPr lang="en-US" dirty="0"/>
          </a:p>
        </p:txBody>
      </p:sp>
      <p:sp>
        <p:nvSpPr>
          <p:cNvPr id="5" name="Footer Placeholder 4"/>
          <p:cNvSpPr>
            <a:spLocks noGrp="1"/>
          </p:cNvSpPr>
          <p:nvPr>
            <p:ph type="ftr" sz="quarter" idx="11"/>
          </p:nvPr>
        </p:nvSpPr>
        <p:spPr>
          <a:xfrm>
            <a:off x="812801" y="6435616"/>
            <a:ext cx="4822804" cy="365125"/>
          </a:xfrm>
        </p:spPr>
        <p:txBody>
          <a:bodyPr/>
          <a:lstStyle/>
          <a:p>
            <a:endParaRPr lang="en-US" dirty="0"/>
          </a:p>
        </p:txBody>
      </p:sp>
      <p:pic>
        <p:nvPicPr>
          <p:cNvPr id="9" name="Picture 2" descr="D:\sreenandini_chandigarh\CHANDIGARH\WATER\LOGO JPEG.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5401" y="6248399"/>
            <a:ext cx="596900" cy="59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3596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32161-8F3A-4FD4-ACFC-6B0345867358}" type="datetimeFigureOut">
              <a:rPr lang="en-IN" smtClean="0"/>
              <a:t>11-02-2020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3B4BE4A-998B-4588-8D5D-17761F986708}" type="slidenum">
              <a:rPr lang="en-IN" smtClean="0"/>
              <a:t>‹#›</a:t>
            </a:fld>
            <a:endParaRPr lang="en-IN"/>
          </a:p>
        </p:txBody>
      </p:sp>
    </p:spTree>
    <p:extLst>
      <p:ext uri="{BB962C8B-B14F-4D97-AF65-F5344CB8AC3E}">
        <p14:creationId xmlns:p14="http://schemas.microsoft.com/office/powerpoint/2010/main" val="2220537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ver - 1">
  <p:cSld name="Cover - 1">
    <p:spTree>
      <p:nvGrpSpPr>
        <p:cNvPr id="1" name="Shape 15"/>
        <p:cNvGrpSpPr/>
        <p:nvPr/>
      </p:nvGrpSpPr>
      <p:grpSpPr>
        <a:xfrm>
          <a:off x="0" y="0"/>
          <a:ext cx="0" cy="0"/>
          <a:chOff x="0" y="0"/>
          <a:chExt cx="0" cy="0"/>
        </a:xfrm>
      </p:grpSpPr>
      <p:sp>
        <p:nvSpPr>
          <p:cNvPr id="16" name="Google Shape;16;p2"/>
          <p:cNvSpPr/>
          <p:nvPr/>
        </p:nvSpPr>
        <p:spPr>
          <a:xfrm>
            <a:off x="0" y="0"/>
            <a:ext cx="12191999" cy="6858000"/>
          </a:xfrm>
          <a:custGeom>
            <a:avLst/>
            <a:gdLst/>
            <a:ahLst/>
            <a:cxnLst/>
            <a:rect l="l" t="t" r="r" b="b"/>
            <a:pathLst>
              <a:path w="12191999" h="6853089" extrusionOk="0">
                <a:moveTo>
                  <a:pt x="11102932" y="0"/>
                </a:moveTo>
                <a:lnTo>
                  <a:pt x="12191999" y="0"/>
                </a:lnTo>
                <a:lnTo>
                  <a:pt x="12191999" y="6853089"/>
                </a:lnTo>
                <a:lnTo>
                  <a:pt x="0" y="6853089"/>
                </a:lnTo>
                <a:lnTo>
                  <a:pt x="0" y="2227360"/>
                </a:lnTo>
                <a:lnTo>
                  <a:pt x="1405403" y="324287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0" i="0" u="none" strike="noStrike" cap="none">
              <a:solidFill>
                <a:srgbClr val="062C3A"/>
              </a:solidFill>
              <a:latin typeface="Quattrocento Sans"/>
              <a:ea typeface="Quattrocento Sans"/>
              <a:cs typeface="Quattrocento Sans"/>
              <a:sym typeface="Quattrocento Sans"/>
            </a:endParaRPr>
          </a:p>
        </p:txBody>
      </p:sp>
      <p:sp>
        <p:nvSpPr>
          <p:cNvPr id="17" name="Google Shape;17;p2"/>
          <p:cNvSpPr txBox="1">
            <a:spLocks noGrp="1"/>
          </p:cNvSpPr>
          <p:nvPr>
            <p:ph type="body" idx="1"/>
          </p:nvPr>
        </p:nvSpPr>
        <p:spPr>
          <a:xfrm>
            <a:off x="5248620" y="4429649"/>
            <a:ext cx="6222654" cy="276999"/>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accent2"/>
              </a:buClr>
              <a:buSzPts val="1800"/>
              <a:buNone/>
              <a:defRPr sz="1800">
                <a:solidFill>
                  <a:schemeClr val="accent2"/>
                </a:solidFill>
              </a:defRPr>
            </a:lvl1pPr>
            <a:lvl2pPr marL="914400" lvl="1" indent="-228600" algn="l">
              <a:lnSpc>
                <a:spcPct val="100000"/>
              </a:lnSpc>
              <a:spcBef>
                <a:spcPts val="600"/>
              </a:spcBef>
              <a:spcAft>
                <a:spcPts val="0"/>
              </a:spcAft>
              <a:buClr>
                <a:schemeClr val="accent1"/>
              </a:buClr>
              <a:buSzPts val="1800"/>
              <a:buNone/>
              <a:defRPr sz="1800"/>
            </a:lvl2pPr>
            <a:lvl3pPr marL="1371600" lvl="2" indent="-331469" algn="l">
              <a:lnSpc>
                <a:spcPct val="100000"/>
              </a:lnSpc>
              <a:spcBef>
                <a:spcPts val="600"/>
              </a:spcBef>
              <a:spcAft>
                <a:spcPts val="0"/>
              </a:spcAft>
              <a:buSzPts val="1620"/>
              <a:buChar char="▬"/>
              <a:defRPr sz="1800"/>
            </a:lvl3pPr>
            <a:lvl4pPr marL="1828800" lvl="3" indent="-331469" algn="l">
              <a:lnSpc>
                <a:spcPct val="100000"/>
              </a:lnSpc>
              <a:spcBef>
                <a:spcPts val="600"/>
              </a:spcBef>
              <a:spcAft>
                <a:spcPts val="0"/>
              </a:spcAft>
              <a:buSzPts val="1620"/>
              <a:buChar char="▬"/>
              <a:defRPr sz="1800"/>
            </a:lvl4pPr>
            <a:lvl5pPr marL="2286000" lvl="4" indent="-354329" algn="l">
              <a:lnSpc>
                <a:spcPct val="100000"/>
              </a:lnSpc>
              <a:spcBef>
                <a:spcPts val="600"/>
              </a:spcBef>
              <a:spcAft>
                <a:spcPts val="0"/>
              </a:spcAft>
              <a:buSzPts val="1980"/>
              <a:buChar char=""/>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2"/>
          <p:cNvSpPr/>
          <p:nvPr/>
        </p:nvSpPr>
        <p:spPr>
          <a:xfrm>
            <a:off x="0" y="1082446"/>
            <a:ext cx="3762375" cy="5775554"/>
          </a:xfrm>
          <a:custGeom>
            <a:avLst/>
            <a:gdLst/>
            <a:ahLst/>
            <a:cxnLst/>
            <a:rect l="l" t="t" r="r" b="b"/>
            <a:pathLst>
              <a:path w="3704858" h="5775554" extrusionOk="0">
                <a:moveTo>
                  <a:pt x="0" y="0"/>
                </a:moveTo>
                <a:lnTo>
                  <a:pt x="3704858" y="5772381"/>
                </a:lnTo>
                <a:lnTo>
                  <a:pt x="3170" y="5775554"/>
                </a:lnTo>
                <a:cubicBezTo>
                  <a:pt x="2113" y="3850369"/>
                  <a:pt x="1057" y="1925185"/>
                  <a:pt x="0" y="0"/>
                </a:cubicBezTo>
                <a:close/>
              </a:path>
            </a:pathLst>
          </a:cu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9" name="Google Shape;19;p2"/>
          <p:cNvSpPr txBox="1">
            <a:spLocks noGrp="1"/>
          </p:cNvSpPr>
          <p:nvPr>
            <p:ph type="title"/>
          </p:nvPr>
        </p:nvSpPr>
        <p:spPr>
          <a:xfrm>
            <a:off x="5248620" y="3614802"/>
            <a:ext cx="6222654" cy="470898"/>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lt1"/>
              </a:buClr>
              <a:buSzPts val="3600"/>
              <a:buFont typeface="Quattrocento Sans"/>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2382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 Content bigge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2CB215-F006-4587-A254-22BA20471747}"/>
              </a:ext>
            </a:extLst>
          </p:cNvPr>
          <p:cNvSpPr>
            <a:spLocks noGrp="1"/>
          </p:cNvSpPr>
          <p:nvPr>
            <p:ph type="body" sz="quarter" idx="13" hasCustomPrompt="1"/>
          </p:nvPr>
        </p:nvSpPr>
        <p:spPr>
          <a:xfrm>
            <a:off x="720000" y="1332000"/>
            <a:ext cx="10752000" cy="2508379"/>
          </a:xfrm>
        </p:spPr>
        <p:txBody>
          <a:bodyPr>
            <a:spAutoFit/>
          </a:bodyPr>
          <a:lstStyle>
            <a:lvl1pPr>
              <a:spcAft>
                <a:spcPts val="1800"/>
              </a:spcAft>
              <a:defRPr sz="3200">
                <a:solidFill>
                  <a:schemeClr val="accent2"/>
                </a:solidFill>
              </a:defRPr>
            </a:lvl1pPr>
            <a:lvl2pPr>
              <a:defRPr sz="2800"/>
            </a:lvl2pPr>
            <a:lvl3pPr marL="396000" indent="-396000">
              <a:defRPr sz="2400"/>
            </a:lvl3pPr>
            <a:lvl4pPr marL="792000" indent="-396000">
              <a:defRPr sz="2400"/>
            </a:lvl4pPr>
            <a:lvl5pPr marL="1057275" indent="-324000">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re 3">
            <a:extLst>
              <a:ext uri="{FF2B5EF4-FFF2-40B4-BE49-F238E27FC236}">
                <a16:creationId xmlns:a16="http://schemas.microsoft.com/office/drawing/2014/main" id="{AA4F0926-6B35-4279-BA3F-BC0A64083429}"/>
              </a:ext>
            </a:extLst>
          </p:cNvPr>
          <p:cNvSpPr>
            <a:spLocks noGrp="1"/>
          </p:cNvSpPr>
          <p:nvPr>
            <p:ph type="title"/>
          </p:nvPr>
        </p:nvSpPr>
        <p:spPr/>
        <p:txBody>
          <a:bodyPr/>
          <a:lstStyle/>
          <a:p>
            <a:r>
              <a:rPr lang="fr-FR" smtClean="0"/>
              <a:t>Modifiez le style du titre</a:t>
            </a:r>
            <a:endParaRPr dirty="0"/>
          </a:p>
        </p:txBody>
      </p:sp>
      <p:sp>
        <p:nvSpPr>
          <p:cNvPr id="5" name="Footer Placeholder 4"/>
          <p:cNvSpPr>
            <a:spLocks noGrp="1"/>
          </p:cNvSpPr>
          <p:nvPr>
            <p:ph type="ftr" sz="quarter" idx="3"/>
          </p:nvPr>
        </p:nvSpPr>
        <p:spPr>
          <a:xfrm>
            <a:off x="8157029" y="6591870"/>
            <a:ext cx="2821721" cy="138499"/>
          </a:xfrm>
          <a:prstGeom prst="rect">
            <a:avLst/>
          </a:prstGeom>
        </p:spPr>
        <p:txBody>
          <a:bodyPr vert="horz" wrap="none" lIns="0" tIns="0" rIns="0" bIns="0" rtlCol="0" anchor="b"/>
          <a:lstStyle>
            <a:lvl1pPr>
              <a:defRPr lang="en-US" sz="900" b="1" cap="all" baseline="0" smtClean="0">
                <a:solidFill>
                  <a:schemeClr val="accent1"/>
                </a:solidFill>
                <a:latin typeface="+mj-lt"/>
              </a:defRPr>
            </a:lvl1pPr>
          </a:lstStyle>
          <a:p>
            <a:pPr algn="r"/>
            <a:r>
              <a:rPr lang="en-US" dirty="0" smtClean="0"/>
              <a:t>24x7 Water Supply in Manimajra Sub City</a:t>
            </a:r>
            <a:endParaRPr lang="en-US" dirty="0"/>
          </a:p>
        </p:txBody>
      </p:sp>
    </p:spTree>
    <p:extLst>
      <p:ext uri="{BB962C8B-B14F-4D97-AF65-F5344CB8AC3E}">
        <p14:creationId xmlns:p14="http://schemas.microsoft.com/office/powerpoint/2010/main" val="330211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76890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A5A2C5-EAB5-457D-AC81-936E3EA463CA}"/>
              </a:ext>
            </a:extLst>
          </p:cNvPr>
          <p:cNvSpPr>
            <a:spLocks noGrp="1"/>
          </p:cNvSpPr>
          <p:nvPr>
            <p:ph type="body" sz="quarter" idx="14"/>
          </p:nvPr>
        </p:nvSpPr>
        <p:spPr>
          <a:xfrm>
            <a:off x="720000" y="1332000"/>
            <a:ext cx="10752000" cy="1600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re 3">
            <a:extLst>
              <a:ext uri="{FF2B5EF4-FFF2-40B4-BE49-F238E27FC236}">
                <a16:creationId xmlns:a16="http://schemas.microsoft.com/office/drawing/2014/main" id="{AA4F0926-6B35-4279-BA3F-BC0A64083429}"/>
              </a:ext>
            </a:extLst>
          </p:cNvPr>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25598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A5A2C5-EAB5-457D-AC81-936E3EA463CA}"/>
              </a:ext>
            </a:extLst>
          </p:cNvPr>
          <p:cNvSpPr>
            <a:spLocks noGrp="1"/>
          </p:cNvSpPr>
          <p:nvPr>
            <p:ph type="body" sz="quarter" idx="14"/>
          </p:nvPr>
        </p:nvSpPr>
        <p:spPr>
          <a:xfrm>
            <a:off x="720000" y="1332000"/>
            <a:ext cx="10752000" cy="1600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re 3">
            <a:extLst>
              <a:ext uri="{FF2B5EF4-FFF2-40B4-BE49-F238E27FC236}">
                <a16:creationId xmlns:a16="http://schemas.microsoft.com/office/drawing/2014/main" id="{AA4F0926-6B35-4279-BA3F-BC0A64083429}"/>
              </a:ext>
            </a:extLst>
          </p:cNvPr>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287213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 + picture">
  <p:cSld name="Content + picture">
    <p:spTree>
      <p:nvGrpSpPr>
        <p:cNvPr id="1" name="Shape 67"/>
        <p:cNvGrpSpPr/>
        <p:nvPr/>
      </p:nvGrpSpPr>
      <p:grpSpPr>
        <a:xfrm>
          <a:off x="0" y="0"/>
          <a:ext cx="0" cy="0"/>
          <a:chOff x="0" y="0"/>
          <a:chExt cx="0" cy="0"/>
        </a:xfrm>
      </p:grpSpPr>
      <p:sp>
        <p:nvSpPr>
          <p:cNvPr id="68" name="Google Shape;68;p10"/>
          <p:cNvSpPr>
            <a:spLocks noGrp="1"/>
          </p:cNvSpPr>
          <p:nvPr>
            <p:ph type="pic" idx="2"/>
          </p:nvPr>
        </p:nvSpPr>
        <p:spPr>
          <a:xfrm>
            <a:off x="4848366" y="1"/>
            <a:ext cx="7343634" cy="6857999"/>
          </a:xfrm>
          <a:prstGeom prst="rect">
            <a:avLst/>
          </a:prstGeom>
          <a:noFill/>
          <a:ln>
            <a:noFill/>
          </a:ln>
        </p:spPr>
        <p:txBody>
          <a:bodyPr spcFirstLastPara="1" wrap="square" lIns="2880000" tIns="3780000" rIns="0" bIns="0" anchor="t" anchorCtr="0"/>
          <a:lstStyle>
            <a:lvl1pPr marR="0" lvl="0" algn="l"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69" name="Google Shape;69;p10"/>
          <p:cNvSpPr txBox="1">
            <a:spLocks noGrp="1"/>
          </p:cNvSpPr>
          <p:nvPr>
            <p:ph type="body" idx="1"/>
          </p:nvPr>
        </p:nvSpPr>
        <p:spPr>
          <a:xfrm>
            <a:off x="720000" y="1332000"/>
            <a:ext cx="6328500" cy="1938992"/>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accent2"/>
              </a:buClr>
              <a:buSzPts val="2400"/>
              <a:buNone/>
              <a:defRPr>
                <a:solidFill>
                  <a:schemeClr val="accent2"/>
                </a:solidFill>
              </a:defRPr>
            </a:lvl1pPr>
            <a:lvl2pPr marL="914400" lvl="1" indent="-228600" algn="l">
              <a:lnSpc>
                <a:spcPct val="100000"/>
              </a:lnSpc>
              <a:spcBef>
                <a:spcPts val="1200"/>
              </a:spcBef>
              <a:spcAft>
                <a:spcPts val="0"/>
              </a:spcAft>
              <a:buClr>
                <a:schemeClr val="accent1"/>
              </a:buClr>
              <a:buSzPts val="2000"/>
              <a:buNone/>
              <a:defRPr/>
            </a:lvl2pPr>
            <a:lvl3pPr marL="1371600" lvl="2" indent="-331469" algn="l">
              <a:lnSpc>
                <a:spcPct val="100000"/>
              </a:lnSpc>
              <a:spcBef>
                <a:spcPts val="600"/>
              </a:spcBef>
              <a:spcAft>
                <a:spcPts val="0"/>
              </a:spcAft>
              <a:buSzPts val="1620"/>
              <a:buChar char="▬"/>
              <a:defRPr/>
            </a:lvl3pPr>
            <a:lvl4pPr marL="1828800" lvl="3" indent="-331469" algn="l">
              <a:lnSpc>
                <a:spcPct val="100000"/>
              </a:lnSpc>
              <a:spcBef>
                <a:spcPts val="600"/>
              </a:spcBef>
              <a:spcAft>
                <a:spcPts val="0"/>
              </a:spcAft>
              <a:buSzPts val="1620"/>
              <a:buChar char="▬"/>
              <a:defRPr/>
            </a:lvl4pPr>
            <a:lvl5pPr marL="2286000" lvl="4" indent="-340360" algn="l">
              <a:lnSpc>
                <a:spcPct val="100000"/>
              </a:lnSpc>
              <a:spcBef>
                <a:spcPts val="600"/>
              </a:spcBef>
              <a:spcAft>
                <a:spcPts val="0"/>
              </a:spcAft>
              <a:buSzPts val="176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 name="Google Shape;70;p10"/>
          <p:cNvSpPr txBox="1">
            <a:spLocks noGrp="1"/>
          </p:cNvSpPr>
          <p:nvPr>
            <p:ph type="title"/>
          </p:nvPr>
        </p:nvSpPr>
        <p:spPr>
          <a:xfrm>
            <a:off x="720000" y="720000"/>
            <a:ext cx="6328500"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71"/>
          <p:cNvSpPr>
            <a:spLocks noGrp="1" noChangeArrowheads="1"/>
          </p:cNvSpPr>
          <p:nvPr>
            <p:ph type="sldNum" sz="quarter" idx="10"/>
          </p:nvPr>
        </p:nvSpPr>
        <p:spPr>
          <a:ln/>
        </p:spPr>
        <p:txBody>
          <a:bodyPr/>
          <a:lstStyle>
            <a:lvl1pPr>
              <a:defRPr/>
            </a:lvl1pPr>
          </a:lstStyle>
          <a:p>
            <a:fld id="{E38F36A1-86BF-4D87-9690-871775C943FE}" type="slidenum">
              <a:rPr lang="en-US" smtClean="0"/>
              <a:pPr/>
              <a:t>‹#›</a:t>
            </a:fld>
            <a:endParaRPr lang="en-US" dirty="0"/>
          </a:p>
        </p:txBody>
      </p:sp>
      <p:sp>
        <p:nvSpPr>
          <p:cNvPr id="6" name="Date Placeholder 3"/>
          <p:cNvSpPr>
            <a:spLocks noGrp="1"/>
          </p:cNvSpPr>
          <p:nvPr>
            <p:ph type="dt" sz="half" idx="2"/>
          </p:nvPr>
        </p:nvSpPr>
        <p:spPr>
          <a:xfrm>
            <a:off x="9939867" y="6451601"/>
            <a:ext cx="2235200" cy="307777"/>
          </a:xfrm>
          <a:prstGeom prst="rect">
            <a:avLst/>
          </a:prstGeom>
          <a:noFill/>
        </p:spPr>
        <p:txBody>
          <a:bodyPr>
            <a:spAutoFit/>
          </a:bodyPr>
          <a:lstStyle>
            <a:lvl1pPr algn="ctr" rtl="0" fontAlgn="base">
              <a:spcBef>
                <a:spcPct val="0"/>
              </a:spcBef>
              <a:spcAft>
                <a:spcPct val="0"/>
              </a:spcAft>
              <a:defRPr lang="en-US" sz="1400" b="1" kern="1200" dirty="0">
                <a:solidFill>
                  <a:srgbClr val="0070C0"/>
                </a:solidFill>
                <a:latin typeface="Arial" charset="0"/>
                <a:ea typeface="+mn-ea"/>
                <a:cs typeface="+mn-cs"/>
              </a:defRPr>
            </a:lvl1pPr>
          </a:lstStyle>
          <a:p>
            <a:fld id="{3A8BF814-EBD9-4859-A0CE-2AC56863E779}" type="datetime1">
              <a:rPr lang="en-US" smtClean="0"/>
              <a:pPr/>
              <a:t>2/11/2020</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1799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picture + text">
  <p:cSld name="1 picture + 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720000" y="720000"/>
            <a:ext cx="10752000"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a:spLocks noGrp="1"/>
          </p:cNvSpPr>
          <p:nvPr>
            <p:ph type="pic" idx="2"/>
          </p:nvPr>
        </p:nvSpPr>
        <p:spPr>
          <a:xfrm>
            <a:off x="719999" y="2000250"/>
            <a:ext cx="3960000" cy="3960000"/>
          </a:xfrm>
          <a:prstGeom prst="rect">
            <a:avLst/>
          </a:prstGeom>
          <a:noFill/>
          <a:ln>
            <a:noFill/>
          </a:ln>
        </p:spPr>
        <p:txBody>
          <a:bodyPr spcFirstLastPara="1" wrap="square" lIns="0" tIns="144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74" name="Google Shape;74;p11"/>
          <p:cNvSpPr txBox="1">
            <a:spLocks noGrp="1"/>
          </p:cNvSpPr>
          <p:nvPr>
            <p:ph type="body" idx="1"/>
          </p:nvPr>
        </p:nvSpPr>
        <p:spPr>
          <a:xfrm>
            <a:off x="5033818" y="2000250"/>
            <a:ext cx="6438182" cy="1938992"/>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accent2"/>
              </a:buClr>
              <a:buSzPts val="2400"/>
              <a:buNone/>
              <a:defRPr>
                <a:solidFill>
                  <a:schemeClr val="accent2"/>
                </a:solidFill>
              </a:defRPr>
            </a:lvl1pPr>
            <a:lvl2pPr marL="914400" lvl="1" indent="-228600" algn="l">
              <a:lnSpc>
                <a:spcPct val="100000"/>
              </a:lnSpc>
              <a:spcBef>
                <a:spcPts val="1200"/>
              </a:spcBef>
              <a:spcAft>
                <a:spcPts val="0"/>
              </a:spcAft>
              <a:buClr>
                <a:schemeClr val="accent1"/>
              </a:buClr>
              <a:buSzPts val="2000"/>
              <a:buNone/>
              <a:defRPr/>
            </a:lvl2pPr>
            <a:lvl3pPr marL="1371600" lvl="2" indent="-331469" algn="l">
              <a:lnSpc>
                <a:spcPct val="100000"/>
              </a:lnSpc>
              <a:spcBef>
                <a:spcPts val="600"/>
              </a:spcBef>
              <a:spcAft>
                <a:spcPts val="0"/>
              </a:spcAft>
              <a:buSzPts val="1620"/>
              <a:buChar char="▬"/>
              <a:defRPr/>
            </a:lvl3pPr>
            <a:lvl4pPr marL="1828800" lvl="3" indent="-331469" algn="l">
              <a:lnSpc>
                <a:spcPct val="100000"/>
              </a:lnSpc>
              <a:spcBef>
                <a:spcPts val="600"/>
              </a:spcBef>
              <a:spcAft>
                <a:spcPts val="0"/>
              </a:spcAft>
              <a:buSzPts val="1620"/>
              <a:buChar char="▬"/>
              <a:defRPr/>
            </a:lvl4pPr>
            <a:lvl5pPr marL="2286000" lvl="4" indent="-340360" algn="l">
              <a:lnSpc>
                <a:spcPct val="100000"/>
              </a:lnSpc>
              <a:spcBef>
                <a:spcPts val="600"/>
              </a:spcBef>
              <a:spcAft>
                <a:spcPts val="0"/>
              </a:spcAft>
              <a:buSzPts val="176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ftr" idx="11"/>
          </p:nvPr>
        </p:nvSpPr>
        <p:spPr>
          <a:xfrm>
            <a:off x="10289459" y="6292970"/>
            <a:ext cx="689291" cy="138499"/>
          </a:xfrm>
          <a:prstGeom prst="rect">
            <a:avLst/>
          </a:prstGeom>
          <a:noFill/>
          <a:ln>
            <a:noFill/>
          </a:ln>
        </p:spPr>
        <p:txBody>
          <a:bodyPr spcFirstLastPara="1" wrap="square" lIns="0" tIns="0" rIns="0" bIns="0" anchor="b" anchorCtr="0"/>
          <a:lstStyle>
            <a:lvl1pPr marR="0" lvl="0" algn="r" rtl="0">
              <a:spcBef>
                <a:spcPts val="0"/>
              </a:spcBef>
              <a:spcAft>
                <a:spcPts val="0"/>
              </a:spcAft>
              <a:buSzPts val="1400"/>
              <a:buNone/>
              <a:defRPr sz="900" b="1" cap="none">
                <a:solidFill>
                  <a:schemeClr val="accent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ontent bigger - 2 columns">
  <p:cSld name="Title + Content bigger - 2 columns">
    <p:spTree>
      <p:nvGrpSpPr>
        <p:cNvPr id="1" name="Shape 81"/>
        <p:cNvGrpSpPr/>
        <p:nvPr/>
      </p:nvGrpSpPr>
      <p:grpSpPr>
        <a:xfrm>
          <a:off x="0" y="0"/>
          <a:ext cx="0" cy="0"/>
          <a:chOff x="0" y="0"/>
          <a:chExt cx="0" cy="0"/>
        </a:xfrm>
      </p:grpSpPr>
      <p:sp>
        <p:nvSpPr>
          <p:cNvPr id="82" name="Google Shape;82;p13"/>
          <p:cNvSpPr txBox="1">
            <a:spLocks noGrp="1"/>
          </p:cNvSpPr>
          <p:nvPr>
            <p:ph type="body" idx="1"/>
          </p:nvPr>
        </p:nvSpPr>
        <p:spPr>
          <a:xfrm>
            <a:off x="720000" y="2412183"/>
            <a:ext cx="10752000" cy="3538331"/>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accent1"/>
              </a:buClr>
              <a:buSzPts val="2800"/>
              <a:buNone/>
              <a:defRPr sz="2800" b="1">
                <a:solidFill>
                  <a:schemeClr val="accent1"/>
                </a:solidFill>
                <a:latin typeface="Quattrocento Sans"/>
                <a:ea typeface="Quattrocento Sans"/>
                <a:cs typeface="Quattrocento Sans"/>
                <a:sym typeface="Quattrocento Sans"/>
              </a:defRPr>
            </a:lvl1pPr>
            <a:lvl2pPr marL="914400" lvl="1" indent="-365760" algn="l">
              <a:lnSpc>
                <a:spcPct val="100000"/>
              </a:lnSpc>
              <a:spcBef>
                <a:spcPts val="600"/>
              </a:spcBef>
              <a:spcAft>
                <a:spcPts val="0"/>
              </a:spcAft>
              <a:buClr>
                <a:schemeClr val="accent1"/>
              </a:buClr>
              <a:buSzPts val="2160"/>
              <a:buFont typeface="Quattrocento Sans"/>
              <a:buChar char="▬"/>
              <a:defRPr sz="2400" b="0"/>
            </a:lvl2pPr>
            <a:lvl3pPr marL="1371600" lvl="2" indent="-365760" algn="l">
              <a:lnSpc>
                <a:spcPct val="100000"/>
              </a:lnSpc>
              <a:spcBef>
                <a:spcPts val="600"/>
              </a:spcBef>
              <a:spcAft>
                <a:spcPts val="0"/>
              </a:spcAft>
              <a:buClr>
                <a:schemeClr val="accent5"/>
              </a:buClr>
              <a:buSzPts val="2160"/>
              <a:buFont typeface="Quattrocento Sans"/>
              <a:buChar char="▬"/>
              <a:defRPr sz="2400"/>
            </a:lvl3pPr>
            <a:lvl4pPr marL="1828800" lvl="3" indent="-355600" algn="l">
              <a:lnSpc>
                <a:spcPct val="100000"/>
              </a:lnSpc>
              <a:spcBef>
                <a:spcPts val="600"/>
              </a:spcBef>
              <a:spcAft>
                <a:spcPts val="0"/>
              </a:spcAft>
              <a:buSzPts val="2000"/>
              <a:buFont typeface="Arimo"/>
              <a:buChar char="4"/>
              <a:defRPr sz="2000">
                <a:solidFill>
                  <a:schemeClr val="accent5"/>
                </a:solidFill>
              </a:defRPr>
            </a:lvl4pPr>
            <a:lvl5pPr marL="2286000" lvl="4" indent="-340360" algn="l">
              <a:lnSpc>
                <a:spcPct val="100000"/>
              </a:lnSpc>
              <a:spcBef>
                <a:spcPts val="600"/>
              </a:spcBef>
              <a:spcAft>
                <a:spcPts val="0"/>
              </a:spcAft>
              <a:buSzPts val="1760"/>
              <a:buFont typeface="Quattrocento Sans"/>
              <a:buChar char="ꟷ"/>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13"/>
          <p:cNvSpPr txBox="1">
            <a:spLocks noGrp="1"/>
          </p:cNvSpPr>
          <p:nvPr>
            <p:ph type="ftr" idx="11"/>
          </p:nvPr>
        </p:nvSpPr>
        <p:spPr>
          <a:xfrm>
            <a:off x="10289459" y="6292970"/>
            <a:ext cx="689291" cy="1384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84" name="Google Shape;84;p13"/>
          <p:cNvSpPr txBox="1">
            <a:spLocks noGrp="1"/>
          </p:cNvSpPr>
          <p:nvPr>
            <p:ph type="body" idx="2"/>
          </p:nvPr>
        </p:nvSpPr>
        <p:spPr>
          <a:xfrm>
            <a:off x="720000" y="1332000"/>
            <a:ext cx="10752000" cy="492443"/>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Clr>
                <a:schemeClr val="accent2"/>
              </a:buClr>
              <a:buSzPts val="3200"/>
              <a:buNone/>
              <a:defRPr sz="3200">
                <a:solidFill>
                  <a:schemeClr val="accent2"/>
                </a:solidFill>
              </a:defRPr>
            </a:lvl1pPr>
            <a:lvl2pPr marL="914400" lvl="1" indent="-228600" algn="l">
              <a:lnSpc>
                <a:spcPct val="100000"/>
              </a:lnSpc>
              <a:spcBef>
                <a:spcPts val="1200"/>
              </a:spcBef>
              <a:spcAft>
                <a:spcPts val="0"/>
              </a:spcAft>
              <a:buClr>
                <a:schemeClr val="accent1"/>
              </a:buClr>
              <a:buSzPts val="2000"/>
              <a:buNone/>
              <a:defRPr sz="2000"/>
            </a:lvl2pPr>
            <a:lvl3pPr marL="1371600" lvl="2" indent="-331469" algn="l">
              <a:lnSpc>
                <a:spcPct val="100000"/>
              </a:lnSpc>
              <a:spcBef>
                <a:spcPts val="600"/>
              </a:spcBef>
              <a:spcAft>
                <a:spcPts val="0"/>
              </a:spcAft>
              <a:buSzPts val="1620"/>
              <a:buChar char="▬"/>
              <a:defRPr sz="1800"/>
            </a:lvl3pPr>
            <a:lvl4pPr marL="1828800" lvl="3" indent="-331469" algn="l">
              <a:lnSpc>
                <a:spcPct val="100000"/>
              </a:lnSpc>
              <a:spcBef>
                <a:spcPts val="600"/>
              </a:spcBef>
              <a:spcAft>
                <a:spcPts val="0"/>
              </a:spcAft>
              <a:buSzPts val="1620"/>
              <a:buChar char="▬"/>
              <a:defRPr sz="1800"/>
            </a:lvl4pPr>
            <a:lvl5pPr marL="2286000" lvl="4" indent="-340360" algn="l">
              <a:lnSpc>
                <a:spcPct val="100000"/>
              </a:lnSpc>
              <a:spcBef>
                <a:spcPts val="600"/>
              </a:spcBef>
              <a:spcAft>
                <a:spcPts val="0"/>
              </a:spcAft>
              <a:buSzPts val="1760"/>
              <a:buChar char=""/>
              <a:defRPr sz="1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13"/>
          <p:cNvSpPr txBox="1">
            <a:spLocks noGrp="1"/>
          </p:cNvSpPr>
          <p:nvPr>
            <p:ph type="title"/>
          </p:nvPr>
        </p:nvSpPr>
        <p:spPr>
          <a:xfrm>
            <a:off x="720000" y="720000"/>
            <a:ext cx="10752000"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ferences - 1">
  <p:cSld name="References - 1">
    <p:spTree>
      <p:nvGrpSpPr>
        <p:cNvPr id="1" name="Shape 86"/>
        <p:cNvGrpSpPr/>
        <p:nvPr/>
      </p:nvGrpSpPr>
      <p:grpSpPr>
        <a:xfrm>
          <a:off x="0" y="0"/>
          <a:ext cx="0" cy="0"/>
          <a:chOff x="0" y="0"/>
          <a:chExt cx="0" cy="0"/>
        </a:xfrm>
      </p:grpSpPr>
      <p:sp>
        <p:nvSpPr>
          <p:cNvPr id="87" name="Google Shape;87;p14"/>
          <p:cNvSpPr>
            <a:spLocks noGrp="1"/>
          </p:cNvSpPr>
          <p:nvPr>
            <p:ph type="pic" idx="2"/>
          </p:nvPr>
        </p:nvSpPr>
        <p:spPr>
          <a:xfrm>
            <a:off x="0" y="1331621"/>
            <a:ext cx="9534027" cy="4533471"/>
          </a:xfrm>
          <a:prstGeom prst="rect">
            <a:avLst/>
          </a:prstGeom>
          <a:solidFill>
            <a:srgbClr val="F2F2F2"/>
          </a:solidFill>
          <a:ln>
            <a:noFill/>
          </a:ln>
        </p:spPr>
        <p:txBody>
          <a:bodyPr spcFirstLastPara="1" wrap="square" lIns="0" tIns="1728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88" name="Google Shape;88;p14"/>
          <p:cNvSpPr/>
          <p:nvPr/>
        </p:nvSpPr>
        <p:spPr>
          <a:xfrm flipH="1">
            <a:off x="6134557" y="0"/>
            <a:ext cx="6057443" cy="6858000"/>
          </a:xfrm>
          <a:custGeom>
            <a:avLst/>
            <a:gdLst/>
            <a:ahLst/>
            <a:cxnLst/>
            <a:rect l="l" t="t" r="r" b="b"/>
            <a:pathLst>
              <a:path w="6057443" h="6858000" extrusionOk="0">
                <a:moveTo>
                  <a:pt x="1655809" y="0"/>
                </a:moveTo>
                <a:lnTo>
                  <a:pt x="0" y="0"/>
                </a:lnTo>
                <a:lnTo>
                  <a:pt x="0" y="6858000"/>
                </a:lnTo>
                <a:lnTo>
                  <a:pt x="6057443" y="6858000"/>
                </a:lnTo>
                <a:close/>
              </a:path>
            </a:pathLst>
          </a:cu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9" name="Google Shape;89;p14"/>
          <p:cNvSpPr/>
          <p:nvPr/>
        </p:nvSpPr>
        <p:spPr>
          <a:xfrm flipH="1">
            <a:off x="6137744" y="0"/>
            <a:ext cx="6054256" cy="6858000"/>
          </a:xfrm>
          <a:custGeom>
            <a:avLst/>
            <a:gdLst/>
            <a:ahLst/>
            <a:cxnLst/>
            <a:rect l="l" t="t" r="r" b="b"/>
            <a:pathLst>
              <a:path w="6054256" h="6858000" extrusionOk="0">
                <a:moveTo>
                  <a:pt x="610129" y="0"/>
                </a:moveTo>
                <a:lnTo>
                  <a:pt x="0" y="0"/>
                </a:lnTo>
                <a:lnTo>
                  <a:pt x="0" y="6858000"/>
                </a:lnTo>
                <a:lnTo>
                  <a:pt x="6054256" y="6858000"/>
                </a:lnTo>
                <a:lnTo>
                  <a:pt x="2507704" y="1325713"/>
                </a:lnTo>
                <a:cubicBezTo>
                  <a:pt x="1857187" y="855234"/>
                  <a:pt x="1260646" y="470479"/>
                  <a:pt x="610129"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Quattrocento Sans"/>
              <a:buNone/>
            </a:pPr>
            <a:endParaRPr sz="1800" b="0" i="0" u="none" strike="noStrike" cap="none">
              <a:solidFill>
                <a:srgbClr val="062C3A"/>
              </a:solidFill>
              <a:latin typeface="Quattrocento Sans"/>
              <a:ea typeface="Quattrocento Sans"/>
              <a:cs typeface="Quattrocento Sans"/>
              <a:sym typeface="Quattrocento Sans"/>
            </a:endParaRPr>
          </a:p>
        </p:txBody>
      </p:sp>
      <p:sp>
        <p:nvSpPr>
          <p:cNvPr id="90" name="Google Shape;90;p14"/>
          <p:cNvSpPr txBox="1">
            <a:spLocks noGrp="1"/>
          </p:cNvSpPr>
          <p:nvPr>
            <p:ph type="title"/>
          </p:nvPr>
        </p:nvSpPr>
        <p:spPr>
          <a:xfrm>
            <a:off x="720000" y="720000"/>
            <a:ext cx="8814027"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8991601" y="2987615"/>
            <a:ext cx="2760518" cy="292160"/>
          </a:xfrm>
          <a:prstGeom prst="rect">
            <a:avLst/>
          </a:prstGeom>
          <a:noFill/>
          <a:ln>
            <a:noFill/>
          </a:ln>
        </p:spPr>
        <p:txBody>
          <a:bodyPr spcFirstLastPara="1" wrap="square" lIns="0" tIns="0" rIns="0" bIns="0" anchor="b" anchorCtr="0"/>
          <a:lstStyle>
            <a:lvl1pPr marL="457200" lvl="0" indent="-228600" algn="r">
              <a:lnSpc>
                <a:spcPct val="100000"/>
              </a:lnSpc>
              <a:spcBef>
                <a:spcPts val="800"/>
              </a:spcBef>
              <a:spcAft>
                <a:spcPts val="0"/>
              </a:spcAft>
              <a:buClr>
                <a:schemeClr val="lt1"/>
              </a:buClr>
              <a:buSzPts val="1600"/>
              <a:buNone/>
              <a:defRPr sz="1600" b="1">
                <a:solidFill>
                  <a:schemeClr val="lt1"/>
                </a:solidFill>
                <a:latin typeface="Quattrocento Sans"/>
                <a:ea typeface="Quattrocento Sans"/>
                <a:cs typeface="Quattrocento Sans"/>
                <a:sym typeface="Quattrocento Sans"/>
              </a:defRPr>
            </a:lvl1pPr>
            <a:lvl2pPr marL="914400" lvl="1" indent="-228600" algn="r">
              <a:lnSpc>
                <a:spcPct val="100000"/>
              </a:lnSpc>
              <a:spcBef>
                <a:spcPts val="200"/>
              </a:spcBef>
              <a:spcAft>
                <a:spcPts val="0"/>
              </a:spcAft>
              <a:buClr>
                <a:schemeClr val="lt1"/>
              </a:buClr>
              <a:buSzPts val="1400"/>
              <a:buNone/>
              <a:defRPr sz="1400" b="0">
                <a:solidFill>
                  <a:schemeClr val="lt1"/>
                </a:solidFill>
                <a:latin typeface="Quattrocento Sans"/>
                <a:ea typeface="Quattrocento Sans"/>
                <a:cs typeface="Quattrocento Sans"/>
                <a:sym typeface="Quattrocento Sans"/>
              </a:defRPr>
            </a:lvl2pPr>
            <a:lvl3pPr marL="1371600" lvl="2" indent="-288607" algn="l">
              <a:lnSpc>
                <a:spcPct val="100000"/>
              </a:lnSpc>
              <a:spcBef>
                <a:spcPts val="600"/>
              </a:spcBef>
              <a:spcAft>
                <a:spcPts val="0"/>
              </a:spcAft>
              <a:buSzPts val="945"/>
              <a:buChar char="▬"/>
              <a:defRPr sz="1050"/>
            </a:lvl3pPr>
            <a:lvl4pPr marL="1828800" lvl="3" indent="-288607" algn="l">
              <a:lnSpc>
                <a:spcPct val="100000"/>
              </a:lnSpc>
              <a:spcBef>
                <a:spcPts val="600"/>
              </a:spcBef>
              <a:spcAft>
                <a:spcPts val="0"/>
              </a:spcAft>
              <a:buSzPts val="945"/>
              <a:buChar char="▬"/>
              <a:defRPr sz="1050"/>
            </a:lvl4pPr>
            <a:lvl5pPr marL="2286000" lvl="4" indent="-298450" algn="l">
              <a:lnSpc>
                <a:spcPct val="100000"/>
              </a:lnSpc>
              <a:spcBef>
                <a:spcPts val="600"/>
              </a:spcBef>
              <a:spcAft>
                <a:spcPts val="0"/>
              </a:spcAft>
              <a:buSzPts val="11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14"/>
          <p:cNvSpPr txBox="1">
            <a:spLocks noGrp="1"/>
          </p:cNvSpPr>
          <p:nvPr>
            <p:ph type="body" idx="3"/>
          </p:nvPr>
        </p:nvSpPr>
        <p:spPr>
          <a:xfrm>
            <a:off x="8648701" y="3381315"/>
            <a:ext cx="3103418" cy="292160"/>
          </a:xfrm>
          <a:prstGeom prst="rect">
            <a:avLst/>
          </a:prstGeom>
          <a:noFill/>
          <a:ln>
            <a:noFill/>
          </a:ln>
        </p:spPr>
        <p:txBody>
          <a:bodyPr spcFirstLastPara="1" wrap="square" lIns="0" tIns="0" rIns="0" bIns="0" anchor="t" anchorCtr="0"/>
          <a:lstStyle>
            <a:lvl1pPr marL="457200" lvl="0" indent="-228600" algn="r">
              <a:lnSpc>
                <a:spcPct val="100000"/>
              </a:lnSpc>
              <a:spcBef>
                <a:spcPts val="800"/>
              </a:spcBef>
              <a:spcAft>
                <a:spcPts val="0"/>
              </a:spcAft>
              <a:buClr>
                <a:schemeClr val="lt1"/>
              </a:buClr>
              <a:buSzPts val="1400"/>
              <a:buNone/>
              <a:defRPr sz="1400" b="0">
                <a:solidFill>
                  <a:schemeClr val="lt1"/>
                </a:solidFill>
                <a:latin typeface="Quattrocento Sans"/>
                <a:ea typeface="Quattrocento Sans"/>
                <a:cs typeface="Quattrocento Sans"/>
                <a:sym typeface="Quattrocento Sans"/>
              </a:defRPr>
            </a:lvl1pPr>
            <a:lvl2pPr marL="914400" lvl="1" indent="-228600" algn="r">
              <a:lnSpc>
                <a:spcPct val="100000"/>
              </a:lnSpc>
              <a:spcBef>
                <a:spcPts val="200"/>
              </a:spcBef>
              <a:spcAft>
                <a:spcPts val="0"/>
              </a:spcAft>
              <a:buClr>
                <a:schemeClr val="lt1"/>
              </a:buClr>
              <a:buSzPts val="1400"/>
              <a:buNone/>
              <a:defRPr sz="1400" b="0">
                <a:solidFill>
                  <a:schemeClr val="lt1"/>
                </a:solidFill>
                <a:latin typeface="Quattrocento Sans"/>
                <a:ea typeface="Quattrocento Sans"/>
                <a:cs typeface="Quattrocento Sans"/>
                <a:sym typeface="Quattrocento Sans"/>
              </a:defRPr>
            </a:lvl2pPr>
            <a:lvl3pPr marL="1371600" lvl="2" indent="-288607" algn="l">
              <a:lnSpc>
                <a:spcPct val="100000"/>
              </a:lnSpc>
              <a:spcBef>
                <a:spcPts val="600"/>
              </a:spcBef>
              <a:spcAft>
                <a:spcPts val="0"/>
              </a:spcAft>
              <a:buSzPts val="945"/>
              <a:buChar char="▬"/>
              <a:defRPr sz="1050"/>
            </a:lvl3pPr>
            <a:lvl4pPr marL="1828800" lvl="3" indent="-288607" algn="l">
              <a:lnSpc>
                <a:spcPct val="100000"/>
              </a:lnSpc>
              <a:spcBef>
                <a:spcPts val="600"/>
              </a:spcBef>
              <a:spcAft>
                <a:spcPts val="0"/>
              </a:spcAft>
              <a:buSzPts val="945"/>
              <a:buChar char="▬"/>
              <a:defRPr sz="1050"/>
            </a:lvl4pPr>
            <a:lvl5pPr marL="2286000" lvl="4" indent="-298450" algn="l">
              <a:lnSpc>
                <a:spcPct val="100000"/>
              </a:lnSpc>
              <a:spcBef>
                <a:spcPts val="600"/>
              </a:spcBef>
              <a:spcAft>
                <a:spcPts val="0"/>
              </a:spcAft>
              <a:buSzPts val="11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ferences - 2">
  <p:cSld name="References - 2">
    <p:spTree>
      <p:nvGrpSpPr>
        <p:cNvPr id="1" name="Shape 93"/>
        <p:cNvGrpSpPr/>
        <p:nvPr/>
      </p:nvGrpSpPr>
      <p:grpSpPr>
        <a:xfrm>
          <a:off x="0" y="0"/>
          <a:ext cx="0" cy="0"/>
          <a:chOff x="0" y="0"/>
          <a:chExt cx="0" cy="0"/>
        </a:xfrm>
      </p:grpSpPr>
      <p:sp>
        <p:nvSpPr>
          <p:cNvPr id="94" name="Google Shape;94;p15"/>
          <p:cNvSpPr>
            <a:spLocks noGrp="1"/>
          </p:cNvSpPr>
          <p:nvPr>
            <p:ph type="pic" idx="2"/>
          </p:nvPr>
        </p:nvSpPr>
        <p:spPr>
          <a:xfrm>
            <a:off x="719622" y="1331621"/>
            <a:ext cx="3924150" cy="4533471"/>
          </a:xfrm>
          <a:prstGeom prst="rect">
            <a:avLst/>
          </a:prstGeom>
          <a:solidFill>
            <a:srgbClr val="F2F2F2"/>
          </a:solidFill>
          <a:ln>
            <a:noFill/>
          </a:ln>
        </p:spPr>
        <p:txBody>
          <a:bodyPr spcFirstLastPara="1" wrap="square" lIns="0" tIns="1692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95" name="Google Shape;95;p15"/>
          <p:cNvSpPr>
            <a:spLocks noGrp="1"/>
          </p:cNvSpPr>
          <p:nvPr>
            <p:ph type="pic" idx="3"/>
          </p:nvPr>
        </p:nvSpPr>
        <p:spPr>
          <a:xfrm>
            <a:off x="4826469" y="1331621"/>
            <a:ext cx="3924150" cy="4533471"/>
          </a:xfrm>
          <a:prstGeom prst="rect">
            <a:avLst/>
          </a:prstGeom>
          <a:solidFill>
            <a:srgbClr val="F2F2F2"/>
          </a:solidFill>
          <a:ln>
            <a:noFill/>
          </a:ln>
        </p:spPr>
        <p:txBody>
          <a:bodyPr spcFirstLastPara="1" wrap="square" lIns="0" tIns="1692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96" name="Google Shape;96;p15"/>
          <p:cNvSpPr txBox="1">
            <a:spLocks noGrp="1"/>
          </p:cNvSpPr>
          <p:nvPr>
            <p:ph type="ftr" idx="11"/>
          </p:nvPr>
        </p:nvSpPr>
        <p:spPr>
          <a:xfrm>
            <a:off x="10289459" y="6292970"/>
            <a:ext cx="689291" cy="138499"/>
          </a:xfrm>
          <a:prstGeom prst="rect">
            <a:avLst/>
          </a:prstGeom>
          <a:noFill/>
          <a:ln>
            <a:noFill/>
          </a:ln>
        </p:spPr>
        <p:txBody>
          <a:bodyPr spcFirstLastPara="1" wrap="square" lIns="0" tIns="0" rIns="0" bIns="0" anchor="b" anchorCtr="0"/>
          <a:lstStyle>
            <a:lvl1pPr marR="0" lvl="0" algn="r" rtl="0">
              <a:spcBef>
                <a:spcPts val="0"/>
              </a:spcBef>
              <a:spcAft>
                <a:spcPts val="0"/>
              </a:spcAft>
              <a:buSzPts val="1400"/>
              <a:buNone/>
              <a:defRPr sz="900" b="1" cap="none">
                <a:solidFill>
                  <a:schemeClr val="accent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97" name="Google Shape;97;p15"/>
          <p:cNvSpPr/>
          <p:nvPr/>
        </p:nvSpPr>
        <p:spPr>
          <a:xfrm rot="-5400000" flipH="1">
            <a:off x="654834"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98" name="Google Shape;98;p15"/>
          <p:cNvSpPr txBox="1">
            <a:spLocks noGrp="1"/>
          </p:cNvSpPr>
          <p:nvPr>
            <p:ph type="body" idx="1"/>
          </p:nvPr>
        </p:nvSpPr>
        <p:spPr>
          <a:xfrm>
            <a:off x="8933316" y="1331622"/>
            <a:ext cx="2538683" cy="4533470"/>
          </a:xfrm>
          <a:prstGeom prst="rect">
            <a:avLst/>
          </a:prstGeom>
          <a:noFill/>
          <a:ln>
            <a:noFill/>
          </a:ln>
        </p:spPr>
        <p:txBody>
          <a:bodyPr spcFirstLastPara="1" wrap="square" lIns="0" tIns="0" rIns="0" bIns="0" anchor="t" anchorCtr="0"/>
          <a:lstStyle>
            <a:lvl1pPr marL="457200" lvl="0" indent="-228600" algn="l">
              <a:lnSpc>
                <a:spcPct val="100000"/>
              </a:lnSpc>
              <a:spcBef>
                <a:spcPts val="800"/>
              </a:spcBef>
              <a:spcAft>
                <a:spcPts val="0"/>
              </a:spcAft>
              <a:buClr>
                <a:schemeClr val="accent1"/>
              </a:buClr>
              <a:buSzPts val="1300"/>
              <a:buNone/>
              <a:defRPr sz="1300" b="1">
                <a:solidFill>
                  <a:schemeClr val="accent1"/>
                </a:solidFill>
                <a:latin typeface="Quattrocento Sans"/>
                <a:ea typeface="Quattrocento Sans"/>
                <a:cs typeface="Quattrocento Sans"/>
                <a:sym typeface="Quattrocento Sans"/>
              </a:defRPr>
            </a:lvl1pPr>
            <a:lvl2pPr marL="914400" lvl="1" indent="-228600" algn="l">
              <a:lnSpc>
                <a:spcPct val="100000"/>
              </a:lnSpc>
              <a:spcBef>
                <a:spcPts val="200"/>
              </a:spcBef>
              <a:spcAft>
                <a:spcPts val="0"/>
              </a:spcAft>
              <a:buClr>
                <a:schemeClr val="accent1"/>
              </a:buClr>
              <a:buSzPts val="1100"/>
              <a:buNone/>
              <a:defRPr sz="1100" b="0">
                <a:solidFill>
                  <a:schemeClr val="accent1"/>
                </a:solidFill>
                <a:latin typeface="Quattrocento Sans"/>
                <a:ea typeface="Quattrocento Sans"/>
                <a:cs typeface="Quattrocento Sans"/>
                <a:sym typeface="Quattrocento Sans"/>
              </a:defRPr>
            </a:lvl2pPr>
            <a:lvl3pPr marL="1371600" lvl="2" indent="-288607" algn="l">
              <a:lnSpc>
                <a:spcPct val="100000"/>
              </a:lnSpc>
              <a:spcBef>
                <a:spcPts val="600"/>
              </a:spcBef>
              <a:spcAft>
                <a:spcPts val="0"/>
              </a:spcAft>
              <a:buSzPts val="945"/>
              <a:buChar char="▬"/>
              <a:defRPr sz="1050"/>
            </a:lvl3pPr>
            <a:lvl4pPr marL="1828800" lvl="3" indent="-288607" algn="l">
              <a:lnSpc>
                <a:spcPct val="100000"/>
              </a:lnSpc>
              <a:spcBef>
                <a:spcPts val="600"/>
              </a:spcBef>
              <a:spcAft>
                <a:spcPts val="0"/>
              </a:spcAft>
              <a:buSzPts val="945"/>
              <a:buChar char="▬"/>
              <a:defRPr sz="1050"/>
            </a:lvl4pPr>
            <a:lvl5pPr marL="2286000" lvl="4" indent="-298450" algn="l">
              <a:lnSpc>
                <a:spcPct val="100000"/>
              </a:lnSpc>
              <a:spcBef>
                <a:spcPts val="600"/>
              </a:spcBef>
              <a:spcAft>
                <a:spcPts val="0"/>
              </a:spcAft>
              <a:buSzPts val="11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15"/>
          <p:cNvSpPr txBox="1">
            <a:spLocks noGrp="1"/>
          </p:cNvSpPr>
          <p:nvPr>
            <p:ph type="title"/>
          </p:nvPr>
        </p:nvSpPr>
        <p:spPr>
          <a:xfrm>
            <a:off x="720000" y="720000"/>
            <a:ext cx="10752000"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5"/>
          <p:cNvSpPr/>
          <p:nvPr/>
        </p:nvSpPr>
        <p:spPr>
          <a:xfrm rot="-5400000" flipH="1">
            <a:off x="4758508"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01" name="Google Shape;101;p15"/>
          <p:cNvSpPr/>
          <p:nvPr/>
        </p:nvSpPr>
        <p:spPr>
          <a:xfrm>
            <a:off x="656121"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01.</a:t>
            </a:r>
            <a:endParaRPr sz="1600" b="1">
              <a:solidFill>
                <a:schemeClr val="lt1"/>
              </a:solidFill>
              <a:latin typeface="Quattrocento Sans"/>
              <a:ea typeface="Quattrocento Sans"/>
              <a:cs typeface="Quattrocento Sans"/>
              <a:sym typeface="Quattrocento Sans"/>
            </a:endParaRPr>
          </a:p>
        </p:txBody>
      </p:sp>
      <p:sp>
        <p:nvSpPr>
          <p:cNvPr id="102" name="Google Shape;102;p15"/>
          <p:cNvSpPr/>
          <p:nvPr/>
        </p:nvSpPr>
        <p:spPr>
          <a:xfrm>
            <a:off x="4759794"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02.</a:t>
            </a:r>
            <a:endParaRPr sz="1600" b="1">
              <a:solidFill>
                <a:schemeClr val="lt1"/>
              </a:solidFill>
              <a:latin typeface="Quattrocento Sans"/>
              <a:ea typeface="Quattrocento Sans"/>
              <a:cs typeface="Quattrocento Sans"/>
              <a:sym typeface="Quattrocen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ferences - 3">
  <p:cSld name="References - 3">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4362600" y="1331622"/>
            <a:ext cx="3466800" cy="3430878"/>
          </a:xfrm>
          <a:prstGeom prst="rect">
            <a:avLst/>
          </a:prstGeom>
          <a:solidFill>
            <a:srgbClr val="F2F2F2"/>
          </a:solidFill>
          <a:ln>
            <a:noFill/>
          </a:ln>
        </p:spPr>
        <p:txBody>
          <a:bodyPr spcFirstLastPara="1" wrap="square" lIns="0" tIns="1296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5" name="Google Shape;105;p16"/>
          <p:cNvSpPr txBox="1">
            <a:spLocks noGrp="1"/>
          </p:cNvSpPr>
          <p:nvPr>
            <p:ph type="ftr" idx="11"/>
          </p:nvPr>
        </p:nvSpPr>
        <p:spPr>
          <a:xfrm>
            <a:off x="10289459" y="6292970"/>
            <a:ext cx="689291" cy="138499"/>
          </a:xfrm>
          <a:prstGeom prst="rect">
            <a:avLst/>
          </a:prstGeom>
          <a:noFill/>
          <a:ln>
            <a:noFill/>
          </a:ln>
        </p:spPr>
        <p:txBody>
          <a:bodyPr spcFirstLastPara="1" wrap="square" lIns="0" tIns="0" rIns="0" bIns="0" anchor="b" anchorCtr="0"/>
          <a:lstStyle>
            <a:lvl1pPr marR="0" lvl="0" algn="r" rtl="0">
              <a:spcBef>
                <a:spcPts val="0"/>
              </a:spcBef>
              <a:spcAft>
                <a:spcPts val="0"/>
              </a:spcAft>
              <a:buSzPts val="1400"/>
              <a:buNone/>
              <a:defRPr sz="900" b="1" cap="none">
                <a:solidFill>
                  <a:schemeClr val="accent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06" name="Google Shape;106;p16"/>
          <p:cNvSpPr/>
          <p:nvPr/>
        </p:nvSpPr>
        <p:spPr>
          <a:xfrm rot="-5400000" flipH="1">
            <a:off x="654834"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07" name="Google Shape;107;p16"/>
          <p:cNvSpPr/>
          <p:nvPr/>
        </p:nvSpPr>
        <p:spPr>
          <a:xfrm rot="-5400000" flipH="1">
            <a:off x="4297814"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08" name="Google Shape;108;p16"/>
          <p:cNvSpPr/>
          <p:nvPr/>
        </p:nvSpPr>
        <p:spPr>
          <a:xfrm rot="-5400000" flipH="1">
            <a:off x="7940794"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09" name="Google Shape;109;p16"/>
          <p:cNvSpPr txBox="1">
            <a:spLocks noGrp="1"/>
          </p:cNvSpPr>
          <p:nvPr>
            <p:ph type="body" idx="1"/>
          </p:nvPr>
        </p:nvSpPr>
        <p:spPr>
          <a:xfrm>
            <a:off x="719620" y="4914900"/>
            <a:ext cx="3466800" cy="940955"/>
          </a:xfrm>
          <a:prstGeom prst="rect">
            <a:avLst/>
          </a:prstGeom>
          <a:noFill/>
          <a:ln>
            <a:noFill/>
          </a:ln>
        </p:spPr>
        <p:txBody>
          <a:bodyPr spcFirstLastPara="1" wrap="square" lIns="0" tIns="0" rIns="0" bIns="0" anchor="t" anchorCtr="0"/>
          <a:lstStyle>
            <a:lvl1pPr marL="457200" lvl="0" indent="-228600" algn="l">
              <a:lnSpc>
                <a:spcPct val="100000"/>
              </a:lnSpc>
              <a:spcBef>
                <a:spcPts val="800"/>
              </a:spcBef>
              <a:spcAft>
                <a:spcPts val="0"/>
              </a:spcAft>
              <a:buClr>
                <a:schemeClr val="accent1"/>
              </a:buClr>
              <a:buSzPts val="1300"/>
              <a:buNone/>
              <a:defRPr sz="1300" b="1">
                <a:solidFill>
                  <a:schemeClr val="accent1"/>
                </a:solidFill>
                <a:latin typeface="Quattrocento Sans"/>
                <a:ea typeface="Quattrocento Sans"/>
                <a:cs typeface="Quattrocento Sans"/>
                <a:sym typeface="Quattrocento Sans"/>
              </a:defRPr>
            </a:lvl1pPr>
            <a:lvl2pPr marL="914400" lvl="1" indent="-228600" algn="l">
              <a:lnSpc>
                <a:spcPct val="100000"/>
              </a:lnSpc>
              <a:spcBef>
                <a:spcPts val="200"/>
              </a:spcBef>
              <a:spcAft>
                <a:spcPts val="0"/>
              </a:spcAft>
              <a:buClr>
                <a:schemeClr val="accent1"/>
              </a:buClr>
              <a:buSzPts val="1100"/>
              <a:buNone/>
              <a:defRPr sz="1100" b="0">
                <a:solidFill>
                  <a:schemeClr val="accent1"/>
                </a:solidFill>
                <a:latin typeface="Quattrocento Sans"/>
                <a:ea typeface="Quattrocento Sans"/>
                <a:cs typeface="Quattrocento Sans"/>
                <a:sym typeface="Quattrocento Sans"/>
              </a:defRPr>
            </a:lvl2pPr>
            <a:lvl3pPr marL="1371600" lvl="2" indent="-288607" algn="l">
              <a:lnSpc>
                <a:spcPct val="100000"/>
              </a:lnSpc>
              <a:spcBef>
                <a:spcPts val="600"/>
              </a:spcBef>
              <a:spcAft>
                <a:spcPts val="0"/>
              </a:spcAft>
              <a:buSzPts val="945"/>
              <a:buChar char="▬"/>
              <a:defRPr sz="1050"/>
            </a:lvl3pPr>
            <a:lvl4pPr marL="1828800" lvl="3" indent="-288607" algn="l">
              <a:lnSpc>
                <a:spcPct val="100000"/>
              </a:lnSpc>
              <a:spcBef>
                <a:spcPts val="600"/>
              </a:spcBef>
              <a:spcAft>
                <a:spcPts val="0"/>
              </a:spcAft>
              <a:buSzPts val="945"/>
              <a:buChar char="▬"/>
              <a:defRPr sz="1050"/>
            </a:lvl4pPr>
            <a:lvl5pPr marL="2286000" lvl="4" indent="-298450" algn="l">
              <a:lnSpc>
                <a:spcPct val="100000"/>
              </a:lnSpc>
              <a:spcBef>
                <a:spcPts val="600"/>
              </a:spcBef>
              <a:spcAft>
                <a:spcPts val="0"/>
              </a:spcAft>
              <a:buSzPts val="11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0" name="Google Shape;110;p16"/>
          <p:cNvSpPr txBox="1">
            <a:spLocks noGrp="1"/>
          </p:cNvSpPr>
          <p:nvPr>
            <p:ph type="title"/>
          </p:nvPr>
        </p:nvSpPr>
        <p:spPr>
          <a:xfrm>
            <a:off x="720000" y="720000"/>
            <a:ext cx="10752000"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6"/>
          <p:cNvSpPr>
            <a:spLocks noGrp="1"/>
          </p:cNvSpPr>
          <p:nvPr>
            <p:ph type="pic" idx="3"/>
          </p:nvPr>
        </p:nvSpPr>
        <p:spPr>
          <a:xfrm>
            <a:off x="8005580" y="1331622"/>
            <a:ext cx="3466800" cy="3430878"/>
          </a:xfrm>
          <a:prstGeom prst="rect">
            <a:avLst/>
          </a:prstGeom>
          <a:solidFill>
            <a:srgbClr val="F2F2F2"/>
          </a:solidFill>
          <a:ln>
            <a:noFill/>
          </a:ln>
        </p:spPr>
        <p:txBody>
          <a:bodyPr spcFirstLastPara="1" wrap="square" lIns="0" tIns="1296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2" name="Google Shape;112;p16"/>
          <p:cNvSpPr>
            <a:spLocks noGrp="1"/>
          </p:cNvSpPr>
          <p:nvPr>
            <p:ph type="pic" idx="4"/>
          </p:nvPr>
        </p:nvSpPr>
        <p:spPr>
          <a:xfrm>
            <a:off x="719620" y="1331622"/>
            <a:ext cx="3466800" cy="3430878"/>
          </a:xfrm>
          <a:prstGeom prst="rect">
            <a:avLst/>
          </a:prstGeom>
          <a:solidFill>
            <a:srgbClr val="F2F2F2"/>
          </a:solidFill>
          <a:ln>
            <a:noFill/>
          </a:ln>
        </p:spPr>
        <p:txBody>
          <a:bodyPr spcFirstLastPara="1" wrap="square" lIns="0" tIns="1296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3" name="Google Shape;113;p16"/>
          <p:cNvSpPr txBox="1">
            <a:spLocks noGrp="1"/>
          </p:cNvSpPr>
          <p:nvPr>
            <p:ph type="body" idx="5"/>
          </p:nvPr>
        </p:nvSpPr>
        <p:spPr>
          <a:xfrm>
            <a:off x="4362600" y="4914900"/>
            <a:ext cx="3466800" cy="940955"/>
          </a:xfrm>
          <a:prstGeom prst="rect">
            <a:avLst/>
          </a:prstGeom>
          <a:noFill/>
          <a:ln>
            <a:noFill/>
          </a:ln>
        </p:spPr>
        <p:txBody>
          <a:bodyPr spcFirstLastPara="1" wrap="square" lIns="0" tIns="0" rIns="0" bIns="0" anchor="t" anchorCtr="0"/>
          <a:lstStyle>
            <a:lvl1pPr marL="457200" lvl="0" indent="-228600" algn="l">
              <a:lnSpc>
                <a:spcPct val="100000"/>
              </a:lnSpc>
              <a:spcBef>
                <a:spcPts val="800"/>
              </a:spcBef>
              <a:spcAft>
                <a:spcPts val="0"/>
              </a:spcAft>
              <a:buClr>
                <a:schemeClr val="accent1"/>
              </a:buClr>
              <a:buSzPts val="1300"/>
              <a:buNone/>
              <a:defRPr sz="1300" b="1">
                <a:solidFill>
                  <a:schemeClr val="accent1"/>
                </a:solidFill>
                <a:latin typeface="Quattrocento Sans"/>
                <a:ea typeface="Quattrocento Sans"/>
                <a:cs typeface="Quattrocento Sans"/>
                <a:sym typeface="Quattrocento Sans"/>
              </a:defRPr>
            </a:lvl1pPr>
            <a:lvl2pPr marL="914400" lvl="1" indent="-228600" algn="l">
              <a:lnSpc>
                <a:spcPct val="100000"/>
              </a:lnSpc>
              <a:spcBef>
                <a:spcPts val="200"/>
              </a:spcBef>
              <a:spcAft>
                <a:spcPts val="0"/>
              </a:spcAft>
              <a:buClr>
                <a:schemeClr val="accent1"/>
              </a:buClr>
              <a:buSzPts val="1100"/>
              <a:buNone/>
              <a:defRPr sz="1100" b="0">
                <a:solidFill>
                  <a:schemeClr val="accent1"/>
                </a:solidFill>
                <a:latin typeface="Quattrocento Sans"/>
                <a:ea typeface="Quattrocento Sans"/>
                <a:cs typeface="Quattrocento Sans"/>
                <a:sym typeface="Quattrocento Sans"/>
              </a:defRPr>
            </a:lvl2pPr>
            <a:lvl3pPr marL="1371600" lvl="2" indent="-288607" algn="l">
              <a:lnSpc>
                <a:spcPct val="100000"/>
              </a:lnSpc>
              <a:spcBef>
                <a:spcPts val="600"/>
              </a:spcBef>
              <a:spcAft>
                <a:spcPts val="0"/>
              </a:spcAft>
              <a:buSzPts val="945"/>
              <a:buChar char="▬"/>
              <a:defRPr sz="1050"/>
            </a:lvl3pPr>
            <a:lvl4pPr marL="1828800" lvl="3" indent="-288607" algn="l">
              <a:lnSpc>
                <a:spcPct val="100000"/>
              </a:lnSpc>
              <a:spcBef>
                <a:spcPts val="600"/>
              </a:spcBef>
              <a:spcAft>
                <a:spcPts val="0"/>
              </a:spcAft>
              <a:buSzPts val="945"/>
              <a:buChar char="▬"/>
              <a:defRPr sz="1050"/>
            </a:lvl4pPr>
            <a:lvl5pPr marL="2286000" lvl="4" indent="-298450" algn="l">
              <a:lnSpc>
                <a:spcPct val="100000"/>
              </a:lnSpc>
              <a:spcBef>
                <a:spcPts val="600"/>
              </a:spcBef>
              <a:spcAft>
                <a:spcPts val="0"/>
              </a:spcAft>
              <a:buSzPts val="11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16"/>
          <p:cNvSpPr txBox="1">
            <a:spLocks noGrp="1"/>
          </p:cNvSpPr>
          <p:nvPr>
            <p:ph type="body" idx="6"/>
          </p:nvPr>
        </p:nvSpPr>
        <p:spPr>
          <a:xfrm>
            <a:off x="8005580" y="4914900"/>
            <a:ext cx="3466800" cy="940955"/>
          </a:xfrm>
          <a:prstGeom prst="rect">
            <a:avLst/>
          </a:prstGeom>
          <a:noFill/>
          <a:ln>
            <a:noFill/>
          </a:ln>
        </p:spPr>
        <p:txBody>
          <a:bodyPr spcFirstLastPara="1" wrap="square" lIns="0" tIns="0" rIns="0" bIns="0" anchor="t" anchorCtr="0"/>
          <a:lstStyle>
            <a:lvl1pPr marL="457200" lvl="0" indent="-228600" algn="l">
              <a:lnSpc>
                <a:spcPct val="100000"/>
              </a:lnSpc>
              <a:spcBef>
                <a:spcPts val="800"/>
              </a:spcBef>
              <a:spcAft>
                <a:spcPts val="0"/>
              </a:spcAft>
              <a:buClr>
                <a:schemeClr val="accent1"/>
              </a:buClr>
              <a:buSzPts val="1300"/>
              <a:buNone/>
              <a:defRPr sz="1300" b="1">
                <a:solidFill>
                  <a:schemeClr val="accent1"/>
                </a:solidFill>
                <a:latin typeface="Quattrocento Sans"/>
                <a:ea typeface="Quattrocento Sans"/>
                <a:cs typeface="Quattrocento Sans"/>
                <a:sym typeface="Quattrocento Sans"/>
              </a:defRPr>
            </a:lvl1pPr>
            <a:lvl2pPr marL="914400" lvl="1" indent="-228600" algn="l">
              <a:lnSpc>
                <a:spcPct val="100000"/>
              </a:lnSpc>
              <a:spcBef>
                <a:spcPts val="200"/>
              </a:spcBef>
              <a:spcAft>
                <a:spcPts val="0"/>
              </a:spcAft>
              <a:buClr>
                <a:schemeClr val="accent1"/>
              </a:buClr>
              <a:buSzPts val="1100"/>
              <a:buNone/>
              <a:defRPr sz="1100" b="0">
                <a:solidFill>
                  <a:schemeClr val="accent1"/>
                </a:solidFill>
                <a:latin typeface="Quattrocento Sans"/>
                <a:ea typeface="Quattrocento Sans"/>
                <a:cs typeface="Quattrocento Sans"/>
                <a:sym typeface="Quattrocento Sans"/>
              </a:defRPr>
            </a:lvl2pPr>
            <a:lvl3pPr marL="1371600" lvl="2" indent="-288607" algn="l">
              <a:lnSpc>
                <a:spcPct val="100000"/>
              </a:lnSpc>
              <a:spcBef>
                <a:spcPts val="600"/>
              </a:spcBef>
              <a:spcAft>
                <a:spcPts val="0"/>
              </a:spcAft>
              <a:buSzPts val="945"/>
              <a:buChar char="▬"/>
              <a:defRPr sz="1050"/>
            </a:lvl3pPr>
            <a:lvl4pPr marL="1828800" lvl="3" indent="-288607" algn="l">
              <a:lnSpc>
                <a:spcPct val="100000"/>
              </a:lnSpc>
              <a:spcBef>
                <a:spcPts val="600"/>
              </a:spcBef>
              <a:spcAft>
                <a:spcPts val="0"/>
              </a:spcAft>
              <a:buSzPts val="945"/>
              <a:buChar char="▬"/>
              <a:defRPr sz="1050"/>
            </a:lvl4pPr>
            <a:lvl5pPr marL="2286000" lvl="4" indent="-298450" algn="l">
              <a:lnSpc>
                <a:spcPct val="100000"/>
              </a:lnSpc>
              <a:spcBef>
                <a:spcPts val="600"/>
              </a:spcBef>
              <a:spcAft>
                <a:spcPts val="0"/>
              </a:spcAft>
              <a:buSzPts val="11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16"/>
          <p:cNvSpPr/>
          <p:nvPr/>
        </p:nvSpPr>
        <p:spPr>
          <a:xfrm>
            <a:off x="656121"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01.</a:t>
            </a:r>
            <a:endParaRPr sz="1600" b="1">
              <a:solidFill>
                <a:schemeClr val="lt1"/>
              </a:solidFill>
              <a:latin typeface="Quattrocento Sans"/>
              <a:ea typeface="Quattrocento Sans"/>
              <a:cs typeface="Quattrocento Sans"/>
              <a:sym typeface="Quattrocento Sans"/>
            </a:endParaRPr>
          </a:p>
        </p:txBody>
      </p:sp>
      <p:sp>
        <p:nvSpPr>
          <p:cNvPr id="116" name="Google Shape;116;p16"/>
          <p:cNvSpPr/>
          <p:nvPr/>
        </p:nvSpPr>
        <p:spPr>
          <a:xfrm>
            <a:off x="4299101"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02.</a:t>
            </a:r>
            <a:endParaRPr sz="1600" b="1">
              <a:solidFill>
                <a:schemeClr val="lt1"/>
              </a:solidFill>
              <a:latin typeface="Quattrocento Sans"/>
              <a:ea typeface="Quattrocento Sans"/>
              <a:cs typeface="Quattrocento Sans"/>
              <a:sym typeface="Quattrocento Sans"/>
            </a:endParaRPr>
          </a:p>
        </p:txBody>
      </p:sp>
      <p:sp>
        <p:nvSpPr>
          <p:cNvPr id="117" name="Google Shape;117;p16"/>
          <p:cNvSpPr/>
          <p:nvPr/>
        </p:nvSpPr>
        <p:spPr>
          <a:xfrm>
            <a:off x="7942081"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03.</a:t>
            </a:r>
            <a:endParaRPr sz="1600" b="1">
              <a:solidFill>
                <a:schemeClr val="lt1"/>
              </a:solidFill>
              <a:latin typeface="Quattrocento Sans"/>
              <a:ea typeface="Quattrocento Sans"/>
              <a:cs typeface="Quattrocento Sans"/>
              <a:sym typeface="Quattrocen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eferences - 4">
  <p:cSld name="References - 4">
    <p:spTree>
      <p:nvGrpSpPr>
        <p:cNvPr id="1" name="Shape 118"/>
        <p:cNvGrpSpPr/>
        <p:nvPr/>
      </p:nvGrpSpPr>
      <p:grpSpPr>
        <a:xfrm>
          <a:off x="0" y="0"/>
          <a:ext cx="0" cy="0"/>
          <a:chOff x="0" y="0"/>
          <a:chExt cx="0" cy="0"/>
        </a:xfrm>
      </p:grpSpPr>
      <p:sp>
        <p:nvSpPr>
          <p:cNvPr id="119" name="Google Shape;119;p17"/>
          <p:cNvSpPr txBox="1">
            <a:spLocks noGrp="1"/>
          </p:cNvSpPr>
          <p:nvPr>
            <p:ph type="ftr" idx="11"/>
          </p:nvPr>
        </p:nvSpPr>
        <p:spPr>
          <a:xfrm>
            <a:off x="10289459" y="6292970"/>
            <a:ext cx="689291" cy="138499"/>
          </a:xfrm>
          <a:prstGeom prst="rect">
            <a:avLst/>
          </a:prstGeom>
          <a:noFill/>
          <a:ln>
            <a:noFill/>
          </a:ln>
        </p:spPr>
        <p:txBody>
          <a:bodyPr spcFirstLastPara="1" wrap="square" lIns="0" tIns="0" rIns="0" bIns="0" anchor="b" anchorCtr="0"/>
          <a:lstStyle>
            <a:lvl1pPr marR="0" lvl="0" algn="r" rtl="0">
              <a:spcBef>
                <a:spcPts val="0"/>
              </a:spcBef>
              <a:spcAft>
                <a:spcPts val="0"/>
              </a:spcAft>
              <a:buSzPts val="1400"/>
              <a:buNone/>
              <a:defRPr sz="900" b="1" cap="none">
                <a:solidFill>
                  <a:schemeClr val="accent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0" name="Google Shape;120;p17"/>
          <p:cNvSpPr txBox="1">
            <a:spLocks noGrp="1"/>
          </p:cNvSpPr>
          <p:nvPr>
            <p:ph type="title"/>
          </p:nvPr>
        </p:nvSpPr>
        <p:spPr>
          <a:xfrm>
            <a:off x="720000" y="720000"/>
            <a:ext cx="10752000"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7"/>
          <p:cNvSpPr/>
          <p:nvPr/>
        </p:nvSpPr>
        <p:spPr>
          <a:xfrm rot="-5400000" flipH="1">
            <a:off x="654834"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22" name="Google Shape;122;p17"/>
          <p:cNvSpPr txBox="1">
            <a:spLocks noGrp="1"/>
          </p:cNvSpPr>
          <p:nvPr>
            <p:ph type="body" idx="1"/>
          </p:nvPr>
        </p:nvSpPr>
        <p:spPr>
          <a:xfrm>
            <a:off x="8933316" y="1331622"/>
            <a:ext cx="2538683" cy="4533470"/>
          </a:xfrm>
          <a:prstGeom prst="rect">
            <a:avLst/>
          </a:prstGeom>
          <a:noFill/>
          <a:ln>
            <a:noFill/>
          </a:ln>
        </p:spPr>
        <p:txBody>
          <a:bodyPr spcFirstLastPara="1" wrap="square" lIns="0" tIns="0" rIns="0" bIns="0" anchor="t" anchorCtr="0"/>
          <a:lstStyle>
            <a:lvl1pPr marL="457200" lvl="0" indent="-228600" algn="l">
              <a:lnSpc>
                <a:spcPct val="100000"/>
              </a:lnSpc>
              <a:spcBef>
                <a:spcPts val="800"/>
              </a:spcBef>
              <a:spcAft>
                <a:spcPts val="0"/>
              </a:spcAft>
              <a:buClr>
                <a:schemeClr val="accent1"/>
              </a:buClr>
              <a:buSzPts val="1300"/>
              <a:buNone/>
              <a:defRPr sz="1300" b="1">
                <a:solidFill>
                  <a:schemeClr val="accent1"/>
                </a:solidFill>
                <a:latin typeface="Quattrocento Sans"/>
                <a:ea typeface="Quattrocento Sans"/>
                <a:cs typeface="Quattrocento Sans"/>
                <a:sym typeface="Quattrocento Sans"/>
              </a:defRPr>
            </a:lvl1pPr>
            <a:lvl2pPr marL="914400" lvl="1" indent="-228600" algn="l">
              <a:lnSpc>
                <a:spcPct val="100000"/>
              </a:lnSpc>
              <a:spcBef>
                <a:spcPts val="200"/>
              </a:spcBef>
              <a:spcAft>
                <a:spcPts val="0"/>
              </a:spcAft>
              <a:buClr>
                <a:schemeClr val="accent1"/>
              </a:buClr>
              <a:buSzPts val="1100"/>
              <a:buNone/>
              <a:defRPr sz="1100" b="0">
                <a:solidFill>
                  <a:schemeClr val="accent1"/>
                </a:solidFill>
                <a:latin typeface="Quattrocento Sans"/>
                <a:ea typeface="Quattrocento Sans"/>
                <a:cs typeface="Quattrocento Sans"/>
                <a:sym typeface="Quattrocento Sans"/>
              </a:defRPr>
            </a:lvl2pPr>
            <a:lvl3pPr marL="1371600" lvl="2" indent="-288607" algn="l">
              <a:lnSpc>
                <a:spcPct val="100000"/>
              </a:lnSpc>
              <a:spcBef>
                <a:spcPts val="600"/>
              </a:spcBef>
              <a:spcAft>
                <a:spcPts val="0"/>
              </a:spcAft>
              <a:buSzPts val="945"/>
              <a:buChar char="▬"/>
              <a:defRPr sz="1050"/>
            </a:lvl3pPr>
            <a:lvl4pPr marL="1828800" lvl="3" indent="-288607" algn="l">
              <a:lnSpc>
                <a:spcPct val="100000"/>
              </a:lnSpc>
              <a:spcBef>
                <a:spcPts val="600"/>
              </a:spcBef>
              <a:spcAft>
                <a:spcPts val="0"/>
              </a:spcAft>
              <a:buSzPts val="945"/>
              <a:buChar char="▬"/>
              <a:defRPr sz="1050"/>
            </a:lvl4pPr>
            <a:lvl5pPr marL="2286000" lvl="4" indent="-298450" algn="l">
              <a:lnSpc>
                <a:spcPct val="100000"/>
              </a:lnSpc>
              <a:spcBef>
                <a:spcPts val="600"/>
              </a:spcBef>
              <a:spcAft>
                <a:spcPts val="0"/>
              </a:spcAft>
              <a:buSzPts val="11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3" name="Google Shape;123;p17"/>
          <p:cNvSpPr/>
          <p:nvPr/>
        </p:nvSpPr>
        <p:spPr>
          <a:xfrm rot="-5400000" flipH="1">
            <a:off x="4758508"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24" name="Google Shape;124;p17"/>
          <p:cNvSpPr>
            <a:spLocks noGrp="1"/>
          </p:cNvSpPr>
          <p:nvPr>
            <p:ph type="pic" idx="2"/>
          </p:nvPr>
        </p:nvSpPr>
        <p:spPr>
          <a:xfrm>
            <a:off x="4826469" y="1331622"/>
            <a:ext cx="3924150" cy="2168960"/>
          </a:xfrm>
          <a:prstGeom prst="rect">
            <a:avLst/>
          </a:prstGeom>
          <a:solidFill>
            <a:srgbClr val="F2F2F2"/>
          </a:solidFill>
          <a:ln>
            <a:noFill/>
          </a:ln>
        </p:spPr>
        <p:txBody>
          <a:bodyPr spcFirstLastPara="1" wrap="square" lIns="0" tIns="648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5" name="Google Shape;125;p17"/>
          <p:cNvSpPr>
            <a:spLocks noGrp="1"/>
          </p:cNvSpPr>
          <p:nvPr>
            <p:ph type="pic" idx="3"/>
          </p:nvPr>
        </p:nvSpPr>
        <p:spPr>
          <a:xfrm>
            <a:off x="719622" y="1331622"/>
            <a:ext cx="3924150" cy="2168960"/>
          </a:xfrm>
          <a:prstGeom prst="rect">
            <a:avLst/>
          </a:prstGeom>
          <a:solidFill>
            <a:srgbClr val="F2F2F2"/>
          </a:solidFill>
          <a:ln>
            <a:noFill/>
          </a:ln>
        </p:spPr>
        <p:txBody>
          <a:bodyPr spcFirstLastPara="1" wrap="square" lIns="0" tIns="648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6" name="Google Shape;126;p17"/>
          <p:cNvSpPr/>
          <p:nvPr/>
        </p:nvSpPr>
        <p:spPr>
          <a:xfrm rot="-5400000" flipH="1">
            <a:off x="654834" y="415434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27" name="Google Shape;127;p17"/>
          <p:cNvSpPr/>
          <p:nvPr/>
        </p:nvSpPr>
        <p:spPr>
          <a:xfrm rot="-5400000" flipH="1">
            <a:off x="4758508" y="415434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28" name="Google Shape;128;p17"/>
          <p:cNvSpPr>
            <a:spLocks noGrp="1"/>
          </p:cNvSpPr>
          <p:nvPr>
            <p:ph type="pic" idx="4"/>
          </p:nvPr>
        </p:nvSpPr>
        <p:spPr>
          <a:xfrm>
            <a:off x="4826469" y="3696132"/>
            <a:ext cx="3924150" cy="2168960"/>
          </a:xfrm>
          <a:prstGeom prst="rect">
            <a:avLst/>
          </a:prstGeom>
          <a:solidFill>
            <a:srgbClr val="F2F2F2"/>
          </a:solidFill>
          <a:ln>
            <a:noFill/>
          </a:ln>
        </p:spPr>
        <p:txBody>
          <a:bodyPr spcFirstLastPara="1" wrap="square" lIns="0" tIns="648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9" name="Google Shape;129;p17"/>
          <p:cNvSpPr>
            <a:spLocks noGrp="1"/>
          </p:cNvSpPr>
          <p:nvPr>
            <p:ph type="pic" idx="5"/>
          </p:nvPr>
        </p:nvSpPr>
        <p:spPr>
          <a:xfrm>
            <a:off x="719622" y="3696132"/>
            <a:ext cx="3924150" cy="2168960"/>
          </a:xfrm>
          <a:prstGeom prst="rect">
            <a:avLst/>
          </a:prstGeom>
          <a:solidFill>
            <a:srgbClr val="F2F2F2"/>
          </a:solidFill>
          <a:ln>
            <a:noFill/>
          </a:ln>
        </p:spPr>
        <p:txBody>
          <a:bodyPr spcFirstLastPara="1" wrap="square" lIns="0" tIns="648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0" name="Google Shape;130;p17"/>
          <p:cNvSpPr/>
          <p:nvPr/>
        </p:nvSpPr>
        <p:spPr>
          <a:xfrm>
            <a:off x="656121"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01.</a:t>
            </a:r>
            <a:endParaRPr sz="1600" b="1">
              <a:solidFill>
                <a:schemeClr val="lt1"/>
              </a:solidFill>
              <a:latin typeface="Quattrocento Sans"/>
              <a:ea typeface="Quattrocento Sans"/>
              <a:cs typeface="Quattrocento Sans"/>
              <a:sym typeface="Quattrocento Sans"/>
            </a:endParaRPr>
          </a:p>
        </p:txBody>
      </p:sp>
      <p:sp>
        <p:nvSpPr>
          <p:cNvPr id="131" name="Google Shape;131;p17"/>
          <p:cNvSpPr/>
          <p:nvPr/>
        </p:nvSpPr>
        <p:spPr>
          <a:xfrm>
            <a:off x="4759794"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02.</a:t>
            </a:r>
            <a:endParaRPr sz="1600" b="1">
              <a:solidFill>
                <a:schemeClr val="lt1"/>
              </a:solidFill>
              <a:latin typeface="Quattrocento Sans"/>
              <a:ea typeface="Quattrocento Sans"/>
              <a:cs typeface="Quattrocento Sans"/>
              <a:sym typeface="Quattrocento Sans"/>
            </a:endParaRPr>
          </a:p>
        </p:txBody>
      </p:sp>
      <p:sp>
        <p:nvSpPr>
          <p:cNvPr id="132" name="Google Shape;132;p17"/>
          <p:cNvSpPr/>
          <p:nvPr/>
        </p:nvSpPr>
        <p:spPr>
          <a:xfrm>
            <a:off x="656121" y="3906836"/>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03.</a:t>
            </a:r>
            <a:endParaRPr sz="1600" b="1">
              <a:solidFill>
                <a:schemeClr val="lt1"/>
              </a:solidFill>
              <a:latin typeface="Quattrocento Sans"/>
              <a:ea typeface="Quattrocento Sans"/>
              <a:cs typeface="Quattrocento Sans"/>
              <a:sym typeface="Quattrocento Sans"/>
            </a:endParaRPr>
          </a:p>
        </p:txBody>
      </p:sp>
      <p:sp>
        <p:nvSpPr>
          <p:cNvPr id="133" name="Google Shape;133;p17"/>
          <p:cNvSpPr/>
          <p:nvPr/>
        </p:nvSpPr>
        <p:spPr>
          <a:xfrm>
            <a:off x="4759794" y="3906836"/>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04.</a:t>
            </a:r>
            <a:endParaRPr sz="1600" b="1">
              <a:solidFill>
                <a:schemeClr val="lt1"/>
              </a:solidFill>
              <a:latin typeface="Quattrocento Sans"/>
              <a:ea typeface="Quattrocento Sans"/>
              <a:cs typeface="Quattrocento Sans"/>
              <a:sym typeface="Quattrocen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eferences - 5">
  <p:cSld name="References - 5">
    <p:spTree>
      <p:nvGrpSpPr>
        <p:cNvPr id="1" name="Shape 134"/>
        <p:cNvGrpSpPr/>
        <p:nvPr/>
      </p:nvGrpSpPr>
      <p:grpSpPr>
        <a:xfrm>
          <a:off x="0" y="0"/>
          <a:ext cx="0" cy="0"/>
          <a:chOff x="0" y="0"/>
          <a:chExt cx="0" cy="0"/>
        </a:xfrm>
      </p:grpSpPr>
      <p:sp>
        <p:nvSpPr>
          <p:cNvPr id="135" name="Google Shape;135;p18"/>
          <p:cNvSpPr>
            <a:spLocks noGrp="1"/>
          </p:cNvSpPr>
          <p:nvPr>
            <p:ph type="pic" idx="2"/>
          </p:nvPr>
        </p:nvSpPr>
        <p:spPr>
          <a:xfrm>
            <a:off x="4362600" y="1331622"/>
            <a:ext cx="3466800" cy="2409668"/>
          </a:xfrm>
          <a:prstGeom prst="rect">
            <a:avLst/>
          </a:prstGeom>
          <a:solidFill>
            <a:srgbClr val="F2F2F2"/>
          </a:solidFill>
          <a:ln>
            <a:noFill/>
          </a:ln>
        </p:spPr>
        <p:txBody>
          <a:bodyPr spcFirstLastPara="1" wrap="square" lIns="0" tIns="72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6" name="Google Shape;136;p18"/>
          <p:cNvSpPr>
            <a:spLocks noGrp="1"/>
          </p:cNvSpPr>
          <p:nvPr>
            <p:ph type="pic" idx="3"/>
          </p:nvPr>
        </p:nvSpPr>
        <p:spPr>
          <a:xfrm>
            <a:off x="8005580" y="1331622"/>
            <a:ext cx="3466800" cy="2409668"/>
          </a:xfrm>
          <a:prstGeom prst="rect">
            <a:avLst/>
          </a:prstGeom>
          <a:solidFill>
            <a:srgbClr val="F2F2F2"/>
          </a:solidFill>
          <a:ln>
            <a:noFill/>
          </a:ln>
        </p:spPr>
        <p:txBody>
          <a:bodyPr spcFirstLastPara="1" wrap="square" lIns="0" tIns="72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7" name="Google Shape;137;p18"/>
          <p:cNvSpPr>
            <a:spLocks noGrp="1"/>
          </p:cNvSpPr>
          <p:nvPr>
            <p:ph type="pic" idx="4"/>
          </p:nvPr>
        </p:nvSpPr>
        <p:spPr>
          <a:xfrm>
            <a:off x="719620" y="1331622"/>
            <a:ext cx="3466800" cy="2409668"/>
          </a:xfrm>
          <a:prstGeom prst="rect">
            <a:avLst/>
          </a:prstGeom>
          <a:solidFill>
            <a:srgbClr val="F2F2F2"/>
          </a:solidFill>
          <a:ln>
            <a:noFill/>
          </a:ln>
        </p:spPr>
        <p:txBody>
          <a:bodyPr spcFirstLastPara="1" wrap="square" lIns="0" tIns="72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8" name="Google Shape;138;p18"/>
          <p:cNvSpPr txBox="1">
            <a:spLocks noGrp="1"/>
          </p:cNvSpPr>
          <p:nvPr>
            <p:ph type="ftr" idx="11"/>
          </p:nvPr>
        </p:nvSpPr>
        <p:spPr>
          <a:xfrm>
            <a:off x="10289459" y="6292970"/>
            <a:ext cx="689291" cy="138499"/>
          </a:xfrm>
          <a:prstGeom prst="rect">
            <a:avLst/>
          </a:prstGeom>
          <a:noFill/>
          <a:ln>
            <a:noFill/>
          </a:ln>
        </p:spPr>
        <p:txBody>
          <a:bodyPr spcFirstLastPara="1" wrap="square" lIns="0" tIns="0" rIns="0" bIns="0" anchor="b" anchorCtr="0"/>
          <a:lstStyle>
            <a:lvl1pPr marR="0" lvl="0" algn="r" rtl="0">
              <a:spcBef>
                <a:spcPts val="0"/>
              </a:spcBef>
              <a:spcAft>
                <a:spcPts val="0"/>
              </a:spcAft>
              <a:buSzPts val="1400"/>
              <a:buNone/>
              <a:defRPr sz="900" b="1" cap="none">
                <a:solidFill>
                  <a:schemeClr val="accent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9" name="Google Shape;139;p18"/>
          <p:cNvSpPr/>
          <p:nvPr/>
        </p:nvSpPr>
        <p:spPr>
          <a:xfrm rot="-5400000" flipH="1">
            <a:off x="654834"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40" name="Google Shape;140;p18"/>
          <p:cNvSpPr/>
          <p:nvPr/>
        </p:nvSpPr>
        <p:spPr>
          <a:xfrm rot="-5400000" flipH="1">
            <a:off x="4297814"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41" name="Google Shape;141;p18"/>
          <p:cNvSpPr/>
          <p:nvPr/>
        </p:nvSpPr>
        <p:spPr>
          <a:xfrm rot="-5400000" flipH="1">
            <a:off x="7940794" y="1789835"/>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42" name="Google Shape;142;p18"/>
          <p:cNvSpPr>
            <a:spLocks noGrp="1"/>
          </p:cNvSpPr>
          <p:nvPr>
            <p:ph type="pic" idx="5"/>
          </p:nvPr>
        </p:nvSpPr>
        <p:spPr>
          <a:xfrm>
            <a:off x="719620" y="3927040"/>
            <a:ext cx="1638000" cy="1937972"/>
          </a:xfrm>
          <a:prstGeom prst="rect">
            <a:avLst/>
          </a:prstGeom>
          <a:solidFill>
            <a:srgbClr val="F2F2F2"/>
          </a:solidFill>
          <a:ln>
            <a:noFill/>
          </a:ln>
        </p:spPr>
        <p:txBody>
          <a:bodyPr spcFirstLastPara="1" wrap="square" lIns="0" tIns="36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3" name="Google Shape;143;p18"/>
          <p:cNvSpPr/>
          <p:nvPr/>
        </p:nvSpPr>
        <p:spPr>
          <a:xfrm rot="-5400000" flipH="1">
            <a:off x="654834" y="4385253"/>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44" name="Google Shape;144;p18"/>
          <p:cNvSpPr>
            <a:spLocks noGrp="1"/>
          </p:cNvSpPr>
          <p:nvPr>
            <p:ph type="pic" idx="6"/>
          </p:nvPr>
        </p:nvSpPr>
        <p:spPr>
          <a:xfrm>
            <a:off x="2548420" y="3927040"/>
            <a:ext cx="1638000" cy="1937972"/>
          </a:xfrm>
          <a:prstGeom prst="rect">
            <a:avLst/>
          </a:prstGeom>
          <a:solidFill>
            <a:srgbClr val="F2F2F2"/>
          </a:solidFill>
          <a:ln>
            <a:noFill/>
          </a:ln>
        </p:spPr>
        <p:txBody>
          <a:bodyPr spcFirstLastPara="1" wrap="square" lIns="0" tIns="360000" rIns="0" bIns="0" anchor="t" anchorCtr="0"/>
          <a:lstStyle>
            <a:lvl1pPr marR="0" lvl="0" algn="ctr" rtl="0">
              <a:lnSpc>
                <a:spcPct val="100000"/>
              </a:lnSpc>
              <a:spcBef>
                <a:spcPts val="0"/>
              </a:spcBef>
              <a:spcAft>
                <a:spcPts val="0"/>
              </a:spcAft>
              <a:buClr>
                <a:schemeClr val="lt2"/>
              </a:buClr>
              <a:buSzPts val="900"/>
              <a:buFont typeface="Quattrocento Sans"/>
              <a:buNone/>
              <a:defRPr sz="900" b="0" i="1" u="none" strike="noStrike" cap="none">
                <a:solidFill>
                  <a:schemeClr val="lt2"/>
                </a:solidFill>
                <a:latin typeface="Quattrocento Sans"/>
                <a:ea typeface="Quattrocento Sans"/>
                <a:cs typeface="Quattrocento Sans"/>
                <a:sym typeface="Quattrocento Sans"/>
              </a:defRPr>
            </a:lvl1pPr>
            <a:lvl2pPr marR="0" lvl="1"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R="0" lvl="2"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R="0" lvl="3"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R="0" lvl="4"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R="0" lvl="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5" name="Google Shape;145;p18"/>
          <p:cNvSpPr/>
          <p:nvPr/>
        </p:nvSpPr>
        <p:spPr>
          <a:xfrm rot="-5400000" flipH="1">
            <a:off x="2483634" y="4385253"/>
            <a:ext cx="66075" cy="63500"/>
          </a:xfrm>
          <a:custGeom>
            <a:avLst/>
            <a:gdLst/>
            <a:ahLst/>
            <a:cxnLst/>
            <a:rect l="l" t="t" r="r" b="b"/>
            <a:pathLst>
              <a:path w="66075" h="63500" extrusionOk="0">
                <a:moveTo>
                  <a:pt x="0" y="63500"/>
                </a:moveTo>
                <a:lnTo>
                  <a:pt x="66075" y="63500"/>
                </a:lnTo>
                <a:lnTo>
                  <a:pt x="339" y="0"/>
                </a:lnTo>
                <a:close/>
              </a:path>
            </a:pathLst>
          </a:custGeom>
          <a:solidFill>
            <a:srgbClr val="00303F"/>
          </a:solidFill>
          <a:ln>
            <a:noFill/>
          </a:ln>
        </p:spPr>
        <p:txBody>
          <a:bodyPr spcFirstLastPara="1" wrap="square" lIns="72000" tIns="72000" rIns="72000" bIns="72000" anchor="ctr" anchorCtr="0">
            <a:noAutofit/>
          </a:bodyPr>
          <a:lstStyle/>
          <a:p>
            <a:pPr marL="0" marR="0" lvl="0" indent="0" algn="ctr" rtl="0">
              <a:spcBef>
                <a:spcPts val="0"/>
              </a:spcBef>
              <a:spcAft>
                <a:spcPts val="0"/>
              </a:spcAft>
              <a:buNone/>
            </a:pPr>
            <a:endParaRPr sz="1200">
              <a:solidFill>
                <a:schemeClr val="lt1"/>
              </a:solidFill>
              <a:latin typeface="Quattrocento Sans"/>
              <a:ea typeface="Quattrocento Sans"/>
              <a:cs typeface="Quattrocento Sans"/>
              <a:sym typeface="Quattrocento Sans"/>
            </a:endParaRPr>
          </a:p>
        </p:txBody>
      </p:sp>
      <p:sp>
        <p:nvSpPr>
          <p:cNvPr id="146" name="Google Shape;146;p18"/>
          <p:cNvSpPr txBox="1">
            <a:spLocks noGrp="1"/>
          </p:cNvSpPr>
          <p:nvPr>
            <p:ph type="body" idx="1"/>
          </p:nvPr>
        </p:nvSpPr>
        <p:spPr>
          <a:xfrm>
            <a:off x="4362450" y="3926605"/>
            <a:ext cx="7110413" cy="1938487"/>
          </a:xfrm>
          <a:prstGeom prst="rect">
            <a:avLst/>
          </a:prstGeom>
          <a:noFill/>
          <a:ln>
            <a:noFill/>
          </a:ln>
        </p:spPr>
        <p:txBody>
          <a:bodyPr spcFirstLastPara="1" wrap="square" lIns="0" tIns="0" rIns="0" bIns="0" anchor="t" anchorCtr="0"/>
          <a:lstStyle>
            <a:lvl1pPr marL="457200" lvl="0" indent="-228600" algn="l">
              <a:lnSpc>
                <a:spcPct val="100000"/>
              </a:lnSpc>
              <a:spcBef>
                <a:spcPts val="800"/>
              </a:spcBef>
              <a:spcAft>
                <a:spcPts val="0"/>
              </a:spcAft>
              <a:buClr>
                <a:schemeClr val="accent1"/>
              </a:buClr>
              <a:buSzPts val="1300"/>
              <a:buNone/>
              <a:defRPr sz="1300" b="1">
                <a:solidFill>
                  <a:schemeClr val="accent1"/>
                </a:solidFill>
                <a:latin typeface="Quattrocento Sans"/>
                <a:ea typeface="Quattrocento Sans"/>
                <a:cs typeface="Quattrocento Sans"/>
                <a:sym typeface="Quattrocento Sans"/>
              </a:defRPr>
            </a:lvl1pPr>
            <a:lvl2pPr marL="914400" lvl="1" indent="-228600" algn="l">
              <a:lnSpc>
                <a:spcPct val="100000"/>
              </a:lnSpc>
              <a:spcBef>
                <a:spcPts val="200"/>
              </a:spcBef>
              <a:spcAft>
                <a:spcPts val="0"/>
              </a:spcAft>
              <a:buClr>
                <a:schemeClr val="accent1"/>
              </a:buClr>
              <a:buSzPts val="1100"/>
              <a:buNone/>
              <a:defRPr sz="1100" b="0">
                <a:solidFill>
                  <a:schemeClr val="accent1"/>
                </a:solidFill>
                <a:latin typeface="Quattrocento Sans"/>
                <a:ea typeface="Quattrocento Sans"/>
                <a:cs typeface="Quattrocento Sans"/>
                <a:sym typeface="Quattrocento Sans"/>
              </a:defRPr>
            </a:lvl2pPr>
            <a:lvl3pPr marL="1371600" lvl="2" indent="-288607" algn="l">
              <a:lnSpc>
                <a:spcPct val="100000"/>
              </a:lnSpc>
              <a:spcBef>
                <a:spcPts val="600"/>
              </a:spcBef>
              <a:spcAft>
                <a:spcPts val="0"/>
              </a:spcAft>
              <a:buSzPts val="945"/>
              <a:buChar char="▬"/>
              <a:defRPr sz="1050"/>
            </a:lvl3pPr>
            <a:lvl4pPr marL="1828800" lvl="3" indent="-288607" algn="l">
              <a:lnSpc>
                <a:spcPct val="100000"/>
              </a:lnSpc>
              <a:spcBef>
                <a:spcPts val="600"/>
              </a:spcBef>
              <a:spcAft>
                <a:spcPts val="0"/>
              </a:spcAft>
              <a:buSzPts val="945"/>
              <a:buChar char="▬"/>
              <a:defRPr sz="1050"/>
            </a:lvl4pPr>
            <a:lvl5pPr marL="2286000" lvl="4" indent="-298450" algn="l">
              <a:lnSpc>
                <a:spcPct val="100000"/>
              </a:lnSpc>
              <a:spcBef>
                <a:spcPts val="600"/>
              </a:spcBef>
              <a:spcAft>
                <a:spcPts val="0"/>
              </a:spcAft>
              <a:buSzPts val="11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 name="Google Shape;147;p18"/>
          <p:cNvSpPr txBox="1">
            <a:spLocks noGrp="1"/>
          </p:cNvSpPr>
          <p:nvPr>
            <p:ph type="title"/>
          </p:nvPr>
        </p:nvSpPr>
        <p:spPr>
          <a:xfrm>
            <a:off x="720000" y="720000"/>
            <a:ext cx="10752000" cy="392415"/>
          </a:xfrm>
          <a:prstGeom prst="rect">
            <a:avLst/>
          </a:prstGeom>
          <a:noFill/>
          <a:ln>
            <a:noFill/>
          </a:ln>
        </p:spPr>
        <p:txBody>
          <a:bodyPr spcFirstLastPara="1" wrap="square" lIns="0" tIns="0" rIns="0" bIns="0" anchor="b" anchorCtr="0"/>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8"/>
          <p:cNvSpPr/>
          <p:nvPr/>
        </p:nvSpPr>
        <p:spPr>
          <a:xfrm>
            <a:off x="656121"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01.</a:t>
            </a:r>
            <a:endParaRPr sz="1600" b="1">
              <a:solidFill>
                <a:schemeClr val="lt1"/>
              </a:solidFill>
              <a:latin typeface="Quattrocento Sans"/>
              <a:ea typeface="Quattrocento Sans"/>
              <a:cs typeface="Quattrocento Sans"/>
              <a:sym typeface="Quattrocento Sans"/>
            </a:endParaRPr>
          </a:p>
        </p:txBody>
      </p:sp>
      <p:sp>
        <p:nvSpPr>
          <p:cNvPr id="149" name="Google Shape;149;p18"/>
          <p:cNvSpPr/>
          <p:nvPr/>
        </p:nvSpPr>
        <p:spPr>
          <a:xfrm>
            <a:off x="4299101"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02.</a:t>
            </a:r>
            <a:endParaRPr sz="1600" b="1">
              <a:solidFill>
                <a:schemeClr val="lt1"/>
              </a:solidFill>
              <a:latin typeface="Quattrocento Sans"/>
              <a:ea typeface="Quattrocento Sans"/>
              <a:cs typeface="Quattrocento Sans"/>
              <a:sym typeface="Quattrocento Sans"/>
            </a:endParaRPr>
          </a:p>
        </p:txBody>
      </p:sp>
      <p:sp>
        <p:nvSpPr>
          <p:cNvPr id="150" name="Google Shape;150;p18"/>
          <p:cNvSpPr/>
          <p:nvPr/>
        </p:nvSpPr>
        <p:spPr>
          <a:xfrm>
            <a:off x="7942081" y="1542327"/>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03.</a:t>
            </a:r>
            <a:endParaRPr sz="1600" b="1">
              <a:solidFill>
                <a:schemeClr val="lt1"/>
              </a:solidFill>
              <a:latin typeface="Quattrocento Sans"/>
              <a:ea typeface="Quattrocento Sans"/>
              <a:cs typeface="Quattrocento Sans"/>
              <a:sym typeface="Quattrocento Sans"/>
            </a:endParaRPr>
          </a:p>
        </p:txBody>
      </p:sp>
      <p:sp>
        <p:nvSpPr>
          <p:cNvPr id="151" name="Google Shape;151;p18"/>
          <p:cNvSpPr/>
          <p:nvPr/>
        </p:nvSpPr>
        <p:spPr>
          <a:xfrm>
            <a:off x="656121" y="4137744"/>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04.</a:t>
            </a:r>
            <a:endParaRPr sz="1600" b="1">
              <a:solidFill>
                <a:schemeClr val="lt1"/>
              </a:solidFill>
              <a:latin typeface="Quattrocento Sans"/>
              <a:ea typeface="Quattrocento Sans"/>
              <a:cs typeface="Quattrocento Sans"/>
              <a:sym typeface="Quattrocento Sans"/>
            </a:endParaRPr>
          </a:p>
        </p:txBody>
      </p:sp>
      <p:sp>
        <p:nvSpPr>
          <p:cNvPr id="152" name="Google Shape;152;p18"/>
          <p:cNvSpPr/>
          <p:nvPr/>
        </p:nvSpPr>
        <p:spPr>
          <a:xfrm>
            <a:off x="2484920" y="4137744"/>
            <a:ext cx="433387" cy="246221"/>
          </a:xfrm>
          <a:prstGeom prst="rect">
            <a:avLst/>
          </a:prstGeom>
          <a:solidFill>
            <a:schemeClr val="accent5"/>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Clr>
                <a:schemeClr val="lt1"/>
              </a:buClr>
              <a:buSzPts val="1600"/>
              <a:buFont typeface="Quattrocento Sans"/>
              <a:buNone/>
            </a:pPr>
            <a:r>
              <a:rPr lang="en-IN" sz="1600" b="1">
                <a:solidFill>
                  <a:schemeClr val="lt1"/>
                </a:solidFill>
                <a:latin typeface="Quattrocento Sans"/>
                <a:ea typeface="Quattrocento Sans"/>
                <a:cs typeface="Quattrocento Sans"/>
                <a:sym typeface="Quattrocento Sans"/>
              </a:rPr>
              <a:t>05.</a:t>
            </a:r>
            <a:endParaRPr sz="1600" b="1">
              <a:solidFill>
                <a:schemeClr val="lt1"/>
              </a:solidFill>
              <a:latin typeface="Quattrocento Sans"/>
              <a:ea typeface="Quattrocento Sans"/>
              <a:cs typeface="Quattrocento Sans"/>
              <a:sym typeface="Quattrocento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20000" y="720000"/>
            <a:ext cx="10752000" cy="392415"/>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chemeClr val="accent1"/>
              </a:buClr>
              <a:buSzPts val="3000"/>
              <a:buFont typeface="Quattrocento Sans"/>
              <a:buNone/>
              <a:defRPr sz="3000" b="1" i="0" u="none" strike="noStrike" cap="none">
                <a:solidFill>
                  <a:schemeClr val="accent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20000" y="1332000"/>
            <a:ext cx="10752000" cy="1938992"/>
          </a:xfrm>
          <a:prstGeom prst="rect">
            <a:avLst/>
          </a:prstGeom>
          <a:noFill/>
          <a:ln>
            <a:noFill/>
          </a:ln>
        </p:spPr>
        <p:txBody>
          <a:bodyPr spcFirstLastPara="1" wrap="square" lIns="0" tIns="0" rIns="0" bIns="0" anchor="t" anchorCtr="0"/>
          <a:lstStyle>
            <a:lvl1pPr marL="457200" marR="0" lvl="0" indent="-228600" algn="l" rtl="0">
              <a:lnSpc>
                <a:spcPct val="100000"/>
              </a:lnSpc>
              <a:spcBef>
                <a:spcPts val="0"/>
              </a:spcBef>
              <a:spcAft>
                <a:spcPts val="0"/>
              </a:spcAft>
              <a:buClr>
                <a:schemeClr val="accent2"/>
              </a:buClr>
              <a:buSzPts val="2400"/>
              <a:buFont typeface="Quattrocento Sans"/>
              <a:buNone/>
              <a:defRPr sz="2400" b="0" i="0" u="none" strike="noStrike" cap="none">
                <a:solidFill>
                  <a:schemeClr val="accent2"/>
                </a:solidFill>
                <a:latin typeface="Quattrocento Sans"/>
                <a:ea typeface="Quattrocento Sans"/>
                <a:cs typeface="Quattrocento Sans"/>
                <a:sym typeface="Quattrocento Sans"/>
              </a:defRPr>
            </a:lvl1pPr>
            <a:lvl2pPr marL="914400" marR="0" lvl="1" indent="-228600"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L="1371600" marR="0" lvl="2" indent="-331469"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L="1828800" marR="0" lvl="3" indent="-331469"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L="2286000" marR="0" lvl="4" indent="-340360"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L="2743200" marR="0" lvl="5" indent="-31432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L="3200400" marR="0" lvl="6" indent="-31432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L="3657600" marR="0" lvl="7" indent="-31432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L="4114800" marR="0" lvl="8" indent="-31432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 name="Google Shape;12;p1"/>
          <p:cNvSpPr/>
          <p:nvPr/>
        </p:nvSpPr>
        <p:spPr>
          <a:xfrm flipH="1">
            <a:off x="11076056" y="6051642"/>
            <a:ext cx="1115943" cy="806358"/>
          </a:xfrm>
          <a:custGeom>
            <a:avLst/>
            <a:gdLst/>
            <a:ahLst/>
            <a:cxnLst/>
            <a:rect l="l" t="t" r="r" b="b"/>
            <a:pathLst>
              <a:path w="1115943" h="806358" extrusionOk="0">
                <a:moveTo>
                  <a:pt x="0" y="0"/>
                </a:moveTo>
                <a:lnTo>
                  <a:pt x="1115943" y="806358"/>
                </a:lnTo>
                <a:lnTo>
                  <a:pt x="0" y="806358"/>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13" name="Google Shape;13;p1"/>
          <p:cNvSpPr/>
          <p:nvPr/>
        </p:nvSpPr>
        <p:spPr>
          <a:xfrm flipH="1">
            <a:off x="11472068" y="5694433"/>
            <a:ext cx="719932" cy="1163567"/>
          </a:xfrm>
          <a:custGeom>
            <a:avLst/>
            <a:gdLst/>
            <a:ahLst/>
            <a:cxnLst/>
            <a:rect l="l" t="t" r="r" b="b"/>
            <a:pathLst>
              <a:path w="719932" h="1163567" extrusionOk="0">
                <a:moveTo>
                  <a:pt x="0" y="0"/>
                </a:moveTo>
                <a:lnTo>
                  <a:pt x="719932" y="515799"/>
                </a:lnTo>
                <a:lnTo>
                  <a:pt x="719932" y="1163567"/>
                </a:lnTo>
                <a:lnTo>
                  <a:pt x="0" y="1163567"/>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4" name="Google Shape;14;p1"/>
          <p:cNvSpPr txBox="1"/>
          <p:nvPr/>
        </p:nvSpPr>
        <p:spPr>
          <a:xfrm>
            <a:off x="11132567" y="6374124"/>
            <a:ext cx="155492" cy="15388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IN" sz="1000">
                <a:solidFill>
                  <a:schemeClr val="accent5"/>
                </a:solidFill>
                <a:latin typeface="Quattrocento Sans"/>
                <a:ea typeface="Quattrocento Sans"/>
                <a:cs typeface="Quattrocento Sans"/>
                <a:sym typeface="Quattrocento Sans"/>
              </a:rPr>
              <a:pPr marL="0" marR="0" lvl="0" indent="0" algn="ctr" rtl="0">
                <a:spcBef>
                  <a:spcPts val="0"/>
                </a:spcBef>
                <a:spcAft>
                  <a:spcPts val="0"/>
                </a:spcAft>
                <a:buNone/>
              </a:pPr>
              <a:t>‹#›</a:t>
            </a:fld>
            <a:endParaRPr sz="1000" b="1">
              <a:solidFill>
                <a:schemeClr val="accent5"/>
              </a:solidFill>
              <a:latin typeface="Quattrocento Sans"/>
              <a:ea typeface="Quattrocento Sans"/>
              <a:cs typeface="Quattrocento Sans"/>
              <a:sym typeface="Quattrocento Sans"/>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81" r:id="rId13"/>
    <p:sldLayoutId id="2147483706" r:id="rId14"/>
    <p:sldLayoutId id="2147483710" r:id="rId15"/>
    <p:sldLayoutId id="2147483751" r:id="rId16"/>
    <p:sldLayoutId id="2147483752" r:id="rId17"/>
    <p:sldLayoutId id="2147483753" r:id="rId18"/>
    <p:sldLayoutId id="2147483754" r:id="rId19"/>
    <p:sldLayoutId id="2147483755" r:id="rId20"/>
  </p:sldLayoutIdLst>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file:////var/folders/c6/k6wkr8_102z79pvczvvpb0th0000gn/T/com.microsoft.Powerpoint/converted_emf.emf"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6"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17.jpe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40.png"/><Relationship Id="rId16" Type="http://schemas.openxmlformats.org/officeDocument/2006/relationships/image" Target="../media/image53.png"/><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slide" Target="slide32.xml"/><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4.xml"/><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txBox="1">
            <a:spLocks noGrp="1"/>
          </p:cNvSpPr>
          <p:nvPr>
            <p:ph type="body" idx="1"/>
          </p:nvPr>
        </p:nvSpPr>
        <p:spPr>
          <a:xfrm>
            <a:off x="3212757" y="2992310"/>
            <a:ext cx="8528034" cy="167228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accent2"/>
              </a:buClr>
              <a:buSzPts val="1800"/>
              <a:buNone/>
            </a:pPr>
            <a:r>
              <a:rPr lang="en-US" sz="4400" b="1" dirty="0" smtClean="0">
                <a:latin typeface="Tw Cen MT" panose="020B0602020104020603" pitchFamily="34" charset="77"/>
              </a:rPr>
              <a:t>Chandigarh </a:t>
            </a:r>
          </a:p>
          <a:p>
            <a:pPr marL="0" lvl="0" indent="0" algn="ctr" rtl="0">
              <a:lnSpc>
                <a:spcPct val="100000"/>
              </a:lnSpc>
              <a:spcBef>
                <a:spcPts val="0"/>
              </a:spcBef>
              <a:spcAft>
                <a:spcPts val="0"/>
              </a:spcAft>
              <a:buClr>
                <a:schemeClr val="accent2"/>
              </a:buClr>
              <a:buSzPts val="1800"/>
              <a:buNone/>
            </a:pPr>
            <a:r>
              <a:rPr lang="en-US" sz="4400" b="1" dirty="0" smtClean="0">
                <a:latin typeface="Tw Cen MT" panose="020B0602020104020603" pitchFamily="34" charset="77"/>
              </a:rPr>
              <a:t>‘The City Beautiful’ </a:t>
            </a:r>
          </a:p>
          <a:p>
            <a:pPr marL="0" lvl="0" indent="0" algn="ctr" rtl="0">
              <a:lnSpc>
                <a:spcPct val="100000"/>
              </a:lnSpc>
              <a:spcBef>
                <a:spcPts val="0"/>
              </a:spcBef>
              <a:spcAft>
                <a:spcPts val="0"/>
              </a:spcAft>
              <a:buClr>
                <a:schemeClr val="accent2"/>
              </a:buClr>
              <a:buSzPts val="1800"/>
              <a:buNone/>
            </a:pPr>
            <a:r>
              <a:rPr lang="en-US" sz="4400" b="1" dirty="0" smtClean="0">
                <a:latin typeface="Tw Cen MT" panose="020B0602020104020603" pitchFamily="34" charset="77"/>
              </a:rPr>
              <a:t>transforming </a:t>
            </a:r>
            <a:r>
              <a:rPr lang="en-US" sz="3600" dirty="0" smtClean="0">
                <a:latin typeface="Tw Cen MT" panose="020B0602020104020603" pitchFamily="34" charset="77"/>
              </a:rPr>
              <a:t>as </a:t>
            </a:r>
          </a:p>
          <a:p>
            <a:pPr marL="0" lvl="0" indent="0" algn="ctr" rtl="0">
              <a:lnSpc>
                <a:spcPct val="100000"/>
              </a:lnSpc>
              <a:spcBef>
                <a:spcPts val="0"/>
              </a:spcBef>
              <a:spcAft>
                <a:spcPts val="0"/>
              </a:spcAft>
              <a:buClr>
                <a:schemeClr val="accent2"/>
              </a:buClr>
              <a:buSzPts val="1800"/>
              <a:buNone/>
            </a:pPr>
            <a:r>
              <a:rPr lang="en-US" sz="3600" b="1" dirty="0" smtClean="0">
                <a:latin typeface="Tw Cen MT" panose="020B0602020104020603" pitchFamily="34" charset="77"/>
              </a:rPr>
              <a:t>‘SMART CITY’</a:t>
            </a:r>
            <a:endParaRPr lang="en-US" sz="4400" b="1" dirty="0" smtClean="0">
              <a:latin typeface="Tw Cen MT" panose="020B0602020104020603" pitchFamily="34" charset="77"/>
            </a:endParaRPr>
          </a:p>
        </p:txBody>
      </p:sp>
      <p:pic>
        <p:nvPicPr>
          <p:cNvPr id="5" name="Google Shape;249;p34" descr="D:\sreenandini_chandigarh\CHANDIGARH\WATER\LOGO JPEG.jpg"/>
          <p:cNvPicPr preferRelativeResize="0"/>
          <p:nvPr/>
        </p:nvPicPr>
        <p:blipFill rotWithShape="1">
          <a:blip r:embed="rId3">
            <a:alphaModFix/>
          </a:blip>
          <a:srcRect/>
          <a:stretch/>
        </p:blipFill>
        <p:spPr>
          <a:xfrm>
            <a:off x="601014" y="124938"/>
            <a:ext cx="1871730" cy="1871730"/>
          </a:xfrm>
          <a:prstGeom prst="rect">
            <a:avLst/>
          </a:prstGeom>
          <a:noFill/>
          <a:ln>
            <a:noFill/>
          </a:ln>
        </p:spPr>
      </p:pic>
      <p:pic>
        <p:nvPicPr>
          <p:cNvPr id="3" name="Picture 2">
            <a:extLst>
              <a:ext uri="{FF2B5EF4-FFF2-40B4-BE49-F238E27FC236}">
                <a16:creationId xmlns:a16="http://schemas.microsoft.com/office/drawing/2014/main" id="{04B3703F-A36A-9C44-AA97-B8E769AD1CE2}"/>
              </a:ext>
            </a:extLst>
          </p:cNvPr>
          <p:cNvPicPr>
            <a:picLocks noChangeAspect="1"/>
          </p:cNvPicPr>
          <p:nvPr/>
        </p:nvPicPr>
        <p:blipFill>
          <a:blip r:link="rId4"/>
          <a:stretch>
            <a:fillRect/>
          </a:stretch>
        </p:blipFill>
        <p:spPr>
          <a:xfrm>
            <a:off x="1270000" y="1270000"/>
            <a:ext cx="63500" cy="76200"/>
          </a:xfrm>
          <a:prstGeom prst="rect">
            <a:avLst/>
          </a:prstGeom>
        </p:spPr>
      </p:pic>
      <p:cxnSp>
        <p:nvCxnSpPr>
          <p:cNvPr id="6" name="Straight Connector 5">
            <a:extLst>
              <a:ext uri="{FF2B5EF4-FFF2-40B4-BE49-F238E27FC236}">
                <a16:creationId xmlns:a16="http://schemas.microsoft.com/office/drawing/2014/main" id="{5DFEFD1C-E868-5446-B8D7-7526EF44BAA8}"/>
              </a:ext>
            </a:extLst>
          </p:cNvPr>
          <p:cNvCxnSpPr/>
          <p:nvPr/>
        </p:nvCxnSpPr>
        <p:spPr>
          <a:xfrm>
            <a:off x="3410465" y="2953265"/>
            <a:ext cx="8192530" cy="0"/>
          </a:xfrm>
          <a:prstGeom prst="line">
            <a:avLst/>
          </a:prstGeom>
          <a:ln w="76200">
            <a:solidFill>
              <a:srgbClr val="ABC1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8D0EC185-5F45-684D-A64A-F64379BC85DD}"/>
              </a:ext>
            </a:extLst>
          </p:cNvPr>
          <p:cNvCxnSpPr/>
          <p:nvPr/>
        </p:nvCxnSpPr>
        <p:spPr>
          <a:xfrm>
            <a:off x="3380509" y="5631739"/>
            <a:ext cx="8192530" cy="0"/>
          </a:xfrm>
          <a:prstGeom prst="line">
            <a:avLst/>
          </a:prstGeom>
          <a:ln w="76200">
            <a:solidFill>
              <a:srgbClr val="ABC1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99762FC9-3889-3C42-9CD7-3E4B27B0ACC5}"/>
              </a:ext>
            </a:extLst>
          </p:cNvPr>
          <p:cNvCxnSpPr>
            <a:cxnSpLocks/>
          </p:cNvCxnSpPr>
          <p:nvPr/>
        </p:nvCxnSpPr>
        <p:spPr>
          <a:xfrm>
            <a:off x="3388392" y="3463828"/>
            <a:ext cx="0" cy="2167911"/>
          </a:xfrm>
          <a:prstGeom prst="line">
            <a:avLst/>
          </a:prstGeom>
          <a:ln w="76200">
            <a:solidFill>
              <a:srgbClr val="ABC1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98B7930-9D1F-F54F-BE2C-132FC8B5A6D8}"/>
              </a:ext>
            </a:extLst>
          </p:cNvPr>
          <p:cNvCxnSpPr>
            <a:cxnSpLocks/>
          </p:cNvCxnSpPr>
          <p:nvPr/>
        </p:nvCxnSpPr>
        <p:spPr>
          <a:xfrm>
            <a:off x="3380155" y="2914222"/>
            <a:ext cx="0" cy="549607"/>
          </a:xfrm>
          <a:prstGeom prst="line">
            <a:avLst/>
          </a:prstGeom>
          <a:ln w="76200">
            <a:solidFill>
              <a:srgbClr val="ABC1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E524A19-B347-3A49-8617-5DBA49FF8EA7}"/>
              </a:ext>
            </a:extLst>
          </p:cNvPr>
          <p:cNvCxnSpPr>
            <a:cxnSpLocks/>
          </p:cNvCxnSpPr>
          <p:nvPr/>
        </p:nvCxnSpPr>
        <p:spPr>
          <a:xfrm>
            <a:off x="11582755" y="3463828"/>
            <a:ext cx="0" cy="2167911"/>
          </a:xfrm>
          <a:prstGeom prst="line">
            <a:avLst/>
          </a:prstGeom>
          <a:ln w="76200">
            <a:solidFill>
              <a:srgbClr val="ABC1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BD042377-CE48-5E4A-88B5-277C5FD6DBA6}"/>
              </a:ext>
            </a:extLst>
          </p:cNvPr>
          <p:cNvCxnSpPr>
            <a:cxnSpLocks/>
          </p:cNvCxnSpPr>
          <p:nvPr/>
        </p:nvCxnSpPr>
        <p:spPr>
          <a:xfrm>
            <a:off x="11582401" y="2914221"/>
            <a:ext cx="0" cy="549607"/>
          </a:xfrm>
          <a:prstGeom prst="line">
            <a:avLst/>
          </a:prstGeom>
          <a:ln w="76200">
            <a:solidFill>
              <a:srgbClr val="ABC100"/>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1A5C6F50-6AE1-BF4A-9915-00B099D5973C}"/>
              </a:ext>
            </a:extLst>
          </p:cNvPr>
          <p:cNvPicPr>
            <a:picLocks noChangeAspect="1"/>
          </p:cNvPicPr>
          <p:nvPr/>
        </p:nvPicPr>
        <p:blipFill>
          <a:blip r:link="rId4"/>
          <a:stretch>
            <a:fillRect/>
          </a:stretch>
        </p:blipFill>
        <p:spPr>
          <a:xfrm>
            <a:off x="1270000" y="1270000"/>
            <a:ext cx="63500" cy="76200"/>
          </a:xfrm>
          <a:prstGeom prst="rect">
            <a:avLst/>
          </a:prstGeom>
        </p:spPr>
      </p:pic>
      <p:pic>
        <p:nvPicPr>
          <p:cNvPr id="7" name="Picture 6">
            <a:extLst>
              <a:ext uri="{FF2B5EF4-FFF2-40B4-BE49-F238E27FC236}">
                <a16:creationId xmlns:a16="http://schemas.microsoft.com/office/drawing/2014/main" id="{65476CC9-6A03-A348-89E4-D6D3E32DF799}"/>
              </a:ext>
            </a:extLst>
          </p:cNvPr>
          <p:cNvPicPr>
            <a:picLocks noChangeAspect="1"/>
          </p:cNvPicPr>
          <p:nvPr/>
        </p:nvPicPr>
        <p:blipFill>
          <a:blip r:link="rId4"/>
          <a:stretch>
            <a:fillRect/>
          </a:stretch>
        </p:blipFill>
        <p:spPr>
          <a:xfrm>
            <a:off x="1270000" y="1270000"/>
            <a:ext cx="63500" cy="76200"/>
          </a:xfrm>
          <a:prstGeom prst="rect">
            <a:avLst/>
          </a:prstGeom>
        </p:spPr>
      </p:pic>
      <p:pic>
        <p:nvPicPr>
          <p:cNvPr id="10" name="Picture 9">
            <a:extLst>
              <a:ext uri="{FF2B5EF4-FFF2-40B4-BE49-F238E27FC236}">
                <a16:creationId xmlns:a16="http://schemas.microsoft.com/office/drawing/2014/main" id="{E793BEE3-30BA-5D47-8DBB-832F181DBA40}"/>
              </a:ext>
            </a:extLst>
          </p:cNvPr>
          <p:cNvPicPr>
            <a:picLocks noChangeAspect="1"/>
          </p:cNvPicPr>
          <p:nvPr/>
        </p:nvPicPr>
        <p:blipFill>
          <a:blip r:link="rId4"/>
          <a:stretch>
            <a:fillRect/>
          </a:stretch>
        </p:blipFill>
        <p:spPr>
          <a:xfrm>
            <a:off x="1270000" y="1270000"/>
            <a:ext cx="63500" cy="76200"/>
          </a:xfrm>
          <a:prstGeom prst="rect">
            <a:avLst/>
          </a:prstGeom>
        </p:spPr>
      </p:pic>
      <p:pic>
        <p:nvPicPr>
          <p:cNvPr id="11" name="Picture 10">
            <a:extLst>
              <a:ext uri="{FF2B5EF4-FFF2-40B4-BE49-F238E27FC236}">
                <a16:creationId xmlns:a16="http://schemas.microsoft.com/office/drawing/2014/main" id="{C2960AFE-A436-144B-9EA2-DE17B7F166BC}"/>
              </a:ext>
            </a:extLst>
          </p:cNvPr>
          <p:cNvPicPr>
            <a:picLocks noChangeAspect="1"/>
          </p:cNvPicPr>
          <p:nvPr/>
        </p:nvPicPr>
        <p:blipFill>
          <a:blip r:link="rId4"/>
          <a:stretch>
            <a:fillRect/>
          </a:stretch>
        </p:blipFill>
        <p:spPr>
          <a:xfrm>
            <a:off x="1270000" y="1270000"/>
            <a:ext cx="63500" cy="76200"/>
          </a:xfrm>
          <a:prstGeom prst="rect">
            <a:avLst/>
          </a:prstGeom>
        </p:spPr>
      </p:pic>
      <p:pic>
        <p:nvPicPr>
          <p:cNvPr id="12" name="Picture 11">
            <a:extLst>
              <a:ext uri="{FF2B5EF4-FFF2-40B4-BE49-F238E27FC236}">
                <a16:creationId xmlns:a16="http://schemas.microsoft.com/office/drawing/2014/main" id="{E2AC4AD3-5007-3945-8B96-2BAA199980A3}"/>
              </a:ext>
            </a:extLst>
          </p:cNvPr>
          <p:cNvPicPr>
            <a:picLocks noChangeAspect="1"/>
          </p:cNvPicPr>
          <p:nvPr/>
        </p:nvPicPr>
        <p:blipFill>
          <a:blip r:link="rId4"/>
          <a:stretch>
            <a:fillRect/>
          </a:stretch>
        </p:blipFill>
        <p:spPr>
          <a:xfrm>
            <a:off x="1270000" y="1270000"/>
            <a:ext cx="63500" cy="76200"/>
          </a:xfrm>
          <a:prstGeom prst="rect">
            <a:avLst/>
          </a:prstGeom>
        </p:spPr>
      </p:pic>
      <p:pic>
        <p:nvPicPr>
          <p:cNvPr id="13" name="Picture 12">
            <a:extLst>
              <a:ext uri="{FF2B5EF4-FFF2-40B4-BE49-F238E27FC236}">
                <a16:creationId xmlns:a16="http://schemas.microsoft.com/office/drawing/2014/main" id="{0FD803C4-6447-E040-96E4-808262A203F3}"/>
              </a:ext>
            </a:extLst>
          </p:cNvPr>
          <p:cNvPicPr>
            <a:picLocks noChangeAspect="1"/>
          </p:cNvPicPr>
          <p:nvPr/>
        </p:nvPicPr>
        <p:blipFill>
          <a:blip r:link="rId4"/>
          <a:stretch>
            <a:fillRect/>
          </a:stretch>
        </p:blipFill>
        <p:spPr>
          <a:xfrm>
            <a:off x="1270000" y="1270000"/>
            <a:ext cx="63500" cy="76200"/>
          </a:xfrm>
          <a:prstGeom prst="rect">
            <a:avLst/>
          </a:prstGeom>
        </p:spPr>
      </p:pic>
      <p:pic>
        <p:nvPicPr>
          <p:cNvPr id="14" name="Picture 13">
            <a:extLst>
              <a:ext uri="{FF2B5EF4-FFF2-40B4-BE49-F238E27FC236}">
                <a16:creationId xmlns:a16="http://schemas.microsoft.com/office/drawing/2014/main" id="{D20F3BEC-9EBC-0B41-968F-A11446636A1A}"/>
              </a:ext>
            </a:extLst>
          </p:cNvPr>
          <p:cNvPicPr>
            <a:picLocks noChangeAspect="1"/>
          </p:cNvPicPr>
          <p:nvPr/>
        </p:nvPicPr>
        <p:blipFill>
          <a:blip r:link="rId4"/>
          <a:stretch>
            <a:fillRect/>
          </a:stretch>
        </p:blipFill>
        <p:spPr>
          <a:xfrm>
            <a:off x="1270000" y="1270000"/>
            <a:ext cx="63500" cy="76200"/>
          </a:xfrm>
          <a:prstGeom prst="rect">
            <a:avLst/>
          </a:prstGeom>
        </p:spPr>
      </p:pic>
      <p:pic>
        <p:nvPicPr>
          <p:cNvPr id="18" name="Picture 17">
            <a:extLst>
              <a:ext uri="{FF2B5EF4-FFF2-40B4-BE49-F238E27FC236}">
                <a16:creationId xmlns:a16="http://schemas.microsoft.com/office/drawing/2014/main" id="{2DADED84-0FBA-AA4A-8647-E922723704B3}"/>
              </a:ext>
            </a:extLst>
          </p:cNvPr>
          <p:cNvPicPr>
            <a:picLocks noChangeAspect="1"/>
          </p:cNvPicPr>
          <p:nvPr/>
        </p:nvPicPr>
        <p:blipFill>
          <a:blip r:link="rId4"/>
          <a:stretch>
            <a:fillRect/>
          </a:stretch>
        </p:blipFill>
        <p:spPr>
          <a:xfrm>
            <a:off x="1270000" y="1270000"/>
            <a:ext cx="63500" cy="76200"/>
          </a:xfrm>
          <a:prstGeom prst="rect">
            <a:avLst/>
          </a:prstGeom>
        </p:spPr>
      </p:pic>
      <p:pic>
        <p:nvPicPr>
          <p:cNvPr id="19" name="Picture 18">
            <a:extLst>
              <a:ext uri="{FF2B5EF4-FFF2-40B4-BE49-F238E27FC236}">
                <a16:creationId xmlns:a16="http://schemas.microsoft.com/office/drawing/2014/main" id="{0B8F299B-ECF6-7A41-B2B1-9195ADA8EBDF}"/>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176208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 y="1397254"/>
            <a:ext cx="9194292" cy="5079492"/>
          </a:xfrm>
          <a:prstGeom prst="rect">
            <a:avLst/>
          </a:prstGeom>
        </p:spPr>
      </p:pic>
      <p:sp>
        <p:nvSpPr>
          <p:cNvPr id="5" name="TextBox 4">
            <a:extLst>
              <a:ext uri="{FF2B5EF4-FFF2-40B4-BE49-F238E27FC236}">
                <a16:creationId xmlns:a16="http://schemas.microsoft.com/office/drawing/2014/main" id="{BE8AA9BD-5B28-4BB1-803B-54BB6E1B0DE1}"/>
              </a:ext>
            </a:extLst>
          </p:cNvPr>
          <p:cNvSpPr txBox="1"/>
          <p:nvPr/>
        </p:nvSpPr>
        <p:spPr>
          <a:xfrm>
            <a:off x="2232668" y="131812"/>
            <a:ext cx="7726548"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4000" b="1">
                <a:solidFill>
                  <a:schemeClr val="tx1"/>
                </a:solidFill>
                <a:latin typeface="Tw Cen MT" panose="020B0602020104020603" pitchFamily="34" charset="0"/>
              </a:defRPr>
            </a:lvl1pPr>
          </a:lstStyle>
          <a:p>
            <a:r>
              <a:rPr lang="en-US" dirty="0" smtClean="0"/>
              <a:t>SPV Working</a:t>
            </a:r>
            <a:endParaRPr lang="en-US" dirty="0"/>
          </a:p>
        </p:txBody>
      </p:sp>
      <p:grpSp>
        <p:nvGrpSpPr>
          <p:cNvPr id="7" name="Group 6">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8" name="Oval 7">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6255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D32467DC-68B2-4A06-97DB-38EF79A869C1}"/>
              </a:ext>
            </a:extLst>
          </p:cNvPr>
          <p:cNvSpPr/>
          <p:nvPr/>
        </p:nvSpPr>
        <p:spPr>
          <a:xfrm>
            <a:off x="7127327" y="2313241"/>
            <a:ext cx="2540819" cy="2540819"/>
          </a:xfrm>
          <a:prstGeom prst="ellipse">
            <a:avLst/>
          </a:prstGeom>
          <a:solidFill>
            <a:srgbClr val="EE9524"/>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240C0D5-51C5-4820-AB34-E16D404339B2}"/>
              </a:ext>
            </a:extLst>
          </p:cNvPr>
          <p:cNvSpPr/>
          <p:nvPr/>
        </p:nvSpPr>
        <p:spPr>
          <a:xfrm>
            <a:off x="543180" y="2409131"/>
            <a:ext cx="2305145" cy="2305145"/>
          </a:xfrm>
          <a:prstGeom prst="ellipse">
            <a:avLst/>
          </a:prstGeom>
          <a:solidFill>
            <a:srgbClr val="00B0F0"/>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E4AD99A-076B-4B78-BBFD-38BC498DCCBC}"/>
              </a:ext>
            </a:extLst>
          </p:cNvPr>
          <p:cNvSpPr/>
          <p:nvPr/>
        </p:nvSpPr>
        <p:spPr>
          <a:xfrm>
            <a:off x="2619559" y="2441289"/>
            <a:ext cx="2605351" cy="2605351"/>
          </a:xfrm>
          <a:prstGeom prst="ellipse">
            <a:avLst/>
          </a:prstGeom>
          <a:solidFill>
            <a:srgbClr val="03A1A4"/>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E8AA9BD-5B28-4BB1-803B-54BB6E1B0DE1}"/>
              </a:ext>
            </a:extLst>
          </p:cNvPr>
          <p:cNvSpPr txBox="1"/>
          <p:nvPr/>
        </p:nvSpPr>
        <p:spPr>
          <a:xfrm>
            <a:off x="2137418" y="131812"/>
            <a:ext cx="7726548" cy="707886"/>
          </a:xfrm>
          <a:prstGeom prst="rect">
            <a:avLst/>
          </a:prstGeom>
          <a:noFill/>
        </p:spPr>
        <p:txBody>
          <a:bodyPr wrap="square" rtlCol="0">
            <a:spAutoFit/>
          </a:bodyPr>
          <a:lstStyle/>
          <a:p>
            <a:pPr algn="ctr"/>
            <a:r>
              <a:rPr lang="en-US" sz="4000" b="1" dirty="0" smtClean="0">
                <a:solidFill>
                  <a:schemeClr val="tx1"/>
                </a:solidFill>
                <a:latin typeface="Tw Cen MT" panose="020B0602020104020603" pitchFamily="34" charset="0"/>
              </a:rPr>
              <a:t>Key Technical Strength- CSCL</a:t>
            </a:r>
            <a:endParaRPr lang="en-US" sz="4000" b="1" dirty="0">
              <a:solidFill>
                <a:schemeClr val="tx1"/>
              </a:solidFill>
              <a:latin typeface="Tw Cen MT" panose="020B0602020104020603" pitchFamily="34" charset="0"/>
            </a:endParaRPr>
          </a:p>
        </p:txBody>
      </p:sp>
      <p:grpSp>
        <p:nvGrpSpPr>
          <p:cNvPr id="5" name="Group 4">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Oval 1">
            <a:extLst>
              <a:ext uri="{FF2B5EF4-FFF2-40B4-BE49-F238E27FC236}">
                <a16:creationId xmlns:a16="http://schemas.microsoft.com/office/drawing/2014/main" id="{555FC8F4-43EE-43E4-BBBC-49434B3A520A}"/>
              </a:ext>
            </a:extLst>
          </p:cNvPr>
          <p:cNvSpPr/>
          <p:nvPr/>
        </p:nvSpPr>
        <p:spPr>
          <a:xfrm>
            <a:off x="5077710" y="2491782"/>
            <a:ext cx="2278391" cy="2278391"/>
          </a:xfrm>
          <a:prstGeom prst="ellipse">
            <a:avLst/>
          </a:prstGeom>
          <a:solidFill>
            <a:srgbClr val="EF3078"/>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C20B305-6275-48E1-8946-A32347CB376F}"/>
              </a:ext>
            </a:extLst>
          </p:cNvPr>
          <p:cNvSpPr txBox="1"/>
          <p:nvPr/>
        </p:nvSpPr>
        <p:spPr>
          <a:xfrm>
            <a:off x="1456580" y="2468055"/>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rgbClr val="E3E3E3"/>
                </a:solidFill>
                <a:latin typeface="Tw Cen MT" panose="020B0602020104020603" pitchFamily="34" charset="0"/>
              </a:rPr>
              <a:t>1</a:t>
            </a:r>
          </a:p>
        </p:txBody>
      </p:sp>
      <p:sp>
        <p:nvSpPr>
          <p:cNvPr id="16" name="TextBox 15">
            <a:extLst>
              <a:ext uri="{FF2B5EF4-FFF2-40B4-BE49-F238E27FC236}">
                <a16:creationId xmlns:a16="http://schemas.microsoft.com/office/drawing/2014/main" id="{59EAAEBB-9149-4D8C-85F9-C700A4FAC1A9}"/>
              </a:ext>
            </a:extLst>
          </p:cNvPr>
          <p:cNvSpPr txBox="1"/>
          <p:nvPr/>
        </p:nvSpPr>
        <p:spPr>
          <a:xfrm>
            <a:off x="6043695" y="2521822"/>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rgbClr val="E3E3E3"/>
                </a:solidFill>
                <a:latin typeface="Tw Cen MT" panose="020B0602020104020603" pitchFamily="34" charset="0"/>
              </a:rPr>
              <a:t>3</a:t>
            </a:r>
          </a:p>
        </p:txBody>
      </p:sp>
      <p:sp>
        <p:nvSpPr>
          <p:cNvPr id="17" name="Oval 16">
            <a:extLst>
              <a:ext uri="{FF2B5EF4-FFF2-40B4-BE49-F238E27FC236}">
                <a16:creationId xmlns:a16="http://schemas.microsoft.com/office/drawing/2014/main" id="{FFCACAA9-3503-46C8-A54E-799F4E9E55B9}"/>
              </a:ext>
            </a:extLst>
          </p:cNvPr>
          <p:cNvSpPr/>
          <p:nvPr/>
        </p:nvSpPr>
        <p:spPr>
          <a:xfrm>
            <a:off x="9301572" y="2423587"/>
            <a:ext cx="2333531" cy="2333531"/>
          </a:xfrm>
          <a:prstGeom prst="ellipse">
            <a:avLst/>
          </a:prstGeom>
          <a:solidFill>
            <a:srgbClr val="385723"/>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F7E7550-521F-446A-9A97-DDE94285DD11}"/>
              </a:ext>
            </a:extLst>
          </p:cNvPr>
          <p:cNvSpPr txBox="1"/>
          <p:nvPr/>
        </p:nvSpPr>
        <p:spPr>
          <a:xfrm>
            <a:off x="8167872" y="2594232"/>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rgbClr val="E3E3E3"/>
                </a:solidFill>
                <a:latin typeface="Tw Cen MT" panose="020B0602020104020603" pitchFamily="34" charset="0"/>
              </a:rPr>
              <a:t>4</a:t>
            </a:r>
          </a:p>
        </p:txBody>
      </p:sp>
      <p:sp>
        <p:nvSpPr>
          <p:cNvPr id="20" name="TextBox 19">
            <a:extLst>
              <a:ext uri="{FF2B5EF4-FFF2-40B4-BE49-F238E27FC236}">
                <a16:creationId xmlns:a16="http://schemas.microsoft.com/office/drawing/2014/main" id="{B4BDCDBB-2F71-487A-93F9-6F048B528A22}"/>
              </a:ext>
            </a:extLst>
          </p:cNvPr>
          <p:cNvSpPr txBox="1"/>
          <p:nvPr/>
        </p:nvSpPr>
        <p:spPr>
          <a:xfrm>
            <a:off x="10073543" y="2441289"/>
            <a:ext cx="789587" cy="830997"/>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4800" b="1" dirty="0">
                <a:solidFill>
                  <a:srgbClr val="E3E3E3"/>
                </a:solidFill>
                <a:latin typeface="Tw Cen MT" panose="020B0602020104020603" pitchFamily="34" charset="0"/>
              </a:rPr>
              <a:t>5</a:t>
            </a:r>
          </a:p>
        </p:txBody>
      </p:sp>
      <p:sp>
        <p:nvSpPr>
          <p:cNvPr id="84" name="TextBox 83">
            <a:extLst>
              <a:ext uri="{FF2B5EF4-FFF2-40B4-BE49-F238E27FC236}">
                <a16:creationId xmlns:a16="http://schemas.microsoft.com/office/drawing/2014/main" id="{8B01F7DF-B788-4309-835E-848C5261CE4F}"/>
              </a:ext>
            </a:extLst>
          </p:cNvPr>
          <p:cNvSpPr txBox="1"/>
          <p:nvPr/>
        </p:nvSpPr>
        <p:spPr>
          <a:xfrm>
            <a:off x="641625" y="3240563"/>
            <a:ext cx="2126507" cy="1138773"/>
          </a:xfrm>
          <a:prstGeom prst="rect">
            <a:avLst/>
          </a:prstGeom>
          <a:noFill/>
        </p:spPr>
        <p:txBody>
          <a:bodyPr wrap="square" rtlCol="0">
            <a:spAutoFit/>
          </a:bodyPr>
          <a:lstStyle/>
          <a:p>
            <a:pPr algn="ctr"/>
            <a:r>
              <a:rPr lang="en-US" sz="2400" b="1" dirty="0" smtClean="0">
                <a:solidFill>
                  <a:schemeClr val="tx1"/>
                </a:solidFill>
                <a:latin typeface="Tw Cen MT" panose="020B0602020104020603" pitchFamily="34" charset="0"/>
              </a:rPr>
              <a:t>Engineering</a:t>
            </a:r>
          </a:p>
          <a:p>
            <a:pPr algn="ctr"/>
            <a:r>
              <a:rPr lang="en-US" sz="2200" dirty="0" smtClean="0">
                <a:solidFill>
                  <a:schemeClr val="tx1"/>
                </a:solidFill>
                <a:latin typeface="Tw Cen MT" panose="020B0602020104020603" pitchFamily="34" charset="0"/>
              </a:rPr>
              <a:t>Civil &amp; Infrastructure</a:t>
            </a:r>
            <a:endParaRPr lang="en-US" sz="2200" dirty="0">
              <a:solidFill>
                <a:schemeClr val="tx1"/>
              </a:solidFill>
              <a:latin typeface="Tw Cen MT" panose="020B0602020104020603" pitchFamily="34" charset="0"/>
            </a:endParaRPr>
          </a:p>
        </p:txBody>
      </p:sp>
      <p:sp>
        <p:nvSpPr>
          <p:cNvPr id="40" name="TextBox 39">
            <a:extLst>
              <a:ext uri="{FF2B5EF4-FFF2-40B4-BE49-F238E27FC236}">
                <a16:creationId xmlns:a16="http://schemas.microsoft.com/office/drawing/2014/main" id="{4C20B305-6275-48E1-8946-A32347CB376F}"/>
              </a:ext>
            </a:extLst>
          </p:cNvPr>
          <p:cNvSpPr txBox="1"/>
          <p:nvPr/>
        </p:nvSpPr>
        <p:spPr>
          <a:xfrm>
            <a:off x="3725200" y="2521822"/>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smtClean="0">
                <a:solidFill>
                  <a:srgbClr val="E3E3E3"/>
                </a:solidFill>
                <a:latin typeface="Tw Cen MT" panose="020B0602020104020603" pitchFamily="34" charset="0"/>
              </a:rPr>
              <a:t>2</a:t>
            </a:r>
            <a:endParaRPr lang="en-US" sz="3600" b="1" dirty="0">
              <a:solidFill>
                <a:srgbClr val="E3E3E3"/>
              </a:solidFill>
              <a:latin typeface="Tw Cen MT" panose="020B0602020104020603" pitchFamily="34" charset="0"/>
            </a:endParaRPr>
          </a:p>
        </p:txBody>
      </p:sp>
      <p:sp>
        <p:nvSpPr>
          <p:cNvPr id="41" name="TextBox 40">
            <a:extLst>
              <a:ext uri="{FF2B5EF4-FFF2-40B4-BE49-F238E27FC236}">
                <a16:creationId xmlns:a16="http://schemas.microsoft.com/office/drawing/2014/main" id="{8B01F7DF-B788-4309-835E-848C5261CE4F}"/>
              </a:ext>
            </a:extLst>
          </p:cNvPr>
          <p:cNvSpPr txBox="1"/>
          <p:nvPr/>
        </p:nvSpPr>
        <p:spPr>
          <a:xfrm>
            <a:off x="2871010" y="3200311"/>
            <a:ext cx="2126507" cy="1200329"/>
          </a:xfrm>
          <a:prstGeom prst="rect">
            <a:avLst/>
          </a:prstGeom>
          <a:noFill/>
        </p:spPr>
        <p:txBody>
          <a:bodyPr wrap="square" rtlCol="0">
            <a:spAutoFit/>
          </a:bodyPr>
          <a:lstStyle/>
          <a:p>
            <a:pPr algn="ctr"/>
            <a:r>
              <a:rPr lang="en-US" sz="2400" b="1" dirty="0" smtClean="0">
                <a:solidFill>
                  <a:schemeClr val="tx1"/>
                </a:solidFill>
                <a:latin typeface="Tw Cen MT" panose="020B0602020104020603" pitchFamily="34" charset="0"/>
              </a:rPr>
              <a:t>Urban Planning &amp; Architecture</a:t>
            </a:r>
            <a:endParaRPr lang="en-US" sz="2400" b="1" dirty="0">
              <a:solidFill>
                <a:schemeClr val="tx1"/>
              </a:solidFill>
              <a:latin typeface="Tw Cen MT" panose="020B0602020104020603" pitchFamily="34" charset="0"/>
            </a:endParaRPr>
          </a:p>
        </p:txBody>
      </p:sp>
      <p:sp>
        <p:nvSpPr>
          <p:cNvPr id="42" name="TextBox 41">
            <a:extLst>
              <a:ext uri="{FF2B5EF4-FFF2-40B4-BE49-F238E27FC236}">
                <a16:creationId xmlns:a16="http://schemas.microsoft.com/office/drawing/2014/main" id="{8B01F7DF-B788-4309-835E-848C5261CE4F}"/>
              </a:ext>
            </a:extLst>
          </p:cNvPr>
          <p:cNvSpPr txBox="1"/>
          <p:nvPr/>
        </p:nvSpPr>
        <p:spPr>
          <a:xfrm>
            <a:off x="5194930" y="3168153"/>
            <a:ext cx="2126507" cy="1200329"/>
          </a:xfrm>
          <a:prstGeom prst="rect">
            <a:avLst/>
          </a:prstGeom>
          <a:noFill/>
        </p:spPr>
        <p:txBody>
          <a:bodyPr wrap="square" rtlCol="0">
            <a:spAutoFit/>
          </a:bodyPr>
          <a:lstStyle/>
          <a:p>
            <a:pPr algn="ctr"/>
            <a:r>
              <a:rPr lang="en-US" sz="2400" b="1" dirty="0" smtClean="0">
                <a:solidFill>
                  <a:schemeClr val="tx1"/>
                </a:solidFill>
                <a:latin typeface="Tw Cen MT" panose="020B0602020104020603" pitchFamily="34" charset="0"/>
              </a:rPr>
              <a:t>Public Finance &amp; </a:t>
            </a:r>
          </a:p>
          <a:p>
            <a:pPr algn="ctr"/>
            <a:r>
              <a:rPr lang="en-US" sz="2400" b="1" dirty="0" smtClean="0">
                <a:solidFill>
                  <a:schemeClr val="tx1"/>
                </a:solidFill>
                <a:latin typeface="Tw Cen MT" panose="020B0602020104020603" pitchFamily="34" charset="0"/>
              </a:rPr>
              <a:t>Procurement</a:t>
            </a:r>
          </a:p>
        </p:txBody>
      </p:sp>
      <p:sp>
        <p:nvSpPr>
          <p:cNvPr id="43" name="TextBox 42">
            <a:extLst>
              <a:ext uri="{FF2B5EF4-FFF2-40B4-BE49-F238E27FC236}">
                <a16:creationId xmlns:a16="http://schemas.microsoft.com/office/drawing/2014/main" id="{8B01F7DF-B788-4309-835E-848C5261CE4F}"/>
              </a:ext>
            </a:extLst>
          </p:cNvPr>
          <p:cNvSpPr txBox="1"/>
          <p:nvPr/>
        </p:nvSpPr>
        <p:spPr>
          <a:xfrm>
            <a:off x="7337848" y="3146861"/>
            <a:ext cx="2126507" cy="1200329"/>
          </a:xfrm>
          <a:prstGeom prst="rect">
            <a:avLst/>
          </a:prstGeom>
          <a:noFill/>
        </p:spPr>
        <p:txBody>
          <a:bodyPr wrap="square" rtlCol="0">
            <a:spAutoFit/>
          </a:bodyPr>
          <a:lstStyle/>
          <a:p>
            <a:pPr algn="ctr"/>
            <a:r>
              <a:rPr lang="en-US" sz="2400" b="1" dirty="0" smtClean="0">
                <a:solidFill>
                  <a:schemeClr val="tx1"/>
                </a:solidFill>
                <a:latin typeface="Tw Cen MT" panose="020B0602020104020603" pitchFamily="34" charset="0"/>
              </a:rPr>
              <a:t>Legal</a:t>
            </a:r>
          </a:p>
          <a:p>
            <a:pPr algn="ctr"/>
            <a:r>
              <a:rPr lang="en-US" sz="2400" b="1" dirty="0" smtClean="0">
                <a:solidFill>
                  <a:schemeClr val="tx1"/>
                </a:solidFill>
                <a:latin typeface="Tw Cen MT" panose="020B0602020104020603" pitchFamily="34" charset="0"/>
              </a:rPr>
              <a:t>&amp; </a:t>
            </a:r>
          </a:p>
          <a:p>
            <a:pPr algn="ctr"/>
            <a:r>
              <a:rPr lang="en-US" sz="2400" b="1" dirty="0" smtClean="0">
                <a:solidFill>
                  <a:schemeClr val="tx1"/>
                </a:solidFill>
                <a:latin typeface="Tw Cen MT" panose="020B0602020104020603" pitchFamily="34" charset="0"/>
              </a:rPr>
              <a:t>Contract </a:t>
            </a:r>
          </a:p>
        </p:txBody>
      </p:sp>
      <p:sp>
        <p:nvSpPr>
          <p:cNvPr id="44" name="TextBox 43">
            <a:extLst>
              <a:ext uri="{FF2B5EF4-FFF2-40B4-BE49-F238E27FC236}">
                <a16:creationId xmlns:a16="http://schemas.microsoft.com/office/drawing/2014/main" id="{8B01F7DF-B788-4309-835E-848C5261CE4F}"/>
              </a:ext>
            </a:extLst>
          </p:cNvPr>
          <p:cNvSpPr txBox="1"/>
          <p:nvPr/>
        </p:nvSpPr>
        <p:spPr>
          <a:xfrm>
            <a:off x="9444056" y="3114386"/>
            <a:ext cx="2126507" cy="1508105"/>
          </a:xfrm>
          <a:prstGeom prst="rect">
            <a:avLst/>
          </a:prstGeom>
          <a:noFill/>
        </p:spPr>
        <p:txBody>
          <a:bodyPr wrap="square" rtlCol="0">
            <a:spAutoFit/>
          </a:bodyPr>
          <a:lstStyle/>
          <a:p>
            <a:pPr algn="ctr"/>
            <a:r>
              <a:rPr lang="en-US" sz="2300" b="1" dirty="0" smtClean="0">
                <a:solidFill>
                  <a:schemeClr val="tx1"/>
                </a:solidFill>
                <a:latin typeface="Tw Cen MT" panose="020B0602020104020603" pitchFamily="34" charset="0"/>
              </a:rPr>
              <a:t>Information</a:t>
            </a:r>
          </a:p>
          <a:p>
            <a:pPr algn="ctr"/>
            <a:r>
              <a:rPr lang="en-US" sz="2300" b="1" dirty="0" smtClean="0">
                <a:solidFill>
                  <a:schemeClr val="tx1"/>
                </a:solidFill>
                <a:latin typeface="Tw Cen MT" panose="020B0602020104020603" pitchFamily="34" charset="0"/>
              </a:rPr>
              <a:t>&amp; Communication</a:t>
            </a:r>
          </a:p>
          <a:p>
            <a:pPr algn="ctr"/>
            <a:r>
              <a:rPr lang="en-US" sz="2300" b="1" dirty="0" smtClean="0">
                <a:solidFill>
                  <a:schemeClr val="tx1"/>
                </a:solidFill>
                <a:latin typeface="Tw Cen MT" panose="020B0602020104020603" pitchFamily="34" charset="0"/>
              </a:rPr>
              <a:t>Technology</a:t>
            </a:r>
          </a:p>
        </p:txBody>
      </p:sp>
    </p:spTree>
    <p:extLst>
      <p:ext uri="{BB962C8B-B14F-4D97-AF65-F5344CB8AC3E}">
        <p14:creationId xmlns:p14="http://schemas.microsoft.com/office/powerpoint/2010/main" val="1334392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13" grpId="0" animBg="1"/>
      <p:bldP spid="2" grpId="0" animBg="1"/>
      <p:bldP spid="3" grpId="0"/>
      <p:bldP spid="16" grpId="0"/>
      <p:bldP spid="17" grpId="0" animBg="1"/>
      <p:bldP spid="18" grpId="0"/>
      <p:bldP spid="20" grpId="0"/>
      <p:bldP spid="84" grpId="0"/>
      <p:bldP spid="40" grpId="0"/>
      <p:bldP spid="41" grpId="0"/>
      <p:bldP spid="42"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2232668" y="171102"/>
            <a:ext cx="7726548" cy="707886"/>
          </a:xfrm>
          <a:prstGeom prst="rect">
            <a:avLst/>
          </a:prstGeom>
          <a:noFill/>
        </p:spPr>
        <p:txBody>
          <a:bodyPr wrap="square" rtlCol="0">
            <a:spAutoFit/>
          </a:bodyPr>
          <a:lstStyle/>
          <a:p>
            <a:pPr algn="ctr"/>
            <a:r>
              <a:rPr lang="en-US" sz="4000" b="1" dirty="0"/>
              <a:t>Smart City </a:t>
            </a:r>
            <a:r>
              <a:rPr lang="en-US" sz="4000" b="1" dirty="0" smtClean="0"/>
              <a:t>Fellows</a:t>
            </a:r>
            <a:endParaRPr lang="en-US" sz="4000" b="1" dirty="0">
              <a:solidFill>
                <a:schemeClr val="tx1"/>
              </a:solidFill>
              <a:latin typeface="Tw Cen MT" panose="020B0602020104020603" pitchFamily="34" charset="0"/>
            </a:endParaRPr>
          </a:p>
        </p:txBody>
      </p:sp>
      <p:grpSp>
        <p:nvGrpSpPr>
          <p:cNvPr id="5" name="Group 4">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311582" y="1910724"/>
            <a:ext cx="6190396" cy="4597003"/>
          </a:xfrm>
          <a:prstGeom prst="roundRect">
            <a:avLst/>
          </a:prstGeom>
          <a:ln w="38100">
            <a:solidFill>
              <a:schemeClr val="bg2">
                <a:lumMod val="50000"/>
              </a:schemeClr>
            </a:solidFill>
            <a:prstDash val="dash"/>
            <a:bevel/>
          </a:ln>
        </p:spPr>
        <p:txBody>
          <a:bodyPr wrap="square">
            <a:spAutoFit/>
          </a:bodyPr>
          <a:lstStyle/>
          <a:p>
            <a:pPr algn="ctr"/>
            <a:r>
              <a:rPr lang="en-US" sz="2400" dirty="0"/>
              <a:t>The India Smart Cities Fellow (ISCF) program </a:t>
            </a:r>
            <a:r>
              <a:rPr lang="en-US" sz="2400" dirty="0" smtClean="0"/>
              <a:t>engages </a:t>
            </a:r>
            <a:r>
              <a:rPr lang="en-US" sz="2400" dirty="0"/>
              <a:t>young graduates/post graduates and PhDs in various fields for providing the necessary support to Mission Director, Smart Cities in MoHUA and/or CEOs of selected Smart Cities in terms of analytics, research, documentation, independent assessment, </a:t>
            </a:r>
            <a:r>
              <a:rPr lang="en-US" sz="2400" dirty="0" smtClean="0"/>
              <a:t>visualization </a:t>
            </a:r>
            <a:r>
              <a:rPr lang="en-US" sz="2400" dirty="0"/>
              <a:t>or any other related activities including preparation of reports, posters, dossiers, </a:t>
            </a:r>
            <a:r>
              <a:rPr lang="en-US" sz="2400" dirty="0" err="1"/>
              <a:t>etc</a:t>
            </a:r>
            <a:endParaRPr lang="en-IN" sz="2400" dirty="0"/>
          </a:p>
        </p:txBody>
      </p:sp>
      <p:sp>
        <p:nvSpPr>
          <p:cNvPr id="12" name="Rounded Rectangle 11"/>
          <p:cNvSpPr/>
          <p:nvPr/>
        </p:nvSpPr>
        <p:spPr>
          <a:xfrm>
            <a:off x="6813244" y="1910724"/>
            <a:ext cx="5035855" cy="4597003"/>
          </a:xfrm>
          <a:prstGeom prst="roundRect">
            <a:avLst/>
          </a:prstGeom>
          <a:solidFill>
            <a:schemeClr val="bg1"/>
          </a:solidFill>
          <a:ln w="38100">
            <a:solidFill>
              <a:schemeClr val="accent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Open Sans"/>
              </a:rPr>
              <a:t>Chandigarh Live</a:t>
            </a:r>
          </a:p>
          <a:p>
            <a:pPr algn="ctr"/>
            <a:r>
              <a:rPr lang="en-US" sz="2400" dirty="0" smtClean="0">
                <a:solidFill>
                  <a:schemeClr val="tx1"/>
                </a:solidFill>
                <a:latin typeface="Open Sans"/>
              </a:rPr>
              <a:t>Social Media</a:t>
            </a:r>
          </a:p>
          <a:p>
            <a:pPr algn="ctr"/>
            <a:r>
              <a:rPr lang="en-US" sz="2400" dirty="0" smtClean="0">
                <a:solidFill>
                  <a:schemeClr val="tx1"/>
                </a:solidFill>
                <a:latin typeface="Open Sans"/>
              </a:rPr>
              <a:t>Jal Sanrakshan Hackathon</a:t>
            </a:r>
          </a:p>
          <a:p>
            <a:pPr algn="ctr"/>
            <a:r>
              <a:rPr lang="en-US" sz="2400" dirty="0" smtClean="0">
                <a:solidFill>
                  <a:schemeClr val="tx1"/>
                </a:solidFill>
                <a:latin typeface="Open Sans"/>
              </a:rPr>
              <a:t>Media Competition</a:t>
            </a:r>
          </a:p>
          <a:p>
            <a:pPr algn="ctr"/>
            <a:r>
              <a:rPr lang="en-US" sz="2400" dirty="0" smtClean="0">
                <a:solidFill>
                  <a:schemeClr val="tx1"/>
                </a:solidFill>
                <a:latin typeface="Open Sans"/>
              </a:rPr>
              <a:t>E-</a:t>
            </a:r>
            <a:r>
              <a:rPr lang="en-US" sz="2400" dirty="0" err="1" smtClean="0">
                <a:solidFill>
                  <a:schemeClr val="tx1"/>
                </a:solidFill>
                <a:latin typeface="Open Sans"/>
              </a:rPr>
              <a:t>Gov</a:t>
            </a:r>
            <a:r>
              <a:rPr lang="en-US" sz="2400" dirty="0" smtClean="0">
                <a:solidFill>
                  <a:schemeClr val="tx1"/>
                </a:solidFill>
                <a:latin typeface="Open Sans"/>
              </a:rPr>
              <a:t> – Beta Version</a:t>
            </a:r>
          </a:p>
          <a:p>
            <a:pPr algn="ctr"/>
            <a:r>
              <a:rPr lang="en-US" sz="2400" dirty="0" smtClean="0">
                <a:solidFill>
                  <a:schemeClr val="tx1"/>
                </a:solidFill>
                <a:latin typeface="Open Sans"/>
              </a:rPr>
              <a:t>CSCL Website</a:t>
            </a:r>
          </a:p>
          <a:p>
            <a:pPr algn="ctr"/>
            <a:endParaRPr lang="en-US" sz="2400" dirty="0" smtClean="0">
              <a:solidFill>
                <a:schemeClr val="tx1"/>
              </a:solidFill>
              <a:latin typeface="Open Sans"/>
            </a:endParaRPr>
          </a:p>
          <a:p>
            <a:pPr algn="ctr"/>
            <a:endParaRPr lang="en-IN" sz="2400" dirty="0">
              <a:solidFill>
                <a:schemeClr val="tx1"/>
              </a:solidFill>
              <a:latin typeface="Open Sans"/>
            </a:endParaRPr>
          </a:p>
        </p:txBody>
      </p:sp>
      <p:sp>
        <p:nvSpPr>
          <p:cNvPr id="13" name="Title 1"/>
          <p:cNvSpPr>
            <a:spLocks noGrp="1"/>
          </p:cNvSpPr>
          <p:nvPr>
            <p:ph type="title"/>
          </p:nvPr>
        </p:nvSpPr>
        <p:spPr>
          <a:xfrm>
            <a:off x="1662135" y="1198649"/>
            <a:ext cx="3489289" cy="582915"/>
          </a:xfrm>
          <a:noFill/>
        </p:spPr>
        <p:txBody>
          <a:bodyPr>
            <a:normAutofit fontScale="90000"/>
          </a:bodyPr>
          <a:lstStyle/>
          <a:p>
            <a:r>
              <a:rPr lang="en-US" sz="3000" dirty="0" smtClean="0"/>
              <a:t>Smart City Fellows???</a:t>
            </a:r>
            <a:endParaRPr lang="en-US" sz="3000" dirty="0"/>
          </a:p>
        </p:txBody>
      </p:sp>
      <p:sp>
        <p:nvSpPr>
          <p:cNvPr id="14" name="Title 1"/>
          <p:cNvSpPr txBox="1">
            <a:spLocks/>
          </p:cNvSpPr>
          <p:nvPr/>
        </p:nvSpPr>
        <p:spPr>
          <a:xfrm>
            <a:off x="7551960" y="1231413"/>
            <a:ext cx="4814512" cy="55015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accent1"/>
              </a:buClr>
              <a:buSzPts val="3000"/>
              <a:buFont typeface="Quattrocento Sans"/>
              <a:buNone/>
              <a:defRPr sz="3600" b="1"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smtClean="0"/>
              <a:t>Strategies- Chandigarh</a:t>
            </a:r>
            <a:endParaRPr lang="en-US" sz="3000" dirty="0"/>
          </a:p>
        </p:txBody>
      </p:sp>
    </p:spTree>
    <p:extLst>
      <p:ext uri="{BB962C8B-B14F-4D97-AF65-F5344CB8AC3E}">
        <p14:creationId xmlns:p14="http://schemas.microsoft.com/office/powerpoint/2010/main" val="31551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2005028" y="171102"/>
            <a:ext cx="9616431" cy="707886"/>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4000" b="1">
                <a:solidFill>
                  <a:schemeClr val="tx1"/>
                </a:solidFill>
                <a:latin typeface="Tw Cen MT" panose="020B0602020104020603" pitchFamily="34" charset="0"/>
              </a:defRPr>
            </a:lvl1pPr>
          </a:lstStyle>
          <a:p>
            <a:r>
              <a:rPr lang="en-US" dirty="0"/>
              <a:t>Smart City Mission and Chandigarh</a:t>
            </a:r>
          </a:p>
        </p:txBody>
      </p:sp>
      <p:grpSp>
        <p:nvGrpSpPr>
          <p:cNvPr id="5" name="Group 4">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p:cNvSpPr>
            <a:spLocks noGrp="1"/>
          </p:cNvSpPr>
          <p:nvPr>
            <p:ph type="title"/>
          </p:nvPr>
        </p:nvSpPr>
        <p:spPr>
          <a:xfrm>
            <a:off x="709635" y="1250070"/>
            <a:ext cx="3489289" cy="582915"/>
          </a:xfrm>
          <a:noFill/>
        </p:spPr>
        <p:txBody>
          <a:bodyPr>
            <a:normAutofit/>
          </a:bodyPr>
          <a:lstStyle/>
          <a:p>
            <a:r>
              <a:rPr lang="en-US" sz="3000" dirty="0" smtClean="0"/>
              <a:t>NITI AYOG</a:t>
            </a:r>
            <a:endParaRPr lang="en-US" sz="3000" dirty="0"/>
          </a:p>
        </p:txBody>
      </p:sp>
      <p:sp>
        <p:nvSpPr>
          <p:cNvPr id="14" name="Title 1"/>
          <p:cNvSpPr txBox="1">
            <a:spLocks/>
          </p:cNvSpPr>
          <p:nvPr/>
        </p:nvSpPr>
        <p:spPr>
          <a:xfrm>
            <a:off x="3568701" y="1586873"/>
            <a:ext cx="4814512" cy="55015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accent1"/>
              </a:buClr>
              <a:buSzPts val="3000"/>
              <a:buFont typeface="Quattrocento Sans"/>
              <a:buNone/>
              <a:defRPr sz="3600" b="1"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000" dirty="0" smtClean="0"/>
              <a:t>Mission Director Smart City</a:t>
            </a:r>
          </a:p>
          <a:p>
            <a:pPr algn="ctr"/>
            <a:r>
              <a:rPr lang="en-US" sz="3000" dirty="0" smtClean="0"/>
              <a:t>MoHUA</a:t>
            </a:r>
            <a:endParaRPr lang="en-US" sz="3000" dirty="0"/>
          </a:p>
        </p:txBody>
      </p:sp>
      <p:sp>
        <p:nvSpPr>
          <p:cNvPr id="16" name="Title 1"/>
          <p:cNvSpPr txBox="1">
            <a:spLocks/>
          </p:cNvSpPr>
          <p:nvPr/>
        </p:nvSpPr>
        <p:spPr>
          <a:xfrm>
            <a:off x="9074993" y="1311798"/>
            <a:ext cx="4814512" cy="55015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accent1"/>
              </a:buClr>
              <a:buSzPts val="3000"/>
              <a:buFont typeface="Quattrocento Sans"/>
              <a:buNone/>
              <a:defRPr sz="3600" b="1"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smtClean="0"/>
              <a:t>Advisory Forum</a:t>
            </a:r>
            <a:endParaRPr lang="en-US" sz="3000" dirty="0"/>
          </a:p>
        </p:txBody>
      </p:sp>
      <p:sp>
        <p:nvSpPr>
          <p:cNvPr id="17" name="Rounded Rectangle 16"/>
          <p:cNvSpPr/>
          <p:nvPr/>
        </p:nvSpPr>
        <p:spPr>
          <a:xfrm>
            <a:off x="121082" y="2474376"/>
            <a:ext cx="2945968" cy="3312200"/>
          </a:xfrm>
          <a:prstGeom prst="roundRect">
            <a:avLst/>
          </a:prstGeom>
          <a:ln w="38100">
            <a:solidFill>
              <a:schemeClr val="bg2">
                <a:lumMod val="50000"/>
              </a:schemeClr>
            </a:solidFill>
            <a:prstDash val="dash"/>
            <a:bevel/>
          </a:ln>
        </p:spPr>
        <p:txBody>
          <a:bodyPr wrap="square">
            <a:spAutoFit/>
          </a:bodyPr>
          <a:lstStyle/>
          <a:p>
            <a:pPr marL="457200" indent="-457200">
              <a:buFont typeface="+mj-lt"/>
              <a:buAutoNum type="arabicPeriod"/>
            </a:pPr>
            <a:r>
              <a:rPr lang="en-US" sz="2400" dirty="0" smtClean="0"/>
              <a:t>Data Collation</a:t>
            </a:r>
          </a:p>
          <a:p>
            <a:pPr marL="457200" indent="-457200">
              <a:buFont typeface="+mj-lt"/>
              <a:buAutoNum type="arabicPeriod"/>
            </a:pPr>
            <a:endParaRPr lang="en-US" sz="2400" dirty="0" smtClean="0"/>
          </a:p>
          <a:p>
            <a:pPr marL="457200" indent="-457200">
              <a:buFont typeface="+mj-lt"/>
              <a:buAutoNum type="arabicPeriod"/>
            </a:pPr>
            <a:r>
              <a:rPr lang="en-US" sz="2400" dirty="0" smtClean="0"/>
              <a:t>Progress Monitoring- Short &amp; Long Term  </a:t>
            </a:r>
          </a:p>
          <a:p>
            <a:pPr marL="457200" indent="-457200">
              <a:buFont typeface="+mj-lt"/>
              <a:buAutoNum type="arabicPeriod"/>
            </a:pPr>
            <a:endParaRPr lang="en-US" sz="2400" dirty="0" smtClean="0"/>
          </a:p>
          <a:p>
            <a:pPr marL="457200" indent="-457200">
              <a:buFont typeface="+mj-lt"/>
              <a:buAutoNum type="arabicPeriod"/>
            </a:pPr>
            <a:endParaRPr lang="en-IN" sz="2400" dirty="0"/>
          </a:p>
        </p:txBody>
      </p:sp>
      <p:sp>
        <p:nvSpPr>
          <p:cNvPr id="3" name="Rectangle 2"/>
          <p:cNvSpPr/>
          <p:nvPr/>
        </p:nvSpPr>
        <p:spPr>
          <a:xfrm>
            <a:off x="8648700" y="2114540"/>
            <a:ext cx="3409950" cy="4524315"/>
          </a:xfrm>
          <a:prstGeom prst="rect">
            <a:avLst/>
          </a:prstGeom>
          <a:ln w="38100">
            <a:solidFill>
              <a:schemeClr val="bg2">
                <a:lumMod val="50000"/>
              </a:schemeClr>
            </a:solidFill>
            <a:prstDash val="dash"/>
            <a:bevel/>
          </a:ln>
        </p:spPr>
        <p:txBody>
          <a:bodyPr wrap="square">
            <a:spAutoFit/>
          </a:bodyPr>
          <a:lstStyle/>
          <a:p>
            <a:r>
              <a:rPr lang="en-IN" sz="1800" dirty="0"/>
              <a:t>A consultative forum headed by the Mayor &amp; other elected representatives of Chandigarh Is present to monitor projects. </a:t>
            </a:r>
          </a:p>
          <a:p>
            <a:pPr algn="ctr"/>
            <a:endParaRPr lang="en-GB" sz="1800" dirty="0"/>
          </a:p>
          <a:p>
            <a:pPr marL="285750" indent="-285750">
              <a:buFont typeface="Arial" panose="020B0604020202020204" pitchFamily="34" charset="0"/>
              <a:buChar char="•"/>
            </a:pPr>
            <a:r>
              <a:rPr lang="en-GB" sz="1800" dirty="0"/>
              <a:t>Mayor, Chandigarh</a:t>
            </a:r>
          </a:p>
          <a:p>
            <a:pPr marL="285750" indent="-285750">
              <a:buFont typeface="Arial" panose="020B0604020202020204" pitchFamily="34" charset="0"/>
              <a:buChar char="•"/>
            </a:pPr>
            <a:r>
              <a:rPr lang="en-GB" sz="1800" dirty="0"/>
              <a:t>MP from Chandigarh</a:t>
            </a:r>
          </a:p>
          <a:p>
            <a:pPr marL="285750" indent="-285750">
              <a:buFont typeface="Arial" panose="020B0604020202020204" pitchFamily="34" charset="0"/>
              <a:buChar char="•"/>
            </a:pPr>
            <a:r>
              <a:rPr lang="en-GB" sz="1800" dirty="0"/>
              <a:t>6 Councillors of MCC ( 2 each zone)</a:t>
            </a:r>
          </a:p>
          <a:p>
            <a:pPr marL="285750" indent="-285750">
              <a:buFont typeface="Arial" panose="020B0604020202020204" pitchFamily="34" charset="0"/>
              <a:buChar char="•"/>
            </a:pPr>
            <a:r>
              <a:rPr lang="en-GB" sz="1800" dirty="0"/>
              <a:t>5 Representatives from RWA’s</a:t>
            </a:r>
          </a:p>
          <a:p>
            <a:pPr marL="285750" indent="-285750">
              <a:buFont typeface="Arial" panose="020B0604020202020204" pitchFamily="34" charset="0"/>
              <a:buChar char="•"/>
            </a:pPr>
            <a:r>
              <a:rPr lang="en-GB" sz="1800" dirty="0"/>
              <a:t>3 Representatives from Traders Association</a:t>
            </a:r>
          </a:p>
          <a:p>
            <a:pPr marL="285750" indent="-285750">
              <a:buFont typeface="Arial" panose="020B0604020202020204" pitchFamily="34" charset="0"/>
              <a:buChar char="•"/>
            </a:pPr>
            <a:r>
              <a:rPr lang="en-GB" sz="1800" dirty="0"/>
              <a:t>2 Representatives from Industry Association</a:t>
            </a:r>
          </a:p>
          <a:p>
            <a:pPr marL="285750" indent="-285750">
              <a:buFont typeface="Arial" panose="020B0604020202020204" pitchFamily="34" charset="0"/>
              <a:buChar char="•"/>
            </a:pPr>
            <a:r>
              <a:rPr lang="en-GB" sz="1800" dirty="0"/>
              <a:t>CEO, </a:t>
            </a:r>
            <a:r>
              <a:rPr lang="en-GB" sz="1800" dirty="0" smtClean="0"/>
              <a:t>CSCL</a:t>
            </a:r>
            <a:endParaRPr lang="en-GB" sz="1800" dirty="0"/>
          </a:p>
        </p:txBody>
      </p:sp>
      <p:sp>
        <p:nvSpPr>
          <p:cNvPr id="25" name="Rounded Rectangle 24"/>
          <p:cNvSpPr/>
          <p:nvPr/>
        </p:nvSpPr>
        <p:spPr>
          <a:xfrm>
            <a:off x="3772026" y="2366655"/>
            <a:ext cx="4552823" cy="3779758"/>
          </a:xfrm>
          <a:prstGeom prst="roundRect">
            <a:avLst/>
          </a:prstGeom>
          <a:ln w="38100">
            <a:solidFill>
              <a:schemeClr val="bg2">
                <a:lumMod val="50000"/>
              </a:schemeClr>
            </a:solidFill>
            <a:prstDash val="dash"/>
            <a:bevel/>
          </a:ln>
        </p:spPr>
        <p:txBody>
          <a:bodyPr wrap="square">
            <a:spAutoFit/>
          </a:bodyPr>
          <a:lstStyle/>
          <a:p>
            <a:pPr marL="457200" indent="-457200">
              <a:buFont typeface="+mj-lt"/>
              <a:buAutoNum type="arabicPeriod"/>
            </a:pPr>
            <a:r>
              <a:rPr lang="en-US" sz="2400" dirty="0"/>
              <a:t>Release of </a:t>
            </a:r>
            <a:r>
              <a:rPr lang="en-US" sz="2400" dirty="0" smtClean="0"/>
              <a:t>Funds</a:t>
            </a:r>
          </a:p>
          <a:p>
            <a:pPr marL="457200" indent="-457200">
              <a:buFont typeface="+mj-lt"/>
              <a:buAutoNum type="arabicPeriod"/>
            </a:pPr>
            <a:endParaRPr lang="en-US" sz="2400" dirty="0"/>
          </a:p>
          <a:p>
            <a:pPr marL="457200" indent="-457200">
              <a:buFont typeface="+mj-lt"/>
              <a:buAutoNum type="arabicPeriod"/>
            </a:pPr>
            <a:r>
              <a:rPr lang="en-US" sz="2400" dirty="0" smtClean="0"/>
              <a:t>Review the project wise progress through Management Information System (MIS).</a:t>
            </a:r>
          </a:p>
          <a:p>
            <a:pPr marL="457200" indent="-457200">
              <a:buFont typeface="+mj-lt"/>
              <a:buAutoNum type="arabicPeriod"/>
            </a:pPr>
            <a:endParaRPr lang="en-US" sz="2400" dirty="0" smtClean="0"/>
          </a:p>
          <a:p>
            <a:pPr marL="457200" indent="-457200">
              <a:buFont typeface="+mj-lt"/>
              <a:buAutoNum type="arabicPeriod"/>
            </a:pPr>
            <a:r>
              <a:rPr lang="en-US" sz="2400" dirty="0" smtClean="0"/>
              <a:t>Review through VC’s,  </a:t>
            </a:r>
          </a:p>
          <a:p>
            <a:pPr marL="457200" indent="-457200">
              <a:buFont typeface="+mj-lt"/>
              <a:buAutoNum type="arabicPeriod"/>
            </a:pPr>
            <a:endParaRPr lang="en-IN" sz="2400" dirty="0"/>
          </a:p>
        </p:txBody>
      </p:sp>
    </p:spTree>
    <p:extLst>
      <p:ext uri="{BB962C8B-B14F-4D97-AF65-F5344CB8AC3E}">
        <p14:creationId xmlns:p14="http://schemas.microsoft.com/office/powerpoint/2010/main" val="3006794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2456543" y="131812"/>
            <a:ext cx="7278915" cy="707886"/>
          </a:xfrm>
          <a:prstGeom prst="rect">
            <a:avLst/>
          </a:prstGeom>
          <a:noFill/>
        </p:spPr>
        <p:txBody>
          <a:bodyPr wrap="square" rtlCol="0">
            <a:spAutoFit/>
          </a:bodyPr>
          <a:lstStyle/>
          <a:p>
            <a:pPr algn="ctr"/>
            <a:r>
              <a:rPr lang="en-US" sz="4000" b="1" dirty="0">
                <a:solidFill>
                  <a:schemeClr val="tx1"/>
                </a:solidFill>
                <a:latin typeface="Tw Cen MT" panose="020B0602020104020603" pitchFamily="34" charset="0"/>
              </a:rPr>
              <a:t>Chandigarh Smart City</a:t>
            </a:r>
          </a:p>
        </p:txBody>
      </p:sp>
      <p:grpSp>
        <p:nvGrpSpPr>
          <p:cNvPr id="15" name="Group 14">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16" name="Oval 15">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Google Shape;300;p35">
            <a:extLst>
              <a:ext uri="{FF2B5EF4-FFF2-40B4-BE49-F238E27FC236}">
                <a16:creationId xmlns:a16="http://schemas.microsoft.com/office/drawing/2014/main" id="{D378442F-CDD5-E74E-8C89-208CEF7E06E5}"/>
              </a:ext>
            </a:extLst>
          </p:cNvPr>
          <p:cNvSpPr txBox="1"/>
          <p:nvPr/>
        </p:nvSpPr>
        <p:spPr>
          <a:xfrm>
            <a:off x="215127" y="1622704"/>
            <a:ext cx="4606249" cy="1961524"/>
          </a:xfrm>
          <a:prstGeom prst="rect">
            <a:avLst/>
          </a:prstGeom>
          <a:ln>
            <a:solidFill>
              <a:srgbClr val="1C7CBC"/>
            </a:solidFill>
            <a:headEnd type="none" w="sm" len="sm"/>
            <a:tailEnd type="none" w="sm" len="sm"/>
          </a:ln>
          <a:effectLst>
            <a:outerShdw blurRad="50800" dist="38100" dir="2700000" algn="tl" rotWithShape="0">
              <a:srgbClr val="1C7CBC"/>
            </a:outerShdw>
          </a:effectLst>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Quattrocento Sans"/>
              <a:buAutoNum type="arabicPeriod"/>
            </a:pPr>
            <a:r>
              <a:rPr lang="en-IN" sz="1800" dirty="0">
                <a:solidFill>
                  <a:schemeClr val="dk1"/>
                </a:solidFill>
                <a:latin typeface="Tw Cen MT" panose="020B0602020104020603" pitchFamily="34" charset="77"/>
                <a:sym typeface="Arial"/>
              </a:rPr>
              <a:t>Area – </a:t>
            </a:r>
            <a:r>
              <a:rPr lang="en-IN" sz="2400" b="1" dirty="0">
                <a:solidFill>
                  <a:schemeClr val="dk1"/>
                </a:solidFill>
                <a:latin typeface="Tw Cen MT" panose="020B0602020104020603" pitchFamily="34" charset="77"/>
                <a:sym typeface="Arial"/>
              </a:rPr>
              <a:t>114 </a:t>
            </a:r>
            <a:r>
              <a:rPr lang="en-IN" sz="2400" b="1" dirty="0" err="1">
                <a:solidFill>
                  <a:schemeClr val="dk1"/>
                </a:solidFill>
                <a:latin typeface="Tw Cen MT" panose="020B0602020104020603" pitchFamily="34" charset="77"/>
                <a:sym typeface="Arial"/>
              </a:rPr>
              <a:t>sq.km</a:t>
            </a:r>
            <a:r>
              <a:rPr lang="en-IN" sz="2400" b="1" dirty="0">
                <a:solidFill>
                  <a:schemeClr val="dk1"/>
                </a:solidFill>
                <a:latin typeface="Tw Cen MT" panose="020B0602020104020603" pitchFamily="34" charset="77"/>
                <a:sym typeface="Arial"/>
              </a:rPr>
              <a:t> </a:t>
            </a:r>
            <a:endParaRPr dirty="0">
              <a:latin typeface="Tw Cen MT" panose="020B0602020104020603" pitchFamily="34" charset="77"/>
            </a:endParaRPr>
          </a:p>
          <a:p>
            <a:pPr marL="342900" marR="0" lvl="0" indent="-342900" algn="l" rtl="0">
              <a:spcBef>
                <a:spcPts val="600"/>
              </a:spcBef>
              <a:spcAft>
                <a:spcPts val="0"/>
              </a:spcAft>
              <a:buClr>
                <a:schemeClr val="dk1"/>
              </a:buClr>
              <a:buSzPts val="1800"/>
              <a:buFont typeface="Quattrocento Sans"/>
              <a:buAutoNum type="arabicPeriod"/>
            </a:pPr>
            <a:r>
              <a:rPr lang="en-IN" sz="1800" dirty="0">
                <a:solidFill>
                  <a:schemeClr val="dk1"/>
                </a:solidFill>
                <a:latin typeface="Tw Cen MT" panose="020B0602020104020603" pitchFamily="34" charset="77"/>
                <a:sym typeface="Arial"/>
              </a:rPr>
              <a:t>Population 2011 – </a:t>
            </a:r>
            <a:r>
              <a:rPr lang="en-IN" sz="2400" b="1" dirty="0">
                <a:solidFill>
                  <a:schemeClr val="dk1"/>
                </a:solidFill>
                <a:latin typeface="Tw Cen MT" panose="020B0602020104020603" pitchFamily="34" charset="77"/>
                <a:sym typeface="Arial"/>
              </a:rPr>
              <a:t>1054686</a:t>
            </a:r>
            <a:endParaRPr sz="2400" dirty="0">
              <a:solidFill>
                <a:schemeClr val="dk1"/>
              </a:solidFill>
              <a:latin typeface="Tw Cen MT" panose="020B0602020104020603" pitchFamily="34" charset="77"/>
              <a:sym typeface="Arial"/>
            </a:endParaRPr>
          </a:p>
          <a:p>
            <a:pPr marL="342900" lvl="0" indent="-342900">
              <a:spcBef>
                <a:spcPts val="600"/>
              </a:spcBef>
              <a:buClr>
                <a:schemeClr val="dk1"/>
              </a:buClr>
              <a:buSzPts val="1800"/>
              <a:buFont typeface="Quattrocento Sans"/>
              <a:buAutoNum type="arabicPeriod"/>
            </a:pPr>
            <a:r>
              <a:rPr lang="en-IN" sz="1800" dirty="0">
                <a:solidFill>
                  <a:schemeClr val="dk1"/>
                </a:solidFill>
                <a:latin typeface="Tw Cen MT" panose="020B0602020104020603" pitchFamily="34" charset="77"/>
                <a:sym typeface="Arial"/>
              </a:rPr>
              <a:t>Expected Capital Investment </a:t>
            </a:r>
            <a:r>
              <a:rPr lang="en-IN" sz="1800" dirty="0" smtClean="0">
                <a:solidFill>
                  <a:schemeClr val="dk1"/>
                </a:solidFill>
                <a:latin typeface="Tw Cen MT" panose="020B0602020104020603" pitchFamily="34" charset="77"/>
                <a:sym typeface="Arial"/>
              </a:rPr>
              <a:t>–</a:t>
            </a:r>
            <a:r>
              <a:rPr lang="en-IN" sz="2000" b="1" dirty="0">
                <a:latin typeface="Tw Cen MT" panose="020B0602020104020603" pitchFamily="34" charset="77"/>
              </a:rPr>
              <a:t>Rs. </a:t>
            </a:r>
            <a:r>
              <a:rPr lang="en-US" sz="2000" b="1" dirty="0">
                <a:latin typeface="Tw Cen MT" panose="020B0602020104020603" pitchFamily="34" charset="77"/>
              </a:rPr>
              <a:t>1401.6 Cr </a:t>
            </a:r>
            <a:r>
              <a:rPr lang="en-US" sz="1600" b="1" dirty="0"/>
              <a:t>including convergence and Rs 1166 Cr Through CSCL</a:t>
            </a:r>
            <a:r>
              <a:rPr lang="en-IN" sz="1600" dirty="0" smtClean="0">
                <a:solidFill>
                  <a:schemeClr val="dk1"/>
                </a:solidFill>
                <a:latin typeface="Tw Cen MT" panose="020B0602020104020603" pitchFamily="34" charset="77"/>
                <a:sym typeface="Arial"/>
              </a:rPr>
              <a:t> </a:t>
            </a:r>
          </a:p>
          <a:p>
            <a:pPr marL="266700" lvl="0" indent="-266700">
              <a:spcBef>
                <a:spcPts val="600"/>
              </a:spcBef>
            </a:pPr>
            <a:r>
              <a:rPr lang="en-IN" sz="1200" b="1" dirty="0" smtClean="0">
                <a:ea typeface="Arial"/>
                <a:cs typeface="Arial"/>
              </a:rPr>
              <a:t>	</a:t>
            </a:r>
            <a:endParaRPr lang="en-IN" sz="1600" b="1" dirty="0">
              <a:ea typeface="Arial"/>
              <a:cs typeface="Arial"/>
            </a:endParaRPr>
          </a:p>
          <a:p>
            <a:pPr marL="266700" lvl="0" indent="-266700">
              <a:spcBef>
                <a:spcPts val="600"/>
              </a:spcBef>
            </a:pPr>
            <a:r>
              <a:rPr lang="en-IN" sz="1200" b="1" dirty="0">
                <a:ea typeface="Arial"/>
                <a:cs typeface="Arial"/>
              </a:rPr>
              <a:t>	</a:t>
            </a:r>
            <a:endParaRPr lang="en-IN" sz="2400" b="1" dirty="0">
              <a:ea typeface="Arial"/>
              <a:cs typeface="Arial"/>
            </a:endParaRPr>
          </a:p>
        </p:txBody>
      </p:sp>
      <p:sp>
        <p:nvSpPr>
          <p:cNvPr id="11" name="TextBox 10">
            <a:extLst>
              <a:ext uri="{FF2B5EF4-FFF2-40B4-BE49-F238E27FC236}">
                <a16:creationId xmlns:a16="http://schemas.microsoft.com/office/drawing/2014/main" id="{8F923F46-13A4-D646-873E-73065DE12DBD}"/>
              </a:ext>
            </a:extLst>
          </p:cNvPr>
          <p:cNvSpPr txBox="1"/>
          <p:nvPr/>
        </p:nvSpPr>
        <p:spPr>
          <a:xfrm>
            <a:off x="-400196" y="1077631"/>
            <a:ext cx="5836893" cy="584775"/>
          </a:xfrm>
          <a:prstGeom prst="rect">
            <a:avLst/>
          </a:prstGeom>
          <a:noFill/>
        </p:spPr>
        <p:txBody>
          <a:bodyPr wrap="square" rtlCol="0">
            <a:spAutoFit/>
          </a:bodyPr>
          <a:lstStyle/>
          <a:p>
            <a:pPr algn="ctr"/>
            <a:r>
              <a:rPr lang="en-US" sz="3200">
                <a:solidFill>
                  <a:srgbClr val="1C7CBC"/>
                </a:solidFill>
                <a:latin typeface="Tw Cen MT" panose="020B0602020104020603" pitchFamily="34" charset="0"/>
              </a:rPr>
              <a:t>Pan City Projects</a:t>
            </a:r>
          </a:p>
        </p:txBody>
      </p:sp>
      <p:grpSp>
        <p:nvGrpSpPr>
          <p:cNvPr id="14" name="Google Shape;259;p35">
            <a:extLst>
              <a:ext uri="{FF2B5EF4-FFF2-40B4-BE49-F238E27FC236}">
                <a16:creationId xmlns:a16="http://schemas.microsoft.com/office/drawing/2014/main" id="{0A547DF6-BF97-764E-B18E-F7079F5F2855}"/>
              </a:ext>
            </a:extLst>
          </p:cNvPr>
          <p:cNvGrpSpPr/>
          <p:nvPr/>
        </p:nvGrpSpPr>
        <p:grpSpPr>
          <a:xfrm>
            <a:off x="5233258" y="1248238"/>
            <a:ext cx="3210857" cy="3288875"/>
            <a:chOff x="6666059" y="776342"/>
            <a:chExt cx="2915454" cy="2578531"/>
          </a:xfrm>
        </p:grpSpPr>
        <p:grpSp>
          <p:nvGrpSpPr>
            <p:cNvPr id="22" name="Google Shape;260;p35">
              <a:extLst>
                <a:ext uri="{FF2B5EF4-FFF2-40B4-BE49-F238E27FC236}">
                  <a16:creationId xmlns:a16="http://schemas.microsoft.com/office/drawing/2014/main" id="{83D33EB6-4972-564E-B53A-D8544026A4AE}"/>
                </a:ext>
              </a:extLst>
            </p:cNvPr>
            <p:cNvGrpSpPr/>
            <p:nvPr/>
          </p:nvGrpSpPr>
          <p:grpSpPr>
            <a:xfrm>
              <a:off x="6666059" y="776342"/>
              <a:ext cx="2915454" cy="2578531"/>
              <a:chOff x="5144623" y="374845"/>
              <a:chExt cx="7944489" cy="6148986"/>
            </a:xfrm>
          </p:grpSpPr>
          <p:pic>
            <p:nvPicPr>
              <p:cNvPr id="25" name="Google Shape;261;p35">
                <a:extLst>
                  <a:ext uri="{FF2B5EF4-FFF2-40B4-BE49-F238E27FC236}">
                    <a16:creationId xmlns:a16="http://schemas.microsoft.com/office/drawing/2014/main" id="{C00FB7F9-889B-6A4C-AA7A-2C1D3CFAF99C}"/>
                  </a:ext>
                </a:extLst>
              </p:cNvPr>
              <p:cNvPicPr preferRelativeResize="0"/>
              <p:nvPr/>
            </p:nvPicPr>
            <p:blipFill rotWithShape="1">
              <a:blip r:embed="rId2">
                <a:alphaModFix/>
              </a:blip>
              <a:srcRect r="4167" b="15839"/>
              <a:stretch/>
            </p:blipFill>
            <p:spPr>
              <a:xfrm>
                <a:off x="5758667" y="374845"/>
                <a:ext cx="7330445" cy="6148986"/>
              </a:xfrm>
              <a:prstGeom prst="rect">
                <a:avLst/>
              </a:prstGeom>
              <a:noFill/>
              <a:ln>
                <a:noFill/>
              </a:ln>
            </p:spPr>
          </p:pic>
          <p:sp>
            <p:nvSpPr>
              <p:cNvPr id="26" name="Google Shape;262;p35">
                <a:extLst>
                  <a:ext uri="{FF2B5EF4-FFF2-40B4-BE49-F238E27FC236}">
                    <a16:creationId xmlns:a16="http://schemas.microsoft.com/office/drawing/2014/main" id="{27CC7EE1-CF69-1B40-8A62-05C515797CAD}"/>
                  </a:ext>
                </a:extLst>
              </p:cNvPr>
              <p:cNvSpPr/>
              <p:nvPr/>
            </p:nvSpPr>
            <p:spPr>
              <a:xfrm>
                <a:off x="5144623" y="6371431"/>
                <a:ext cx="2183277" cy="15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27" name="Google Shape;263;p35">
                <a:extLst>
                  <a:ext uri="{FF2B5EF4-FFF2-40B4-BE49-F238E27FC236}">
                    <a16:creationId xmlns:a16="http://schemas.microsoft.com/office/drawing/2014/main" id="{B6E2236E-D791-8242-9BC4-75ACD4D4C3FA}"/>
                  </a:ext>
                </a:extLst>
              </p:cNvPr>
              <p:cNvSpPr/>
              <p:nvPr/>
            </p:nvSpPr>
            <p:spPr>
              <a:xfrm>
                <a:off x="8166100" y="6371431"/>
                <a:ext cx="2127358" cy="15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sp>
          <p:nvSpPr>
            <p:cNvPr id="23" name="Google Shape;264;p35">
              <a:extLst>
                <a:ext uri="{FF2B5EF4-FFF2-40B4-BE49-F238E27FC236}">
                  <a16:creationId xmlns:a16="http://schemas.microsoft.com/office/drawing/2014/main" id="{6D0863B7-0A98-FC49-BCCD-9216A1F3B06E}"/>
                </a:ext>
              </a:extLst>
            </p:cNvPr>
            <p:cNvSpPr/>
            <p:nvPr/>
          </p:nvSpPr>
          <p:spPr>
            <a:xfrm>
              <a:off x="7885624" y="1672659"/>
              <a:ext cx="380533" cy="1164431"/>
            </a:xfrm>
            <a:prstGeom prst="rect">
              <a:avLst/>
            </a:prstGeom>
            <a:noFill/>
            <a:ln w="5080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cxnSp>
          <p:nvCxnSpPr>
            <p:cNvPr id="24" name="Google Shape;265;p35">
              <a:extLst>
                <a:ext uri="{FF2B5EF4-FFF2-40B4-BE49-F238E27FC236}">
                  <a16:creationId xmlns:a16="http://schemas.microsoft.com/office/drawing/2014/main" id="{BB48EFE5-081D-1942-B70E-FCC281D35DF9}"/>
                </a:ext>
              </a:extLst>
            </p:cNvPr>
            <p:cNvCxnSpPr/>
            <p:nvPr/>
          </p:nvCxnSpPr>
          <p:spPr>
            <a:xfrm>
              <a:off x="8266157" y="2286065"/>
              <a:ext cx="1295540" cy="0"/>
            </a:xfrm>
            <a:prstGeom prst="straightConnector1">
              <a:avLst/>
            </a:prstGeom>
            <a:noFill/>
            <a:ln w="44450" cap="flat" cmpd="sng">
              <a:solidFill>
                <a:schemeClr val="dk1"/>
              </a:solidFill>
              <a:prstDash val="dot"/>
              <a:miter lim="800000"/>
              <a:headEnd type="none" w="sm" len="sm"/>
              <a:tailEnd type="stealth" w="med" len="med"/>
            </a:ln>
          </p:spPr>
        </p:cxnSp>
      </p:grpSp>
      <p:grpSp>
        <p:nvGrpSpPr>
          <p:cNvPr id="61" name="Google Shape;266;p35">
            <a:extLst>
              <a:ext uri="{FF2B5EF4-FFF2-40B4-BE49-F238E27FC236}">
                <a16:creationId xmlns:a16="http://schemas.microsoft.com/office/drawing/2014/main" id="{0550F6BB-5CE3-1545-BEDB-E8DDF4D0AD2E}"/>
              </a:ext>
            </a:extLst>
          </p:cNvPr>
          <p:cNvGrpSpPr/>
          <p:nvPr/>
        </p:nvGrpSpPr>
        <p:grpSpPr>
          <a:xfrm>
            <a:off x="8569407" y="1073841"/>
            <a:ext cx="3514178" cy="4964673"/>
            <a:chOff x="5859776" y="317649"/>
            <a:chExt cx="3348442" cy="4572000"/>
          </a:xfrm>
        </p:grpSpPr>
        <p:grpSp>
          <p:nvGrpSpPr>
            <p:cNvPr id="62" name="Google Shape;267;p35">
              <a:extLst>
                <a:ext uri="{FF2B5EF4-FFF2-40B4-BE49-F238E27FC236}">
                  <a16:creationId xmlns:a16="http://schemas.microsoft.com/office/drawing/2014/main" id="{7C0FFAF0-4E74-5D49-A722-0D4358E67BF9}"/>
                </a:ext>
              </a:extLst>
            </p:cNvPr>
            <p:cNvGrpSpPr/>
            <p:nvPr/>
          </p:nvGrpSpPr>
          <p:grpSpPr>
            <a:xfrm>
              <a:off x="5943601" y="317649"/>
              <a:ext cx="3264618" cy="4572000"/>
              <a:chOff x="5943602" y="317649"/>
              <a:chExt cx="3264612" cy="4572008"/>
            </a:xfrm>
          </p:grpSpPr>
          <p:sp>
            <p:nvSpPr>
              <p:cNvPr id="81" name="Google Shape;268;p35">
                <a:extLst>
                  <a:ext uri="{FF2B5EF4-FFF2-40B4-BE49-F238E27FC236}">
                    <a16:creationId xmlns:a16="http://schemas.microsoft.com/office/drawing/2014/main" id="{B9DA0FAE-F69D-8549-A15A-5865F1C1BE57}"/>
                  </a:ext>
                </a:extLst>
              </p:cNvPr>
              <p:cNvSpPr/>
              <p:nvPr/>
            </p:nvSpPr>
            <p:spPr>
              <a:xfrm>
                <a:off x="5943602" y="317649"/>
                <a:ext cx="3200401" cy="4572007"/>
              </a:xfrm>
              <a:prstGeom prst="rect">
                <a:avLst/>
              </a:prstGeom>
              <a:solidFill>
                <a:srgbClr val="2E2E2E">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82" name="Google Shape;269;p35" descr="E:\EGIS\Urban Retrofit 43\Workshop\ABD_Base.jpg">
                <a:extLst>
                  <a:ext uri="{FF2B5EF4-FFF2-40B4-BE49-F238E27FC236}">
                    <a16:creationId xmlns:a16="http://schemas.microsoft.com/office/drawing/2014/main" id="{DE25D4E1-2A44-EE4F-BDF9-4B4BCE68AF80}"/>
                  </a:ext>
                </a:extLst>
              </p:cNvPr>
              <p:cNvPicPr preferRelativeResize="0"/>
              <p:nvPr/>
            </p:nvPicPr>
            <p:blipFill rotWithShape="1">
              <a:blip r:embed="rId3">
                <a:alphaModFix/>
              </a:blip>
              <a:srcRect t="14753"/>
              <a:stretch/>
            </p:blipFill>
            <p:spPr>
              <a:xfrm>
                <a:off x="6737502" y="317649"/>
                <a:ext cx="2370811" cy="4572008"/>
              </a:xfrm>
              <a:prstGeom prst="rect">
                <a:avLst/>
              </a:prstGeom>
              <a:noFill/>
              <a:ln>
                <a:noFill/>
              </a:ln>
            </p:spPr>
          </p:pic>
          <p:sp>
            <p:nvSpPr>
              <p:cNvPr id="83" name="Google Shape;270;p35">
                <a:extLst>
                  <a:ext uri="{FF2B5EF4-FFF2-40B4-BE49-F238E27FC236}">
                    <a16:creationId xmlns:a16="http://schemas.microsoft.com/office/drawing/2014/main" id="{FFBE7475-53B7-664F-ABE6-3862C2EEE91B}"/>
                  </a:ext>
                </a:extLst>
              </p:cNvPr>
              <p:cNvSpPr/>
              <p:nvPr/>
            </p:nvSpPr>
            <p:spPr>
              <a:xfrm>
                <a:off x="8495417" y="1114110"/>
                <a:ext cx="225489" cy="319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b="1">
                  <a:solidFill>
                    <a:schemeClr val="lt1"/>
                  </a:solidFill>
                  <a:latin typeface="Arial"/>
                  <a:ea typeface="Arial"/>
                  <a:cs typeface="Arial"/>
                  <a:sym typeface="Arial"/>
                </a:endParaRPr>
              </a:p>
            </p:txBody>
          </p:sp>
          <p:sp>
            <p:nvSpPr>
              <p:cNvPr id="84" name="Google Shape;271;p35">
                <a:extLst>
                  <a:ext uri="{FF2B5EF4-FFF2-40B4-BE49-F238E27FC236}">
                    <a16:creationId xmlns:a16="http://schemas.microsoft.com/office/drawing/2014/main" id="{C4372795-08F1-A84F-8427-66313507CF77}"/>
                  </a:ext>
                </a:extLst>
              </p:cNvPr>
              <p:cNvSpPr/>
              <p:nvPr/>
            </p:nvSpPr>
            <p:spPr>
              <a:xfrm>
                <a:off x="6768483" y="1151752"/>
                <a:ext cx="785005" cy="34177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N" sz="1100" b="1">
                    <a:solidFill>
                      <a:schemeClr val="lt1"/>
                    </a:solidFill>
                    <a:latin typeface="Arial"/>
                    <a:ea typeface="Arial"/>
                    <a:cs typeface="Arial"/>
                    <a:sym typeface="Arial"/>
                  </a:rPr>
                  <a:t>Sec 16</a:t>
                </a:r>
                <a:endParaRPr/>
              </a:p>
            </p:txBody>
          </p:sp>
          <p:sp>
            <p:nvSpPr>
              <p:cNvPr id="85" name="Google Shape;272;p35">
                <a:extLst>
                  <a:ext uri="{FF2B5EF4-FFF2-40B4-BE49-F238E27FC236}">
                    <a16:creationId xmlns:a16="http://schemas.microsoft.com/office/drawing/2014/main" id="{F06CA69B-5DD3-EC42-89FC-34DD4B0C7EC7}"/>
                  </a:ext>
                </a:extLst>
              </p:cNvPr>
              <p:cNvSpPr/>
              <p:nvPr/>
            </p:nvSpPr>
            <p:spPr>
              <a:xfrm>
                <a:off x="8492090" y="2114553"/>
                <a:ext cx="572386" cy="30480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6" name="Google Shape;273;p35">
                <a:extLst>
                  <a:ext uri="{FF2B5EF4-FFF2-40B4-BE49-F238E27FC236}">
                    <a16:creationId xmlns:a16="http://schemas.microsoft.com/office/drawing/2014/main" id="{E5916D2B-D5F1-9644-90BB-1614E81FE9D8}"/>
                  </a:ext>
                </a:extLst>
              </p:cNvPr>
              <p:cNvSpPr/>
              <p:nvPr/>
            </p:nvSpPr>
            <p:spPr>
              <a:xfrm>
                <a:off x="8410575" y="2122004"/>
                <a:ext cx="771323" cy="319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100" b="1">
                    <a:solidFill>
                      <a:schemeClr val="lt1"/>
                    </a:solidFill>
                    <a:latin typeface="Arial"/>
                    <a:ea typeface="Arial"/>
                    <a:cs typeface="Arial"/>
                    <a:sym typeface="Arial"/>
                  </a:rPr>
                  <a:t>Sec 22</a:t>
                </a:r>
                <a:endParaRPr sz="1100" b="1">
                  <a:solidFill>
                    <a:schemeClr val="lt1"/>
                  </a:solidFill>
                  <a:latin typeface="Arial"/>
                  <a:ea typeface="Arial"/>
                  <a:cs typeface="Arial"/>
                  <a:sym typeface="Arial"/>
                </a:endParaRPr>
              </a:p>
            </p:txBody>
          </p:sp>
          <p:sp>
            <p:nvSpPr>
              <p:cNvPr id="87" name="Google Shape;274;p35">
                <a:extLst>
                  <a:ext uri="{FF2B5EF4-FFF2-40B4-BE49-F238E27FC236}">
                    <a16:creationId xmlns:a16="http://schemas.microsoft.com/office/drawing/2014/main" id="{E9FE3B48-6E1F-0840-B236-2529C206D36E}"/>
                  </a:ext>
                </a:extLst>
              </p:cNvPr>
              <p:cNvSpPr/>
              <p:nvPr/>
            </p:nvSpPr>
            <p:spPr>
              <a:xfrm>
                <a:off x="8495414" y="742951"/>
                <a:ext cx="115186" cy="15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8" name="Google Shape;275;p35">
                <a:extLst>
                  <a:ext uri="{FF2B5EF4-FFF2-40B4-BE49-F238E27FC236}">
                    <a16:creationId xmlns:a16="http://schemas.microsoft.com/office/drawing/2014/main" id="{150523F5-9CEB-2C43-B6E4-734FC4EF0E99}"/>
                  </a:ext>
                </a:extLst>
              </p:cNvPr>
              <p:cNvSpPr/>
              <p:nvPr/>
            </p:nvSpPr>
            <p:spPr>
              <a:xfrm>
                <a:off x="8518408" y="3333755"/>
                <a:ext cx="572386" cy="30480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9" name="Google Shape;276;p35">
                <a:extLst>
                  <a:ext uri="{FF2B5EF4-FFF2-40B4-BE49-F238E27FC236}">
                    <a16:creationId xmlns:a16="http://schemas.microsoft.com/office/drawing/2014/main" id="{3DF7A78D-0EDA-F245-8722-AA8CA92BA5A8}"/>
                  </a:ext>
                </a:extLst>
              </p:cNvPr>
              <p:cNvSpPr/>
              <p:nvPr/>
            </p:nvSpPr>
            <p:spPr>
              <a:xfrm>
                <a:off x="8436891" y="3341206"/>
                <a:ext cx="771323" cy="319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100" b="1">
                    <a:solidFill>
                      <a:schemeClr val="lt1"/>
                    </a:solidFill>
                    <a:latin typeface="Arial"/>
                    <a:ea typeface="Arial"/>
                    <a:cs typeface="Arial"/>
                    <a:sym typeface="Arial"/>
                  </a:rPr>
                  <a:t>Sec 35</a:t>
                </a:r>
                <a:endParaRPr sz="1100" b="1">
                  <a:solidFill>
                    <a:schemeClr val="lt1"/>
                  </a:solidFill>
                  <a:latin typeface="Arial"/>
                  <a:ea typeface="Arial"/>
                  <a:cs typeface="Arial"/>
                  <a:sym typeface="Arial"/>
                </a:endParaRPr>
              </a:p>
            </p:txBody>
          </p:sp>
          <p:sp>
            <p:nvSpPr>
              <p:cNvPr id="90" name="Google Shape;277;p35">
                <a:extLst>
                  <a:ext uri="{FF2B5EF4-FFF2-40B4-BE49-F238E27FC236}">
                    <a16:creationId xmlns:a16="http://schemas.microsoft.com/office/drawing/2014/main" id="{18A1D5A0-7174-7E4B-873E-F237712F3D70}"/>
                  </a:ext>
                </a:extLst>
              </p:cNvPr>
              <p:cNvSpPr/>
              <p:nvPr/>
            </p:nvSpPr>
            <p:spPr>
              <a:xfrm>
                <a:off x="8511136" y="4095757"/>
                <a:ext cx="572384" cy="335525"/>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Quattrocento Sans"/>
                  <a:ea typeface="Quattrocento Sans"/>
                  <a:cs typeface="Quattrocento Sans"/>
                  <a:sym typeface="Quattrocento Sans"/>
                </a:endParaRPr>
              </a:p>
            </p:txBody>
          </p:sp>
          <p:sp>
            <p:nvSpPr>
              <p:cNvPr id="91" name="Google Shape;278;p35">
                <a:extLst>
                  <a:ext uri="{FF2B5EF4-FFF2-40B4-BE49-F238E27FC236}">
                    <a16:creationId xmlns:a16="http://schemas.microsoft.com/office/drawing/2014/main" id="{5A679B46-D014-1C47-8043-725AF354DC6A}"/>
                  </a:ext>
                </a:extLst>
              </p:cNvPr>
              <p:cNvSpPr/>
              <p:nvPr/>
            </p:nvSpPr>
            <p:spPr>
              <a:xfrm>
                <a:off x="8429621" y="4103208"/>
                <a:ext cx="694802" cy="5259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100" b="1">
                    <a:solidFill>
                      <a:schemeClr val="lt1"/>
                    </a:solidFill>
                    <a:latin typeface="Arial"/>
                    <a:ea typeface="Arial"/>
                    <a:cs typeface="Arial"/>
                    <a:sym typeface="Arial"/>
                  </a:rPr>
                  <a:t>Sec 43</a:t>
                </a:r>
                <a:endParaRPr sz="1100" b="1">
                  <a:solidFill>
                    <a:schemeClr val="lt1"/>
                  </a:solidFill>
                  <a:latin typeface="Arial"/>
                  <a:ea typeface="Arial"/>
                  <a:cs typeface="Arial"/>
                  <a:sym typeface="Arial"/>
                </a:endParaRPr>
              </a:p>
            </p:txBody>
          </p:sp>
          <p:sp>
            <p:nvSpPr>
              <p:cNvPr id="92" name="Google Shape;279;p35">
                <a:extLst>
                  <a:ext uri="{FF2B5EF4-FFF2-40B4-BE49-F238E27FC236}">
                    <a16:creationId xmlns:a16="http://schemas.microsoft.com/office/drawing/2014/main" id="{87438A9E-BFC1-3C4C-A1D0-EFB0C2C7453E}"/>
                  </a:ext>
                </a:extLst>
              </p:cNvPr>
              <p:cNvSpPr/>
              <p:nvPr/>
            </p:nvSpPr>
            <p:spPr>
              <a:xfrm>
                <a:off x="8463511" y="399734"/>
                <a:ext cx="572385" cy="30480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93" name="Google Shape;280;p35">
                <a:extLst>
                  <a:ext uri="{FF2B5EF4-FFF2-40B4-BE49-F238E27FC236}">
                    <a16:creationId xmlns:a16="http://schemas.microsoft.com/office/drawing/2014/main" id="{BEA9DF5A-6ACD-024E-AE7C-D4D924E2FF8F}"/>
                  </a:ext>
                </a:extLst>
              </p:cNvPr>
              <p:cNvSpPr/>
              <p:nvPr/>
            </p:nvSpPr>
            <p:spPr>
              <a:xfrm>
                <a:off x="8382001" y="407185"/>
                <a:ext cx="771323" cy="319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100" b="1">
                    <a:solidFill>
                      <a:schemeClr val="lt1"/>
                    </a:solidFill>
                    <a:latin typeface="Arial"/>
                    <a:ea typeface="Arial"/>
                    <a:cs typeface="Arial"/>
                    <a:sym typeface="Arial"/>
                  </a:rPr>
                  <a:t>Sec 18</a:t>
                </a:r>
                <a:endParaRPr sz="1100" b="1">
                  <a:solidFill>
                    <a:schemeClr val="lt1"/>
                  </a:solidFill>
                  <a:latin typeface="Arial"/>
                  <a:ea typeface="Arial"/>
                  <a:cs typeface="Arial"/>
                  <a:sym typeface="Arial"/>
                </a:endParaRPr>
              </a:p>
            </p:txBody>
          </p:sp>
        </p:grpSp>
        <p:grpSp>
          <p:nvGrpSpPr>
            <p:cNvPr id="63" name="Google Shape;281;p35">
              <a:extLst>
                <a:ext uri="{FF2B5EF4-FFF2-40B4-BE49-F238E27FC236}">
                  <a16:creationId xmlns:a16="http://schemas.microsoft.com/office/drawing/2014/main" id="{CDD726B8-E080-6C4F-AA87-07E11095C109}"/>
                </a:ext>
              </a:extLst>
            </p:cNvPr>
            <p:cNvGrpSpPr/>
            <p:nvPr/>
          </p:nvGrpSpPr>
          <p:grpSpPr>
            <a:xfrm>
              <a:off x="5859776" y="545684"/>
              <a:ext cx="3260473" cy="3664007"/>
              <a:chOff x="5859779" y="545705"/>
              <a:chExt cx="3260471" cy="3664152"/>
            </a:xfrm>
          </p:grpSpPr>
          <p:cxnSp>
            <p:nvCxnSpPr>
              <p:cNvPr id="64" name="Google Shape;282;p35">
                <a:extLst>
                  <a:ext uri="{FF2B5EF4-FFF2-40B4-BE49-F238E27FC236}">
                    <a16:creationId xmlns:a16="http://schemas.microsoft.com/office/drawing/2014/main" id="{DFEFFB4C-FA9A-A442-A70B-4CFB83C1B7A8}"/>
                  </a:ext>
                </a:extLst>
              </p:cNvPr>
              <p:cNvCxnSpPr>
                <a:stCxn id="87" idx="1"/>
              </p:cNvCxnSpPr>
              <p:nvPr/>
            </p:nvCxnSpPr>
            <p:spPr>
              <a:xfrm rot="10800000">
                <a:off x="5966719" y="819182"/>
                <a:ext cx="2528700" cy="0"/>
              </a:xfrm>
              <a:prstGeom prst="straightConnector1">
                <a:avLst/>
              </a:prstGeom>
              <a:noFill/>
              <a:ln w="25400" cap="flat" cmpd="sng">
                <a:solidFill>
                  <a:srgbClr val="FFFF00"/>
                </a:solidFill>
                <a:prstDash val="dash"/>
                <a:miter lim="800000"/>
                <a:headEnd type="oval" w="lg" len="lg"/>
                <a:tailEnd type="none" w="sm" len="sm"/>
              </a:ln>
            </p:spPr>
          </p:cxnSp>
          <p:cxnSp>
            <p:nvCxnSpPr>
              <p:cNvPr id="65" name="Google Shape;283;p35">
                <a:extLst>
                  <a:ext uri="{FF2B5EF4-FFF2-40B4-BE49-F238E27FC236}">
                    <a16:creationId xmlns:a16="http://schemas.microsoft.com/office/drawing/2014/main" id="{73E28CE7-BAB7-F542-B74E-61AF83A9486A}"/>
                  </a:ext>
                </a:extLst>
              </p:cNvPr>
              <p:cNvCxnSpPr/>
              <p:nvPr/>
            </p:nvCxnSpPr>
            <p:spPr>
              <a:xfrm rot="10800000">
                <a:off x="5942890" y="1091808"/>
                <a:ext cx="1805765" cy="0"/>
              </a:xfrm>
              <a:prstGeom prst="straightConnector1">
                <a:avLst/>
              </a:prstGeom>
              <a:noFill/>
              <a:ln w="25400" cap="flat" cmpd="sng">
                <a:solidFill>
                  <a:srgbClr val="FFFF00"/>
                </a:solidFill>
                <a:prstDash val="dash"/>
                <a:miter lim="800000"/>
                <a:headEnd type="oval" w="lg" len="lg"/>
                <a:tailEnd type="none" w="sm" len="sm"/>
              </a:ln>
            </p:spPr>
          </p:cxnSp>
          <p:cxnSp>
            <p:nvCxnSpPr>
              <p:cNvPr id="66" name="Google Shape;284;p35">
                <a:extLst>
                  <a:ext uri="{FF2B5EF4-FFF2-40B4-BE49-F238E27FC236}">
                    <a16:creationId xmlns:a16="http://schemas.microsoft.com/office/drawing/2014/main" id="{4272BBC5-1B11-C746-85B3-D6462068FE26}"/>
                  </a:ext>
                </a:extLst>
              </p:cNvPr>
              <p:cNvCxnSpPr/>
              <p:nvPr/>
            </p:nvCxnSpPr>
            <p:spPr>
              <a:xfrm rot="10800000">
                <a:off x="5966639" y="1551081"/>
                <a:ext cx="2262965" cy="0"/>
              </a:xfrm>
              <a:prstGeom prst="straightConnector1">
                <a:avLst/>
              </a:prstGeom>
              <a:noFill/>
              <a:ln w="25400" cap="flat" cmpd="sng">
                <a:solidFill>
                  <a:srgbClr val="FFFF00"/>
                </a:solidFill>
                <a:prstDash val="dash"/>
                <a:miter lim="800000"/>
                <a:headEnd type="oval" w="lg" len="lg"/>
                <a:tailEnd type="none" w="sm" len="sm"/>
              </a:ln>
            </p:spPr>
          </p:cxnSp>
          <p:cxnSp>
            <p:nvCxnSpPr>
              <p:cNvPr id="67" name="Google Shape;285;p35">
                <a:extLst>
                  <a:ext uri="{FF2B5EF4-FFF2-40B4-BE49-F238E27FC236}">
                    <a16:creationId xmlns:a16="http://schemas.microsoft.com/office/drawing/2014/main" id="{30ABC962-E827-C047-A8A7-21840C6DF65F}"/>
                  </a:ext>
                </a:extLst>
              </p:cNvPr>
              <p:cNvCxnSpPr/>
              <p:nvPr/>
            </p:nvCxnSpPr>
            <p:spPr>
              <a:xfrm rot="10800000">
                <a:off x="5946963" y="2274817"/>
                <a:ext cx="2170816" cy="0"/>
              </a:xfrm>
              <a:prstGeom prst="straightConnector1">
                <a:avLst/>
              </a:prstGeom>
              <a:noFill/>
              <a:ln w="25400" cap="flat" cmpd="sng">
                <a:solidFill>
                  <a:srgbClr val="FFFF00"/>
                </a:solidFill>
                <a:prstDash val="dash"/>
                <a:miter lim="800000"/>
                <a:headEnd type="oval" w="lg" len="lg"/>
                <a:tailEnd type="none" w="sm" len="sm"/>
              </a:ln>
            </p:spPr>
          </p:cxnSp>
          <p:sp>
            <p:nvSpPr>
              <p:cNvPr id="68" name="Google Shape;286;p35">
                <a:extLst>
                  <a:ext uri="{FF2B5EF4-FFF2-40B4-BE49-F238E27FC236}">
                    <a16:creationId xmlns:a16="http://schemas.microsoft.com/office/drawing/2014/main" id="{4349393E-9E26-3E40-8689-581475446523}"/>
                  </a:ext>
                </a:extLst>
              </p:cNvPr>
              <p:cNvSpPr/>
              <p:nvPr/>
            </p:nvSpPr>
            <p:spPr>
              <a:xfrm>
                <a:off x="5900513" y="2033652"/>
                <a:ext cx="930614"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269 Acre</a:t>
                </a:r>
                <a:endParaRPr sz="1000" b="1">
                  <a:solidFill>
                    <a:schemeClr val="lt1"/>
                  </a:solidFill>
                  <a:latin typeface="Arial"/>
                  <a:ea typeface="Arial"/>
                  <a:cs typeface="Arial"/>
                  <a:sym typeface="Arial"/>
                </a:endParaRPr>
              </a:p>
            </p:txBody>
          </p:sp>
          <p:cxnSp>
            <p:nvCxnSpPr>
              <p:cNvPr id="69" name="Google Shape;287;p35">
                <a:extLst>
                  <a:ext uri="{FF2B5EF4-FFF2-40B4-BE49-F238E27FC236}">
                    <a16:creationId xmlns:a16="http://schemas.microsoft.com/office/drawing/2014/main" id="{0ECCD520-64F1-5F40-939C-13853B471514}"/>
                  </a:ext>
                </a:extLst>
              </p:cNvPr>
              <p:cNvCxnSpPr/>
              <p:nvPr/>
            </p:nvCxnSpPr>
            <p:spPr>
              <a:xfrm rot="10800000">
                <a:off x="5951298" y="3105273"/>
                <a:ext cx="2170816" cy="0"/>
              </a:xfrm>
              <a:prstGeom prst="straightConnector1">
                <a:avLst/>
              </a:prstGeom>
              <a:noFill/>
              <a:ln w="25400" cap="flat" cmpd="sng">
                <a:solidFill>
                  <a:srgbClr val="FFFF00"/>
                </a:solidFill>
                <a:prstDash val="dash"/>
                <a:miter lim="800000"/>
                <a:headEnd type="oval" w="lg" len="lg"/>
                <a:tailEnd type="none" w="sm" len="sm"/>
              </a:ln>
            </p:spPr>
          </p:cxnSp>
          <p:sp>
            <p:nvSpPr>
              <p:cNvPr id="70" name="Google Shape;288;p35">
                <a:extLst>
                  <a:ext uri="{FF2B5EF4-FFF2-40B4-BE49-F238E27FC236}">
                    <a16:creationId xmlns:a16="http://schemas.microsoft.com/office/drawing/2014/main" id="{BBF12170-6C2E-524F-947D-76815B1EA5A3}"/>
                  </a:ext>
                </a:extLst>
              </p:cNvPr>
              <p:cNvSpPr/>
              <p:nvPr/>
            </p:nvSpPr>
            <p:spPr>
              <a:xfrm>
                <a:off x="5940851" y="2864108"/>
                <a:ext cx="904027"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297 Acre</a:t>
                </a:r>
                <a:endParaRPr sz="1000" b="1">
                  <a:solidFill>
                    <a:schemeClr val="lt1"/>
                  </a:solidFill>
                  <a:latin typeface="Arial"/>
                  <a:ea typeface="Arial"/>
                  <a:cs typeface="Arial"/>
                  <a:sym typeface="Arial"/>
                </a:endParaRPr>
              </a:p>
            </p:txBody>
          </p:sp>
          <p:cxnSp>
            <p:nvCxnSpPr>
              <p:cNvPr id="71" name="Google Shape;289;p35">
                <a:extLst>
                  <a:ext uri="{FF2B5EF4-FFF2-40B4-BE49-F238E27FC236}">
                    <a16:creationId xmlns:a16="http://schemas.microsoft.com/office/drawing/2014/main" id="{33400BAE-DF37-5B43-AA5A-E9C727605951}"/>
                  </a:ext>
                </a:extLst>
              </p:cNvPr>
              <p:cNvCxnSpPr/>
              <p:nvPr/>
            </p:nvCxnSpPr>
            <p:spPr>
              <a:xfrm rot="10800000">
                <a:off x="5956284" y="4103362"/>
                <a:ext cx="2170816" cy="0"/>
              </a:xfrm>
              <a:prstGeom prst="straightConnector1">
                <a:avLst/>
              </a:prstGeom>
              <a:noFill/>
              <a:ln w="25400" cap="flat" cmpd="sng">
                <a:solidFill>
                  <a:srgbClr val="FFFF00"/>
                </a:solidFill>
                <a:prstDash val="dash"/>
                <a:miter lim="800000"/>
                <a:headEnd type="oval" w="lg" len="lg"/>
                <a:tailEnd type="none" w="sm" len="sm"/>
              </a:ln>
            </p:spPr>
          </p:cxnSp>
          <p:sp>
            <p:nvSpPr>
              <p:cNvPr id="72" name="Google Shape;290;p35">
                <a:extLst>
                  <a:ext uri="{FF2B5EF4-FFF2-40B4-BE49-F238E27FC236}">
                    <a16:creationId xmlns:a16="http://schemas.microsoft.com/office/drawing/2014/main" id="{C10D8BDA-6423-7642-BDB6-65AC91E955C0}"/>
                  </a:ext>
                </a:extLst>
              </p:cNvPr>
              <p:cNvSpPr/>
              <p:nvPr/>
            </p:nvSpPr>
            <p:spPr>
              <a:xfrm>
                <a:off x="5945839" y="3862199"/>
                <a:ext cx="879962"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279 Acre</a:t>
                </a:r>
                <a:endParaRPr sz="1000" b="1">
                  <a:solidFill>
                    <a:schemeClr val="lt1"/>
                  </a:solidFill>
                  <a:latin typeface="Arial"/>
                  <a:ea typeface="Arial"/>
                  <a:cs typeface="Arial"/>
                  <a:sym typeface="Arial"/>
                </a:endParaRPr>
              </a:p>
            </p:txBody>
          </p:sp>
          <p:sp>
            <p:nvSpPr>
              <p:cNvPr id="73" name="Google Shape;291;p35">
                <a:extLst>
                  <a:ext uri="{FF2B5EF4-FFF2-40B4-BE49-F238E27FC236}">
                    <a16:creationId xmlns:a16="http://schemas.microsoft.com/office/drawing/2014/main" id="{1B71AF1D-43F7-A148-9A5A-18354504E753}"/>
                  </a:ext>
                </a:extLst>
              </p:cNvPr>
              <p:cNvSpPr/>
              <p:nvPr/>
            </p:nvSpPr>
            <p:spPr>
              <a:xfrm>
                <a:off x="5859779" y="849065"/>
                <a:ext cx="958807"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119 Acre</a:t>
                </a:r>
                <a:endParaRPr sz="1000" b="1">
                  <a:solidFill>
                    <a:schemeClr val="lt1"/>
                  </a:solidFill>
                  <a:latin typeface="Arial"/>
                  <a:ea typeface="Arial"/>
                  <a:cs typeface="Arial"/>
                  <a:sym typeface="Arial"/>
                </a:endParaRPr>
              </a:p>
            </p:txBody>
          </p:sp>
          <p:sp>
            <p:nvSpPr>
              <p:cNvPr id="74" name="Google Shape;292;p35">
                <a:extLst>
                  <a:ext uri="{FF2B5EF4-FFF2-40B4-BE49-F238E27FC236}">
                    <a16:creationId xmlns:a16="http://schemas.microsoft.com/office/drawing/2014/main" id="{B42E180F-17BC-2F41-9971-B3BDE87A2238}"/>
                  </a:ext>
                </a:extLst>
              </p:cNvPr>
              <p:cNvSpPr/>
              <p:nvPr/>
            </p:nvSpPr>
            <p:spPr>
              <a:xfrm>
                <a:off x="5944390" y="545705"/>
                <a:ext cx="881411"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6.5 acres</a:t>
                </a:r>
                <a:endParaRPr sz="1000" b="1">
                  <a:solidFill>
                    <a:schemeClr val="lt1"/>
                  </a:solidFill>
                  <a:latin typeface="Arial"/>
                  <a:ea typeface="Arial"/>
                  <a:cs typeface="Arial"/>
                  <a:sym typeface="Arial"/>
                </a:endParaRPr>
              </a:p>
            </p:txBody>
          </p:sp>
          <p:sp>
            <p:nvSpPr>
              <p:cNvPr id="75" name="Google Shape;293;p35">
                <a:extLst>
                  <a:ext uri="{FF2B5EF4-FFF2-40B4-BE49-F238E27FC236}">
                    <a16:creationId xmlns:a16="http://schemas.microsoft.com/office/drawing/2014/main" id="{1C8C5998-4F2F-7E44-B057-DC5E29813073}"/>
                  </a:ext>
                </a:extLst>
              </p:cNvPr>
              <p:cNvSpPr/>
              <p:nvPr/>
            </p:nvSpPr>
            <p:spPr>
              <a:xfrm>
                <a:off x="5896564" y="1309916"/>
                <a:ext cx="891998"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293 Acre</a:t>
                </a:r>
                <a:endParaRPr sz="1000" b="1">
                  <a:solidFill>
                    <a:schemeClr val="lt1"/>
                  </a:solidFill>
                  <a:latin typeface="Arial"/>
                  <a:ea typeface="Arial"/>
                  <a:cs typeface="Arial"/>
                  <a:sym typeface="Arial"/>
                </a:endParaRPr>
              </a:p>
            </p:txBody>
          </p:sp>
          <p:sp>
            <p:nvSpPr>
              <p:cNvPr id="76" name="Google Shape;294;p35">
                <a:extLst>
                  <a:ext uri="{FF2B5EF4-FFF2-40B4-BE49-F238E27FC236}">
                    <a16:creationId xmlns:a16="http://schemas.microsoft.com/office/drawing/2014/main" id="{10971AA1-612F-FF4C-BADA-AE69705D8537}"/>
                  </a:ext>
                </a:extLst>
              </p:cNvPr>
              <p:cNvSpPr/>
              <p:nvPr/>
            </p:nvSpPr>
            <p:spPr>
              <a:xfrm>
                <a:off x="8126086" y="1311266"/>
                <a:ext cx="77638" cy="2898591"/>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77" name="Google Shape;295;p35">
                <a:extLst>
                  <a:ext uri="{FF2B5EF4-FFF2-40B4-BE49-F238E27FC236}">
                    <a16:creationId xmlns:a16="http://schemas.microsoft.com/office/drawing/2014/main" id="{833BCD2A-A4EB-5D40-8A74-67A02DB2D5F6}"/>
                  </a:ext>
                </a:extLst>
              </p:cNvPr>
              <p:cNvSpPr/>
              <p:nvPr/>
            </p:nvSpPr>
            <p:spPr>
              <a:xfrm>
                <a:off x="6780812" y="3645868"/>
                <a:ext cx="2327564" cy="95006"/>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78" name="Google Shape;296;p35">
                <a:extLst>
                  <a:ext uri="{FF2B5EF4-FFF2-40B4-BE49-F238E27FC236}">
                    <a16:creationId xmlns:a16="http://schemas.microsoft.com/office/drawing/2014/main" id="{151C249A-49F3-3F45-8401-B1BB2F492087}"/>
                  </a:ext>
                </a:extLst>
              </p:cNvPr>
              <p:cNvSpPr/>
              <p:nvPr/>
            </p:nvSpPr>
            <p:spPr>
              <a:xfrm>
                <a:off x="6757061" y="2648301"/>
                <a:ext cx="2363189" cy="47504"/>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79" name="Google Shape;297;p35">
                <a:extLst>
                  <a:ext uri="{FF2B5EF4-FFF2-40B4-BE49-F238E27FC236}">
                    <a16:creationId xmlns:a16="http://schemas.microsoft.com/office/drawing/2014/main" id="{50F73528-9F55-584D-9953-DA8E920490BF}"/>
                  </a:ext>
                </a:extLst>
              </p:cNvPr>
              <p:cNvSpPr/>
              <p:nvPr/>
            </p:nvSpPr>
            <p:spPr>
              <a:xfrm>
                <a:off x="6745186" y="1674487"/>
                <a:ext cx="2327564" cy="35628"/>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80" name="Google Shape;298;p35">
                <a:extLst>
                  <a:ext uri="{FF2B5EF4-FFF2-40B4-BE49-F238E27FC236}">
                    <a16:creationId xmlns:a16="http://schemas.microsoft.com/office/drawing/2014/main" id="{6469E5FB-3F00-3949-9B3D-46768E9F4591}"/>
                  </a:ext>
                </a:extLst>
              </p:cNvPr>
              <p:cNvSpPr/>
              <p:nvPr/>
            </p:nvSpPr>
            <p:spPr>
              <a:xfrm>
                <a:off x="6733309" y="688769"/>
                <a:ext cx="2375065" cy="11876"/>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grpSp>
      <p:grpSp>
        <p:nvGrpSpPr>
          <p:cNvPr id="21" name="Group 20">
            <a:extLst>
              <a:ext uri="{FF2B5EF4-FFF2-40B4-BE49-F238E27FC236}">
                <a16:creationId xmlns:a16="http://schemas.microsoft.com/office/drawing/2014/main" id="{BB9C2BC4-E4FE-8F4B-9D3B-8553E825C246}"/>
              </a:ext>
            </a:extLst>
          </p:cNvPr>
          <p:cNvGrpSpPr/>
          <p:nvPr/>
        </p:nvGrpSpPr>
        <p:grpSpPr>
          <a:xfrm>
            <a:off x="6080780" y="4863168"/>
            <a:ext cx="1940487" cy="1905178"/>
            <a:chOff x="5705079" y="1160626"/>
            <a:chExt cx="2489219" cy="2443925"/>
          </a:xfrm>
        </p:grpSpPr>
        <p:sp>
          <p:nvSpPr>
            <p:cNvPr id="95" name="Oval 94">
              <a:extLst>
                <a:ext uri="{FF2B5EF4-FFF2-40B4-BE49-F238E27FC236}">
                  <a16:creationId xmlns:a16="http://schemas.microsoft.com/office/drawing/2014/main" id="{A585994E-894C-1E45-9FB3-DC967CDAD238}"/>
                </a:ext>
              </a:extLst>
            </p:cNvPr>
            <p:cNvSpPr/>
            <p:nvPr/>
          </p:nvSpPr>
          <p:spPr>
            <a:xfrm>
              <a:off x="5750373" y="1160626"/>
              <a:ext cx="2443925" cy="2443925"/>
            </a:xfrm>
            <a:prstGeom prst="ellipse">
              <a:avLst/>
            </a:prstGeom>
            <a:solidFill>
              <a:srgbClr val="EE9524"/>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sp>
          <p:nvSpPr>
            <p:cNvPr id="5" name="Rectangle 4">
              <a:extLst>
                <a:ext uri="{FF2B5EF4-FFF2-40B4-BE49-F238E27FC236}">
                  <a16:creationId xmlns:a16="http://schemas.microsoft.com/office/drawing/2014/main" id="{7C5DBCF9-285B-3949-8537-8EE5942959F3}"/>
                </a:ext>
              </a:extLst>
            </p:cNvPr>
            <p:cNvSpPr/>
            <p:nvPr/>
          </p:nvSpPr>
          <p:spPr>
            <a:xfrm>
              <a:off x="5705079" y="1590554"/>
              <a:ext cx="2465107" cy="1342353"/>
            </a:xfrm>
            <a:prstGeom prst="rect">
              <a:avLst/>
            </a:prstGeom>
          </p:spPr>
          <p:txBody>
            <a:bodyPr wrap="square">
              <a:spAutoFit/>
            </a:bodyPr>
            <a:lstStyle/>
            <a:p>
              <a:pPr lvl="0" algn="ctr"/>
              <a:r>
                <a:rPr lang="en-IN" sz="1200" dirty="0">
                  <a:solidFill>
                    <a:schemeClr val="dk1"/>
                  </a:solidFill>
                  <a:latin typeface="Tw Cen MT" panose="020B0602020104020603" pitchFamily="34" charset="77"/>
                </a:rPr>
                <a:t>Total Projects in </a:t>
              </a:r>
              <a:r>
                <a:rPr lang="en-IN" sz="1800" b="1" dirty="0">
                  <a:solidFill>
                    <a:schemeClr val="dk1"/>
                  </a:solidFill>
                  <a:latin typeface="Tw Cen MT" panose="020B0602020104020603" pitchFamily="34" charset="77"/>
                </a:rPr>
                <a:t>SCP: </a:t>
              </a:r>
              <a:r>
                <a:rPr lang="en-IN" sz="1800" b="1" dirty="0" smtClean="0">
                  <a:solidFill>
                    <a:schemeClr val="dk1"/>
                  </a:solidFill>
                  <a:latin typeface="Tw Cen MT" panose="020B0602020104020603" pitchFamily="34" charset="77"/>
                </a:rPr>
                <a:t>60 </a:t>
              </a:r>
              <a:endParaRPr lang="en-IN" sz="1800" b="1" dirty="0">
                <a:solidFill>
                  <a:schemeClr val="dk1"/>
                </a:solidFill>
                <a:latin typeface="Tw Cen MT" panose="020B0602020104020603" pitchFamily="34" charset="77"/>
              </a:endParaRPr>
            </a:p>
            <a:p>
              <a:pPr lvl="0" algn="ctr"/>
              <a:r>
                <a:rPr lang="en-IN" sz="2400" dirty="0">
                  <a:solidFill>
                    <a:schemeClr val="dk1"/>
                  </a:solidFill>
                  <a:latin typeface="Tw Cen MT" panose="020B0602020104020603" pitchFamily="34" charset="77"/>
                </a:rPr>
                <a:t>CSCL : </a:t>
              </a:r>
              <a:r>
                <a:rPr lang="en-IN" sz="2400" dirty="0" smtClean="0">
                  <a:solidFill>
                    <a:schemeClr val="dk1"/>
                  </a:solidFill>
                  <a:latin typeface="Tw Cen MT" panose="020B0602020104020603" pitchFamily="34" charset="77"/>
                </a:rPr>
                <a:t>35</a:t>
              </a:r>
              <a:endParaRPr lang="en-IN" sz="2400" dirty="0">
                <a:solidFill>
                  <a:schemeClr val="dk1"/>
                </a:solidFill>
                <a:latin typeface="Tw Cen MT" panose="020B0602020104020603" pitchFamily="34" charset="77"/>
              </a:endParaRPr>
            </a:p>
            <a:p>
              <a:pPr lvl="0" algn="ctr"/>
              <a:r>
                <a:rPr lang="en-IN" sz="2000" dirty="0">
                  <a:solidFill>
                    <a:schemeClr val="dk1"/>
                  </a:solidFill>
                  <a:latin typeface="Tw Cen MT" panose="020B0602020104020603" pitchFamily="34" charset="77"/>
                </a:rPr>
                <a:t>Convergence: </a:t>
              </a:r>
              <a:r>
                <a:rPr lang="en-IN" sz="2000" dirty="0" smtClean="0">
                  <a:solidFill>
                    <a:schemeClr val="dk1"/>
                  </a:solidFill>
                  <a:latin typeface="Tw Cen MT" panose="020B0602020104020603" pitchFamily="34" charset="77"/>
                </a:rPr>
                <a:t>25</a:t>
              </a:r>
              <a:endParaRPr lang="en-US" sz="1600" dirty="0"/>
            </a:p>
          </p:txBody>
        </p:sp>
      </p:grpSp>
      <p:grpSp>
        <p:nvGrpSpPr>
          <p:cNvPr id="9" name="Group 8">
            <a:extLst>
              <a:ext uri="{FF2B5EF4-FFF2-40B4-BE49-F238E27FC236}">
                <a16:creationId xmlns:a16="http://schemas.microsoft.com/office/drawing/2014/main" id="{F8DFE2AF-6857-9F4D-B8F5-A476E281A5FF}"/>
              </a:ext>
            </a:extLst>
          </p:cNvPr>
          <p:cNvGrpSpPr/>
          <p:nvPr/>
        </p:nvGrpSpPr>
        <p:grpSpPr>
          <a:xfrm>
            <a:off x="-420255" y="3969952"/>
            <a:ext cx="6263953" cy="2777295"/>
            <a:chOff x="3016761" y="3818739"/>
            <a:chExt cx="6263953" cy="2777295"/>
          </a:xfrm>
        </p:grpSpPr>
        <p:sp>
          <p:nvSpPr>
            <p:cNvPr id="12" name="TextBox 11">
              <a:extLst>
                <a:ext uri="{FF2B5EF4-FFF2-40B4-BE49-F238E27FC236}">
                  <a16:creationId xmlns:a16="http://schemas.microsoft.com/office/drawing/2014/main" id="{654024F2-CA79-874A-8BCF-FD4AC110C2D1}"/>
                </a:ext>
              </a:extLst>
            </p:cNvPr>
            <p:cNvSpPr txBox="1"/>
            <p:nvPr/>
          </p:nvSpPr>
          <p:spPr>
            <a:xfrm>
              <a:off x="3016761" y="3818739"/>
              <a:ext cx="5836893" cy="584775"/>
            </a:xfrm>
            <a:prstGeom prst="rect">
              <a:avLst/>
            </a:prstGeom>
            <a:noFill/>
          </p:spPr>
          <p:txBody>
            <a:bodyPr wrap="square" rtlCol="0">
              <a:spAutoFit/>
            </a:bodyPr>
            <a:lstStyle/>
            <a:p>
              <a:pPr algn="ctr"/>
              <a:r>
                <a:rPr lang="en-US" sz="3200" dirty="0">
                  <a:solidFill>
                    <a:srgbClr val="EE9523"/>
                  </a:solidFill>
                  <a:latin typeface="Tw Cen MT" panose="020B0602020104020603" pitchFamily="34" charset="0"/>
                </a:rPr>
                <a:t>Area Based Development</a:t>
              </a:r>
            </a:p>
          </p:txBody>
        </p:sp>
        <p:sp>
          <p:nvSpPr>
            <p:cNvPr id="13" name="Google Shape;299;p35">
              <a:extLst>
                <a:ext uri="{FF2B5EF4-FFF2-40B4-BE49-F238E27FC236}">
                  <a16:creationId xmlns:a16="http://schemas.microsoft.com/office/drawing/2014/main" id="{D0D15A2A-20B6-4840-9D53-6750519A2246}"/>
                </a:ext>
              </a:extLst>
            </p:cNvPr>
            <p:cNvSpPr txBox="1"/>
            <p:nvPr/>
          </p:nvSpPr>
          <p:spPr>
            <a:xfrm>
              <a:off x="3683678" y="4403514"/>
              <a:ext cx="4634027" cy="2156333"/>
            </a:xfrm>
            <a:prstGeom prst="rect">
              <a:avLst/>
            </a:prstGeom>
            <a:solidFill>
              <a:schemeClr val="lt1"/>
            </a:solidFill>
            <a:ln w="12700" cap="flat" cmpd="sng">
              <a:solidFill>
                <a:srgbClr val="EE9523"/>
              </a:solidFill>
              <a:prstDash val="solid"/>
              <a:miter lim="800000"/>
              <a:headEnd type="none" w="sm" len="sm"/>
              <a:tailEnd type="none" w="sm" len="sm"/>
            </a:ln>
            <a:effectLst>
              <a:outerShdw blurRad="50800" dist="38100" dir="2700000" algn="tl" rotWithShape="0">
                <a:srgbClr val="EE9523"/>
              </a:outerShdw>
            </a:effectLst>
          </p:spPr>
          <p:txBody>
            <a:bodyPr spcFirstLastPara="1" wrap="square" lIns="91425" tIns="45700" rIns="91425" bIns="45700" anchor="t" anchorCtr="0">
              <a:noAutofit/>
            </a:bodyPr>
            <a:lstStyle/>
            <a:p>
              <a:pPr marL="266700" marR="0" lvl="0" indent="-266700" algn="l" rtl="0">
                <a:spcBef>
                  <a:spcPts val="0"/>
                </a:spcBef>
                <a:spcAft>
                  <a:spcPts val="0"/>
                </a:spcAft>
                <a:buNone/>
              </a:pPr>
              <a:r>
                <a:rPr lang="en-IN" sz="1600" dirty="0">
                  <a:solidFill>
                    <a:schemeClr val="dk1"/>
                  </a:solidFill>
                  <a:latin typeface="Tw Cen MT" panose="020B0602020104020603" pitchFamily="34" charset="77"/>
                  <a:sym typeface="Arial"/>
                </a:rPr>
                <a:t>1. Area – </a:t>
              </a:r>
              <a:r>
                <a:rPr lang="en-IN" sz="2000" b="1" dirty="0">
                  <a:solidFill>
                    <a:schemeClr val="dk1"/>
                  </a:solidFill>
                  <a:latin typeface="Tw Cen MT" panose="020B0602020104020603" pitchFamily="34" charset="77"/>
                  <a:sym typeface="Arial"/>
                </a:rPr>
                <a:t>1265 Acres </a:t>
              </a:r>
              <a:r>
                <a:rPr lang="en-IN" sz="1100" b="1" dirty="0">
                  <a:solidFill>
                    <a:schemeClr val="dk1"/>
                  </a:solidFill>
                  <a:latin typeface="Tw Cen MT" panose="020B0602020104020603" pitchFamily="34" charset="77"/>
                  <a:sym typeface="Arial"/>
                </a:rPr>
                <a:t>(5.08 </a:t>
              </a:r>
              <a:r>
                <a:rPr lang="en-IN" sz="1100" b="1" dirty="0" err="1">
                  <a:solidFill>
                    <a:schemeClr val="dk1"/>
                  </a:solidFill>
                  <a:latin typeface="Tw Cen MT" panose="020B0602020104020603" pitchFamily="34" charset="77"/>
                  <a:sym typeface="Arial"/>
                </a:rPr>
                <a:t>sq.km</a:t>
              </a:r>
              <a:r>
                <a:rPr lang="en-IN" sz="1100" b="1" dirty="0">
                  <a:solidFill>
                    <a:schemeClr val="dk1"/>
                  </a:solidFill>
                  <a:latin typeface="Tw Cen MT" panose="020B0602020104020603" pitchFamily="34" charset="77"/>
                  <a:sym typeface="Arial"/>
                </a:rPr>
                <a:t>)</a:t>
              </a:r>
              <a:endParaRPr sz="1100" b="1" dirty="0">
                <a:solidFill>
                  <a:schemeClr val="dk1"/>
                </a:solidFill>
                <a:latin typeface="Tw Cen MT" panose="020B0602020104020603" pitchFamily="34" charset="77"/>
                <a:sym typeface="Arial"/>
              </a:endParaRPr>
            </a:p>
            <a:p>
              <a:pPr marL="266700" marR="0" lvl="0" indent="-266700" algn="l" rtl="0">
                <a:spcBef>
                  <a:spcPts val="600"/>
                </a:spcBef>
                <a:spcAft>
                  <a:spcPts val="0"/>
                </a:spcAft>
                <a:buNone/>
              </a:pPr>
              <a:r>
                <a:rPr lang="en-IN" sz="1600" dirty="0">
                  <a:solidFill>
                    <a:schemeClr val="dk1"/>
                  </a:solidFill>
                  <a:latin typeface="Tw Cen MT" panose="020B0602020104020603" pitchFamily="34" charset="77"/>
                  <a:sym typeface="Arial"/>
                </a:rPr>
                <a:t>2. Expected Type of Development –</a:t>
              </a:r>
              <a:r>
                <a:rPr lang="en-IN" sz="1600" b="1" dirty="0">
                  <a:solidFill>
                    <a:schemeClr val="dk1"/>
                  </a:solidFill>
                  <a:latin typeface="Tw Cen MT" panose="020B0602020104020603" pitchFamily="34" charset="77"/>
                  <a:sym typeface="Arial"/>
                </a:rPr>
                <a:t>Retrofitting and infill </a:t>
              </a:r>
              <a:endParaRPr dirty="0">
                <a:latin typeface="Tw Cen MT" panose="020B0602020104020603" pitchFamily="34" charset="77"/>
              </a:endParaRPr>
            </a:p>
            <a:p>
              <a:pPr marL="266700" marR="0" lvl="0" indent="-266700" algn="l" rtl="0">
                <a:spcBef>
                  <a:spcPts val="600"/>
                </a:spcBef>
                <a:spcAft>
                  <a:spcPts val="0"/>
                </a:spcAft>
                <a:buNone/>
              </a:pPr>
              <a:r>
                <a:rPr lang="en-IN" sz="1600" dirty="0">
                  <a:solidFill>
                    <a:schemeClr val="dk1"/>
                  </a:solidFill>
                  <a:latin typeface="Tw Cen MT" panose="020B0602020104020603" pitchFamily="34" charset="77"/>
                  <a:sym typeface="Arial"/>
                </a:rPr>
                <a:t>3. Expected Capital Investment – </a:t>
              </a:r>
              <a:r>
                <a:rPr lang="en-IN" sz="1800" b="1" dirty="0"/>
                <a:t>Rs.</a:t>
              </a:r>
              <a:r>
                <a:rPr lang="en-IN" sz="1800" dirty="0" smtClean="0">
                  <a:solidFill>
                    <a:schemeClr val="dk1"/>
                  </a:solidFill>
                  <a:latin typeface="Tw Cen MT" panose="020B0602020104020603" pitchFamily="34" charset="77"/>
                  <a:sym typeface="Arial"/>
                </a:rPr>
                <a:t> </a:t>
              </a:r>
              <a:r>
                <a:rPr lang="en-IN" sz="1800" b="1" dirty="0" smtClean="0"/>
                <a:t>5271.09 </a:t>
              </a:r>
              <a:r>
                <a:rPr lang="en-IN" sz="1800" b="1" dirty="0"/>
                <a:t>Cr </a:t>
              </a:r>
              <a:r>
                <a:rPr lang="en-IN" sz="1600" dirty="0"/>
                <a:t>(Total including Convergence) out of which </a:t>
              </a:r>
              <a:r>
                <a:rPr lang="en-IN" sz="1600" b="1" dirty="0"/>
                <a:t>Rs 5189.47 </a:t>
              </a:r>
              <a:r>
                <a:rPr lang="en-IN" sz="1600" b="1" dirty="0" err="1"/>
                <a:t>cr</a:t>
              </a:r>
              <a:r>
                <a:rPr lang="en-IN" sz="1600" b="1" dirty="0"/>
                <a:t> is through CSCL</a:t>
              </a:r>
              <a:endParaRPr lang="en-US" sz="1600" dirty="0"/>
            </a:p>
            <a:p>
              <a:pPr marL="266700" marR="0" lvl="0" indent="-266700" algn="l" rtl="0">
                <a:spcBef>
                  <a:spcPts val="600"/>
                </a:spcBef>
                <a:spcAft>
                  <a:spcPts val="0"/>
                </a:spcAft>
                <a:buNone/>
              </a:pPr>
              <a:endParaRPr lang="en-IN" sz="1600" b="1" dirty="0">
                <a:solidFill>
                  <a:schemeClr val="dk1"/>
                </a:solidFill>
                <a:latin typeface="Tw Cen MT" panose="020B0602020104020603" pitchFamily="34" charset="77"/>
                <a:sym typeface="Arial"/>
              </a:endParaRPr>
            </a:p>
            <a:p>
              <a:pPr marL="266700" marR="0" lvl="0" indent="-266700" algn="l" rtl="0">
                <a:spcBef>
                  <a:spcPts val="600"/>
                </a:spcBef>
                <a:spcAft>
                  <a:spcPts val="0"/>
                </a:spcAft>
                <a:buNone/>
              </a:pPr>
              <a:endParaRPr dirty="0">
                <a:latin typeface="Tw Cen MT" panose="020B0602020104020603" pitchFamily="34" charset="77"/>
              </a:endParaRPr>
            </a:p>
          </p:txBody>
        </p:sp>
        <p:sp>
          <p:nvSpPr>
            <p:cNvPr id="7" name="Rectangle 6">
              <a:extLst>
                <a:ext uri="{FF2B5EF4-FFF2-40B4-BE49-F238E27FC236}">
                  <a16:creationId xmlns:a16="http://schemas.microsoft.com/office/drawing/2014/main" id="{7C9EA5D9-627C-E64B-9B4D-307A3533E0D4}"/>
                </a:ext>
              </a:extLst>
            </p:cNvPr>
            <p:cNvSpPr/>
            <p:nvPr/>
          </p:nvSpPr>
          <p:spPr>
            <a:xfrm>
              <a:off x="4907401" y="6226702"/>
              <a:ext cx="4373313" cy="369332"/>
            </a:xfrm>
            <a:prstGeom prst="rect">
              <a:avLst/>
            </a:prstGeom>
            <a:noFill/>
          </p:spPr>
          <p:txBody>
            <a:bodyPr wrap="square" rtlCol="0">
              <a:spAutoFit/>
            </a:bodyPr>
            <a:lstStyle/>
            <a:p>
              <a:pPr algn="ctr"/>
              <a:r>
                <a:rPr lang="en-IN" sz="1800" b="1">
                  <a:solidFill>
                    <a:srgbClr val="EE9523"/>
                  </a:solidFill>
                  <a:latin typeface="Tw Cen MT" panose="020B0602020104020603" pitchFamily="34" charset="0"/>
                  <a:sym typeface="Quattrocento Sans"/>
                </a:rPr>
                <a:t>Project Period: 36 Months</a:t>
              </a:r>
            </a:p>
          </p:txBody>
        </p:sp>
      </p:grpSp>
      <p:pic>
        <p:nvPicPr>
          <p:cNvPr id="60" name="Picture 59">
            <a:extLst>
              <a:ext uri="{FF2B5EF4-FFF2-40B4-BE49-F238E27FC236}">
                <a16:creationId xmlns:a16="http://schemas.microsoft.com/office/drawing/2014/main" id="{8BBC7A2B-2381-D94D-9CA6-03E496557B4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98639" y="200135"/>
            <a:ext cx="649648" cy="638733"/>
          </a:xfrm>
          <a:prstGeom prst="rect">
            <a:avLst/>
          </a:prstGeom>
        </p:spPr>
      </p:pic>
      <p:pic>
        <p:nvPicPr>
          <p:cNvPr id="94" name="Google Shape;249;p34" descr="D:\sreenandini_chandigarh\CHANDIGARH\WATER\LOGO JPEG.jpg">
            <a:extLst>
              <a:ext uri="{FF2B5EF4-FFF2-40B4-BE49-F238E27FC236}">
                <a16:creationId xmlns:a16="http://schemas.microsoft.com/office/drawing/2014/main" id="{08701AF6-C25D-804E-A66A-63FB9F3ED523}"/>
              </a:ext>
            </a:extLst>
          </p:cNvPr>
          <p:cNvPicPr preferRelativeResize="0"/>
          <p:nvPr/>
        </p:nvPicPr>
        <p:blipFill rotWithShape="1">
          <a:blip r:embed="rId5">
            <a:clrChange>
              <a:clrFrom>
                <a:srgbClr val="FEFEFE"/>
              </a:clrFrom>
              <a:clrTo>
                <a:srgbClr val="FEFEFE">
                  <a:alpha val="0"/>
                </a:srgbClr>
              </a:clrTo>
            </a:clrChange>
            <a:alphaModFix/>
          </a:blip>
          <a:srcRect/>
          <a:stretch/>
        </p:blipFill>
        <p:spPr>
          <a:xfrm>
            <a:off x="10339751" y="159702"/>
            <a:ext cx="648879" cy="624253"/>
          </a:xfrm>
          <a:prstGeom prst="rect">
            <a:avLst/>
          </a:prstGeom>
          <a:noFill/>
          <a:ln>
            <a:noFill/>
          </a:ln>
        </p:spPr>
      </p:pic>
      <p:pic>
        <p:nvPicPr>
          <p:cNvPr id="96" name="Picture 95">
            <a:extLst>
              <a:ext uri="{FF2B5EF4-FFF2-40B4-BE49-F238E27FC236}">
                <a16:creationId xmlns:a16="http://schemas.microsoft.com/office/drawing/2014/main" id="{E0247E0B-4E2E-1C4B-9350-9CD45FE5497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12191" y="199613"/>
            <a:ext cx="648879" cy="600072"/>
          </a:xfrm>
          <a:prstGeom prst="rect">
            <a:avLst/>
          </a:prstGeom>
        </p:spPr>
      </p:pic>
      <p:sp>
        <p:nvSpPr>
          <p:cNvPr id="97" name="Text Placeholder 1">
            <a:extLst>
              <a:ext uri="{FF2B5EF4-FFF2-40B4-BE49-F238E27FC236}">
                <a16:creationId xmlns:a16="http://schemas.microsoft.com/office/drawing/2014/main" id="{9CC3EFCD-40C6-7247-8C54-3965FB996251}"/>
              </a:ext>
            </a:extLst>
          </p:cNvPr>
          <p:cNvSpPr txBox="1">
            <a:spLocks/>
          </p:cNvSpPr>
          <p:nvPr/>
        </p:nvSpPr>
        <p:spPr>
          <a:xfrm>
            <a:off x="8681556" y="730976"/>
            <a:ext cx="6222654" cy="276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solidFill>
                  <a:srgbClr val="92D050"/>
                </a:solidFill>
                <a:latin typeface="Tw Cen MT" panose="020B0602020104020603" pitchFamily="34" charset="77"/>
              </a:rPr>
              <a:t>Smart way of making City Beautiful</a:t>
            </a:r>
          </a:p>
        </p:txBody>
      </p:sp>
      <p:sp>
        <p:nvSpPr>
          <p:cNvPr id="98" name="Google Shape;271;p35">
            <a:extLst>
              <a:ext uri="{FF2B5EF4-FFF2-40B4-BE49-F238E27FC236}">
                <a16:creationId xmlns:a16="http://schemas.microsoft.com/office/drawing/2014/main" id="{C4372795-08F1-A84F-8427-66313507CF77}"/>
              </a:ext>
            </a:extLst>
          </p:cNvPr>
          <p:cNvSpPr/>
          <p:nvPr/>
        </p:nvSpPr>
        <p:spPr>
          <a:xfrm>
            <a:off x="11338750" y="1873002"/>
            <a:ext cx="670339" cy="31764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N" sz="1100" b="1" dirty="0">
                <a:solidFill>
                  <a:schemeClr val="lt1"/>
                </a:solidFill>
                <a:latin typeface="Arial"/>
                <a:ea typeface="Arial"/>
                <a:cs typeface="Arial"/>
                <a:sym typeface="Arial"/>
              </a:rPr>
              <a:t>Sec </a:t>
            </a:r>
            <a:r>
              <a:rPr lang="en-IN" sz="1100" b="1" dirty="0" smtClean="0">
                <a:solidFill>
                  <a:schemeClr val="lt1"/>
                </a:solidFill>
                <a:latin typeface="Arial"/>
                <a:ea typeface="Arial"/>
                <a:cs typeface="Arial"/>
                <a:sym typeface="Arial"/>
              </a:rPr>
              <a:t>17</a:t>
            </a:r>
            <a:endParaRPr dirty="0"/>
          </a:p>
        </p:txBody>
      </p:sp>
    </p:spTree>
    <p:extLst>
      <p:ext uri="{BB962C8B-B14F-4D97-AF65-F5344CB8AC3E}">
        <p14:creationId xmlns:p14="http://schemas.microsoft.com/office/powerpoint/2010/main" val="223423960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2456543" y="131812"/>
            <a:ext cx="7278915" cy="707886"/>
          </a:xfrm>
          <a:prstGeom prst="rect">
            <a:avLst/>
          </a:prstGeom>
          <a:noFill/>
        </p:spPr>
        <p:txBody>
          <a:bodyPr wrap="square" rtlCol="0">
            <a:spAutoFit/>
          </a:bodyPr>
          <a:lstStyle/>
          <a:p>
            <a:pPr algn="ctr"/>
            <a:r>
              <a:rPr lang="en-US" sz="4000" b="1" dirty="0">
                <a:solidFill>
                  <a:schemeClr val="tx1"/>
                </a:solidFill>
                <a:latin typeface="Tw Cen MT" panose="020B0602020104020603" pitchFamily="34" charset="0"/>
              </a:rPr>
              <a:t>Chandigarh Smart City</a:t>
            </a:r>
          </a:p>
        </p:txBody>
      </p:sp>
      <p:grpSp>
        <p:nvGrpSpPr>
          <p:cNvPr id="15" name="Group 14">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16" name="Oval 15">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Google Shape;300;p35">
            <a:extLst>
              <a:ext uri="{FF2B5EF4-FFF2-40B4-BE49-F238E27FC236}">
                <a16:creationId xmlns:a16="http://schemas.microsoft.com/office/drawing/2014/main" id="{D378442F-CDD5-E74E-8C89-208CEF7E06E5}"/>
              </a:ext>
            </a:extLst>
          </p:cNvPr>
          <p:cNvSpPr txBox="1"/>
          <p:nvPr/>
        </p:nvSpPr>
        <p:spPr>
          <a:xfrm>
            <a:off x="215127" y="1622704"/>
            <a:ext cx="4606249" cy="1961524"/>
          </a:xfrm>
          <a:prstGeom prst="rect">
            <a:avLst/>
          </a:prstGeom>
          <a:ln>
            <a:solidFill>
              <a:srgbClr val="1C7CBC"/>
            </a:solidFill>
            <a:headEnd type="none" w="sm" len="sm"/>
            <a:tailEnd type="none" w="sm" len="sm"/>
          </a:ln>
          <a:effectLst>
            <a:outerShdw blurRad="50800" dist="38100" dir="2700000" algn="tl" rotWithShape="0">
              <a:srgbClr val="1C7CBC"/>
            </a:outerShdw>
          </a:effectLst>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Quattrocento Sans"/>
              <a:buAutoNum type="arabicPeriod"/>
            </a:pPr>
            <a:r>
              <a:rPr lang="en-IN" sz="1800" dirty="0">
                <a:solidFill>
                  <a:schemeClr val="dk1"/>
                </a:solidFill>
                <a:latin typeface="Tw Cen MT" panose="020B0602020104020603" pitchFamily="34" charset="77"/>
                <a:sym typeface="Arial"/>
              </a:rPr>
              <a:t>Area – </a:t>
            </a:r>
            <a:r>
              <a:rPr lang="en-IN" sz="2400" b="1" dirty="0">
                <a:solidFill>
                  <a:schemeClr val="dk1"/>
                </a:solidFill>
                <a:latin typeface="Tw Cen MT" panose="020B0602020104020603" pitchFamily="34" charset="77"/>
                <a:sym typeface="Arial"/>
              </a:rPr>
              <a:t>114 </a:t>
            </a:r>
            <a:r>
              <a:rPr lang="en-IN" sz="2400" b="1" dirty="0" err="1">
                <a:solidFill>
                  <a:schemeClr val="dk1"/>
                </a:solidFill>
                <a:latin typeface="Tw Cen MT" panose="020B0602020104020603" pitchFamily="34" charset="77"/>
                <a:sym typeface="Arial"/>
              </a:rPr>
              <a:t>sq.km</a:t>
            </a:r>
            <a:r>
              <a:rPr lang="en-IN" sz="2400" b="1" dirty="0">
                <a:solidFill>
                  <a:schemeClr val="dk1"/>
                </a:solidFill>
                <a:latin typeface="Tw Cen MT" panose="020B0602020104020603" pitchFamily="34" charset="77"/>
                <a:sym typeface="Arial"/>
              </a:rPr>
              <a:t> </a:t>
            </a:r>
            <a:endParaRPr dirty="0">
              <a:latin typeface="Tw Cen MT" panose="020B0602020104020603" pitchFamily="34" charset="77"/>
            </a:endParaRPr>
          </a:p>
          <a:p>
            <a:pPr marL="342900" marR="0" lvl="0" indent="-342900" algn="l" rtl="0">
              <a:spcBef>
                <a:spcPts val="600"/>
              </a:spcBef>
              <a:spcAft>
                <a:spcPts val="0"/>
              </a:spcAft>
              <a:buClr>
                <a:schemeClr val="dk1"/>
              </a:buClr>
              <a:buSzPts val="1800"/>
              <a:buFont typeface="Quattrocento Sans"/>
              <a:buAutoNum type="arabicPeriod"/>
            </a:pPr>
            <a:r>
              <a:rPr lang="en-IN" sz="1800" dirty="0">
                <a:solidFill>
                  <a:schemeClr val="dk1"/>
                </a:solidFill>
                <a:latin typeface="Tw Cen MT" panose="020B0602020104020603" pitchFamily="34" charset="77"/>
                <a:sym typeface="Arial"/>
              </a:rPr>
              <a:t>Population 2011 – </a:t>
            </a:r>
            <a:r>
              <a:rPr lang="en-IN" sz="2400" b="1" dirty="0">
                <a:solidFill>
                  <a:schemeClr val="dk1"/>
                </a:solidFill>
                <a:latin typeface="Tw Cen MT" panose="020B0602020104020603" pitchFamily="34" charset="77"/>
                <a:sym typeface="Arial"/>
              </a:rPr>
              <a:t>1054686</a:t>
            </a:r>
            <a:endParaRPr sz="2400" dirty="0">
              <a:solidFill>
                <a:schemeClr val="dk1"/>
              </a:solidFill>
              <a:latin typeface="Tw Cen MT" panose="020B0602020104020603" pitchFamily="34" charset="77"/>
              <a:sym typeface="Arial"/>
            </a:endParaRPr>
          </a:p>
          <a:p>
            <a:pPr marL="342900" marR="0" lvl="0" indent="-342900" algn="l" rtl="0">
              <a:spcBef>
                <a:spcPts val="600"/>
              </a:spcBef>
              <a:spcAft>
                <a:spcPts val="0"/>
              </a:spcAft>
              <a:buClr>
                <a:schemeClr val="dk1"/>
              </a:buClr>
              <a:buSzPts val="1800"/>
              <a:buFont typeface="Quattrocento Sans"/>
              <a:buAutoNum type="arabicPeriod"/>
            </a:pPr>
            <a:r>
              <a:rPr lang="en-IN" sz="1800" dirty="0">
                <a:solidFill>
                  <a:schemeClr val="dk1"/>
                </a:solidFill>
                <a:latin typeface="Tw Cen MT" panose="020B0602020104020603" pitchFamily="34" charset="77"/>
                <a:sym typeface="Arial"/>
              </a:rPr>
              <a:t>Expected Capital Investment – </a:t>
            </a:r>
            <a:endParaRPr lang="en-IN" sz="1800" dirty="0" smtClean="0">
              <a:solidFill>
                <a:schemeClr val="dk1"/>
              </a:solidFill>
              <a:latin typeface="Tw Cen MT" panose="020B0602020104020603" pitchFamily="34" charset="77"/>
              <a:sym typeface="Arial"/>
            </a:endParaRPr>
          </a:p>
          <a:p>
            <a:pPr marL="347663" lvl="0">
              <a:spcBef>
                <a:spcPts val="600"/>
              </a:spcBef>
              <a:buClr>
                <a:schemeClr val="dk1"/>
              </a:buClr>
              <a:buSzPts val="1800"/>
            </a:pPr>
            <a:r>
              <a:rPr lang="en-IN" sz="2400" b="1" dirty="0" smtClean="0">
                <a:solidFill>
                  <a:schemeClr val="dk1"/>
                </a:solidFill>
                <a:latin typeface="Tw Cen MT" panose="020B0602020104020603" pitchFamily="34" charset="77"/>
              </a:rPr>
              <a:t>Rs</a:t>
            </a:r>
            <a:r>
              <a:rPr lang="en-IN" sz="2400" b="1" dirty="0">
                <a:solidFill>
                  <a:schemeClr val="dk1"/>
                </a:solidFill>
                <a:latin typeface="Tw Cen MT" panose="020B0602020104020603" pitchFamily="34" charset="77"/>
              </a:rPr>
              <a:t>. </a:t>
            </a:r>
            <a:r>
              <a:rPr lang="en-IN" sz="2400" b="1" dirty="0" smtClean="0">
                <a:solidFill>
                  <a:schemeClr val="dk1"/>
                </a:solidFill>
                <a:latin typeface="Tw Cen MT" panose="020B0602020104020603" pitchFamily="34" charset="77"/>
              </a:rPr>
              <a:t>2098.63 </a:t>
            </a:r>
            <a:r>
              <a:rPr lang="en-IN" sz="2400" b="1" dirty="0" err="1">
                <a:solidFill>
                  <a:schemeClr val="dk1"/>
                </a:solidFill>
                <a:latin typeface="Tw Cen MT" panose="020B0602020104020603" pitchFamily="34" charset="77"/>
              </a:rPr>
              <a:t>cr</a:t>
            </a:r>
            <a:r>
              <a:rPr lang="en-IN" sz="2400" b="1" dirty="0">
                <a:solidFill>
                  <a:schemeClr val="dk1"/>
                </a:solidFill>
                <a:latin typeface="Tw Cen MT" panose="020B0602020104020603" pitchFamily="34" charset="77"/>
              </a:rPr>
              <a:t> </a:t>
            </a:r>
            <a:r>
              <a:rPr lang="en-IN" sz="1800" b="1" dirty="0">
                <a:solidFill>
                  <a:schemeClr val="dk1"/>
                </a:solidFill>
                <a:latin typeface="Tw Cen MT" panose="020B0602020104020603" pitchFamily="34" charset="77"/>
              </a:rPr>
              <a:t>including convergence and Rs </a:t>
            </a:r>
            <a:r>
              <a:rPr lang="en-IN" sz="1800" b="1" dirty="0" smtClean="0">
                <a:solidFill>
                  <a:schemeClr val="dk1"/>
                </a:solidFill>
                <a:latin typeface="Tw Cen MT" panose="020B0602020104020603" pitchFamily="34" charset="77"/>
              </a:rPr>
              <a:t>1808.81 </a:t>
            </a:r>
            <a:r>
              <a:rPr lang="en-IN" sz="1800" b="1" dirty="0">
                <a:solidFill>
                  <a:schemeClr val="dk1"/>
                </a:solidFill>
                <a:latin typeface="Tw Cen MT" panose="020B0602020104020603" pitchFamily="34" charset="77"/>
              </a:rPr>
              <a:t>Cr Through CSCL</a:t>
            </a:r>
            <a:endParaRPr dirty="0">
              <a:latin typeface="Tw Cen MT" panose="020B0602020104020603" pitchFamily="34" charset="77"/>
            </a:endParaRPr>
          </a:p>
        </p:txBody>
      </p:sp>
      <p:sp>
        <p:nvSpPr>
          <p:cNvPr id="11" name="TextBox 10">
            <a:extLst>
              <a:ext uri="{FF2B5EF4-FFF2-40B4-BE49-F238E27FC236}">
                <a16:creationId xmlns:a16="http://schemas.microsoft.com/office/drawing/2014/main" id="{8F923F46-13A4-D646-873E-73065DE12DBD}"/>
              </a:ext>
            </a:extLst>
          </p:cNvPr>
          <p:cNvSpPr txBox="1"/>
          <p:nvPr/>
        </p:nvSpPr>
        <p:spPr>
          <a:xfrm>
            <a:off x="-400196" y="1077631"/>
            <a:ext cx="5836893" cy="584775"/>
          </a:xfrm>
          <a:prstGeom prst="rect">
            <a:avLst/>
          </a:prstGeom>
          <a:noFill/>
        </p:spPr>
        <p:txBody>
          <a:bodyPr wrap="square" rtlCol="0">
            <a:spAutoFit/>
          </a:bodyPr>
          <a:lstStyle/>
          <a:p>
            <a:pPr algn="ctr"/>
            <a:r>
              <a:rPr lang="en-US" sz="3200">
                <a:solidFill>
                  <a:srgbClr val="1C7CBC"/>
                </a:solidFill>
                <a:latin typeface="Tw Cen MT" panose="020B0602020104020603" pitchFamily="34" charset="0"/>
              </a:rPr>
              <a:t>Pan City Projects</a:t>
            </a:r>
          </a:p>
        </p:txBody>
      </p:sp>
      <p:grpSp>
        <p:nvGrpSpPr>
          <p:cNvPr id="14" name="Google Shape;259;p35">
            <a:extLst>
              <a:ext uri="{FF2B5EF4-FFF2-40B4-BE49-F238E27FC236}">
                <a16:creationId xmlns:a16="http://schemas.microsoft.com/office/drawing/2014/main" id="{0A547DF6-BF97-764E-B18E-F7079F5F2855}"/>
              </a:ext>
            </a:extLst>
          </p:cNvPr>
          <p:cNvGrpSpPr/>
          <p:nvPr/>
        </p:nvGrpSpPr>
        <p:grpSpPr>
          <a:xfrm>
            <a:off x="5233258" y="1248238"/>
            <a:ext cx="3210857" cy="3288875"/>
            <a:chOff x="6666059" y="776342"/>
            <a:chExt cx="2915454" cy="2578531"/>
          </a:xfrm>
        </p:grpSpPr>
        <p:grpSp>
          <p:nvGrpSpPr>
            <p:cNvPr id="22" name="Google Shape;260;p35">
              <a:extLst>
                <a:ext uri="{FF2B5EF4-FFF2-40B4-BE49-F238E27FC236}">
                  <a16:creationId xmlns:a16="http://schemas.microsoft.com/office/drawing/2014/main" id="{83D33EB6-4972-564E-B53A-D8544026A4AE}"/>
                </a:ext>
              </a:extLst>
            </p:cNvPr>
            <p:cNvGrpSpPr/>
            <p:nvPr/>
          </p:nvGrpSpPr>
          <p:grpSpPr>
            <a:xfrm>
              <a:off x="6666059" y="776342"/>
              <a:ext cx="2915454" cy="2578531"/>
              <a:chOff x="5144623" y="374845"/>
              <a:chExt cx="7944489" cy="6148986"/>
            </a:xfrm>
          </p:grpSpPr>
          <p:pic>
            <p:nvPicPr>
              <p:cNvPr id="25" name="Google Shape;261;p35">
                <a:extLst>
                  <a:ext uri="{FF2B5EF4-FFF2-40B4-BE49-F238E27FC236}">
                    <a16:creationId xmlns:a16="http://schemas.microsoft.com/office/drawing/2014/main" id="{C00FB7F9-889B-6A4C-AA7A-2C1D3CFAF99C}"/>
                  </a:ext>
                </a:extLst>
              </p:cNvPr>
              <p:cNvPicPr preferRelativeResize="0"/>
              <p:nvPr/>
            </p:nvPicPr>
            <p:blipFill rotWithShape="1">
              <a:blip r:embed="rId2">
                <a:alphaModFix/>
              </a:blip>
              <a:srcRect r="4167" b="15839"/>
              <a:stretch/>
            </p:blipFill>
            <p:spPr>
              <a:xfrm>
                <a:off x="5758667" y="374845"/>
                <a:ext cx="7330445" cy="6148986"/>
              </a:xfrm>
              <a:prstGeom prst="rect">
                <a:avLst/>
              </a:prstGeom>
              <a:noFill/>
              <a:ln>
                <a:noFill/>
              </a:ln>
            </p:spPr>
          </p:pic>
          <p:sp>
            <p:nvSpPr>
              <p:cNvPr id="26" name="Google Shape;262;p35">
                <a:extLst>
                  <a:ext uri="{FF2B5EF4-FFF2-40B4-BE49-F238E27FC236}">
                    <a16:creationId xmlns:a16="http://schemas.microsoft.com/office/drawing/2014/main" id="{27CC7EE1-CF69-1B40-8A62-05C515797CAD}"/>
                  </a:ext>
                </a:extLst>
              </p:cNvPr>
              <p:cNvSpPr/>
              <p:nvPr/>
            </p:nvSpPr>
            <p:spPr>
              <a:xfrm>
                <a:off x="5144623" y="6371431"/>
                <a:ext cx="2183277" cy="15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27" name="Google Shape;263;p35">
                <a:extLst>
                  <a:ext uri="{FF2B5EF4-FFF2-40B4-BE49-F238E27FC236}">
                    <a16:creationId xmlns:a16="http://schemas.microsoft.com/office/drawing/2014/main" id="{B6E2236E-D791-8242-9BC4-75ACD4D4C3FA}"/>
                  </a:ext>
                </a:extLst>
              </p:cNvPr>
              <p:cNvSpPr/>
              <p:nvPr/>
            </p:nvSpPr>
            <p:spPr>
              <a:xfrm>
                <a:off x="8166100" y="6371431"/>
                <a:ext cx="2127358" cy="15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grpSp>
        <p:sp>
          <p:nvSpPr>
            <p:cNvPr id="23" name="Google Shape;264;p35">
              <a:extLst>
                <a:ext uri="{FF2B5EF4-FFF2-40B4-BE49-F238E27FC236}">
                  <a16:creationId xmlns:a16="http://schemas.microsoft.com/office/drawing/2014/main" id="{6D0863B7-0A98-FC49-BCCD-9216A1F3B06E}"/>
                </a:ext>
              </a:extLst>
            </p:cNvPr>
            <p:cNvSpPr/>
            <p:nvPr/>
          </p:nvSpPr>
          <p:spPr>
            <a:xfrm>
              <a:off x="7885624" y="1672659"/>
              <a:ext cx="380533" cy="1164431"/>
            </a:xfrm>
            <a:prstGeom prst="rect">
              <a:avLst/>
            </a:prstGeom>
            <a:noFill/>
            <a:ln w="5080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cxnSp>
          <p:nvCxnSpPr>
            <p:cNvPr id="24" name="Google Shape;265;p35">
              <a:extLst>
                <a:ext uri="{FF2B5EF4-FFF2-40B4-BE49-F238E27FC236}">
                  <a16:creationId xmlns:a16="http://schemas.microsoft.com/office/drawing/2014/main" id="{BB48EFE5-081D-1942-B70E-FCC281D35DF9}"/>
                </a:ext>
              </a:extLst>
            </p:cNvPr>
            <p:cNvCxnSpPr/>
            <p:nvPr/>
          </p:nvCxnSpPr>
          <p:spPr>
            <a:xfrm>
              <a:off x="8266157" y="2286065"/>
              <a:ext cx="1295540" cy="0"/>
            </a:xfrm>
            <a:prstGeom prst="straightConnector1">
              <a:avLst/>
            </a:prstGeom>
            <a:noFill/>
            <a:ln w="44450" cap="flat" cmpd="sng">
              <a:solidFill>
                <a:schemeClr val="dk1"/>
              </a:solidFill>
              <a:prstDash val="dot"/>
              <a:miter lim="800000"/>
              <a:headEnd type="none" w="sm" len="sm"/>
              <a:tailEnd type="stealth" w="med" len="med"/>
            </a:ln>
          </p:spPr>
        </p:cxnSp>
      </p:grpSp>
      <p:grpSp>
        <p:nvGrpSpPr>
          <p:cNvPr id="61" name="Google Shape;266;p35">
            <a:extLst>
              <a:ext uri="{FF2B5EF4-FFF2-40B4-BE49-F238E27FC236}">
                <a16:creationId xmlns:a16="http://schemas.microsoft.com/office/drawing/2014/main" id="{0550F6BB-5CE3-1545-BEDB-E8DDF4D0AD2E}"/>
              </a:ext>
            </a:extLst>
          </p:cNvPr>
          <p:cNvGrpSpPr/>
          <p:nvPr/>
        </p:nvGrpSpPr>
        <p:grpSpPr>
          <a:xfrm>
            <a:off x="8569407" y="1073841"/>
            <a:ext cx="3514178" cy="4964673"/>
            <a:chOff x="5859776" y="317649"/>
            <a:chExt cx="3348442" cy="4572000"/>
          </a:xfrm>
        </p:grpSpPr>
        <p:grpSp>
          <p:nvGrpSpPr>
            <p:cNvPr id="62" name="Google Shape;267;p35">
              <a:extLst>
                <a:ext uri="{FF2B5EF4-FFF2-40B4-BE49-F238E27FC236}">
                  <a16:creationId xmlns:a16="http://schemas.microsoft.com/office/drawing/2014/main" id="{7C0FFAF0-4E74-5D49-A722-0D4358E67BF9}"/>
                </a:ext>
              </a:extLst>
            </p:cNvPr>
            <p:cNvGrpSpPr/>
            <p:nvPr/>
          </p:nvGrpSpPr>
          <p:grpSpPr>
            <a:xfrm>
              <a:off x="5943601" y="317649"/>
              <a:ext cx="3264618" cy="4572000"/>
              <a:chOff x="5943602" y="317649"/>
              <a:chExt cx="3264612" cy="4572008"/>
            </a:xfrm>
          </p:grpSpPr>
          <p:sp>
            <p:nvSpPr>
              <p:cNvPr id="81" name="Google Shape;268;p35">
                <a:extLst>
                  <a:ext uri="{FF2B5EF4-FFF2-40B4-BE49-F238E27FC236}">
                    <a16:creationId xmlns:a16="http://schemas.microsoft.com/office/drawing/2014/main" id="{B9DA0FAE-F69D-8549-A15A-5865F1C1BE57}"/>
                  </a:ext>
                </a:extLst>
              </p:cNvPr>
              <p:cNvSpPr/>
              <p:nvPr/>
            </p:nvSpPr>
            <p:spPr>
              <a:xfrm>
                <a:off x="5943602" y="317649"/>
                <a:ext cx="3200401" cy="4572007"/>
              </a:xfrm>
              <a:prstGeom prst="rect">
                <a:avLst/>
              </a:prstGeom>
              <a:solidFill>
                <a:srgbClr val="2E2E2E">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82" name="Google Shape;269;p35" descr="E:\EGIS\Urban Retrofit 43\Workshop\ABD_Base.jpg">
                <a:extLst>
                  <a:ext uri="{FF2B5EF4-FFF2-40B4-BE49-F238E27FC236}">
                    <a16:creationId xmlns:a16="http://schemas.microsoft.com/office/drawing/2014/main" id="{DE25D4E1-2A44-EE4F-BDF9-4B4BCE68AF80}"/>
                  </a:ext>
                </a:extLst>
              </p:cNvPr>
              <p:cNvPicPr preferRelativeResize="0"/>
              <p:nvPr/>
            </p:nvPicPr>
            <p:blipFill rotWithShape="1">
              <a:blip r:embed="rId3">
                <a:alphaModFix/>
              </a:blip>
              <a:srcRect t="14753"/>
              <a:stretch/>
            </p:blipFill>
            <p:spPr>
              <a:xfrm>
                <a:off x="6737502" y="317649"/>
                <a:ext cx="2370811" cy="4572008"/>
              </a:xfrm>
              <a:prstGeom prst="rect">
                <a:avLst/>
              </a:prstGeom>
              <a:noFill/>
              <a:ln>
                <a:noFill/>
              </a:ln>
            </p:spPr>
          </p:pic>
          <p:sp>
            <p:nvSpPr>
              <p:cNvPr id="83" name="Google Shape;270;p35">
                <a:extLst>
                  <a:ext uri="{FF2B5EF4-FFF2-40B4-BE49-F238E27FC236}">
                    <a16:creationId xmlns:a16="http://schemas.microsoft.com/office/drawing/2014/main" id="{FFBE7475-53B7-664F-ABE6-3862C2EEE91B}"/>
                  </a:ext>
                </a:extLst>
              </p:cNvPr>
              <p:cNvSpPr/>
              <p:nvPr/>
            </p:nvSpPr>
            <p:spPr>
              <a:xfrm>
                <a:off x="8495417" y="1114110"/>
                <a:ext cx="225489" cy="319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b="1">
                  <a:solidFill>
                    <a:schemeClr val="lt1"/>
                  </a:solidFill>
                  <a:latin typeface="Arial"/>
                  <a:ea typeface="Arial"/>
                  <a:cs typeface="Arial"/>
                  <a:sym typeface="Arial"/>
                </a:endParaRPr>
              </a:p>
            </p:txBody>
          </p:sp>
          <p:sp>
            <p:nvSpPr>
              <p:cNvPr id="84" name="Google Shape;271;p35">
                <a:extLst>
                  <a:ext uri="{FF2B5EF4-FFF2-40B4-BE49-F238E27FC236}">
                    <a16:creationId xmlns:a16="http://schemas.microsoft.com/office/drawing/2014/main" id="{C4372795-08F1-A84F-8427-66313507CF77}"/>
                  </a:ext>
                </a:extLst>
              </p:cNvPr>
              <p:cNvSpPr/>
              <p:nvPr/>
            </p:nvSpPr>
            <p:spPr>
              <a:xfrm>
                <a:off x="6768483" y="1151752"/>
                <a:ext cx="785005" cy="34177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IN" sz="1100" b="1">
                    <a:solidFill>
                      <a:schemeClr val="lt1"/>
                    </a:solidFill>
                    <a:latin typeface="Arial"/>
                    <a:ea typeface="Arial"/>
                    <a:cs typeface="Arial"/>
                    <a:sym typeface="Arial"/>
                  </a:rPr>
                  <a:t>Sec 16</a:t>
                </a:r>
                <a:endParaRPr/>
              </a:p>
            </p:txBody>
          </p:sp>
          <p:sp>
            <p:nvSpPr>
              <p:cNvPr id="85" name="Google Shape;272;p35">
                <a:extLst>
                  <a:ext uri="{FF2B5EF4-FFF2-40B4-BE49-F238E27FC236}">
                    <a16:creationId xmlns:a16="http://schemas.microsoft.com/office/drawing/2014/main" id="{F06CA69B-5DD3-EC42-89FC-34DD4B0C7EC7}"/>
                  </a:ext>
                </a:extLst>
              </p:cNvPr>
              <p:cNvSpPr/>
              <p:nvPr/>
            </p:nvSpPr>
            <p:spPr>
              <a:xfrm>
                <a:off x="8492090" y="2114553"/>
                <a:ext cx="572386" cy="30480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6" name="Google Shape;273;p35">
                <a:extLst>
                  <a:ext uri="{FF2B5EF4-FFF2-40B4-BE49-F238E27FC236}">
                    <a16:creationId xmlns:a16="http://schemas.microsoft.com/office/drawing/2014/main" id="{E5916D2B-D5F1-9644-90BB-1614E81FE9D8}"/>
                  </a:ext>
                </a:extLst>
              </p:cNvPr>
              <p:cNvSpPr/>
              <p:nvPr/>
            </p:nvSpPr>
            <p:spPr>
              <a:xfrm>
                <a:off x="8410575" y="2122004"/>
                <a:ext cx="771323" cy="319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100" b="1">
                    <a:solidFill>
                      <a:schemeClr val="lt1"/>
                    </a:solidFill>
                    <a:latin typeface="Arial"/>
                    <a:ea typeface="Arial"/>
                    <a:cs typeface="Arial"/>
                    <a:sym typeface="Arial"/>
                  </a:rPr>
                  <a:t>Sec 22</a:t>
                </a:r>
                <a:endParaRPr sz="1100" b="1">
                  <a:solidFill>
                    <a:schemeClr val="lt1"/>
                  </a:solidFill>
                  <a:latin typeface="Arial"/>
                  <a:ea typeface="Arial"/>
                  <a:cs typeface="Arial"/>
                  <a:sym typeface="Arial"/>
                </a:endParaRPr>
              </a:p>
            </p:txBody>
          </p:sp>
          <p:sp>
            <p:nvSpPr>
              <p:cNvPr id="87" name="Google Shape;274;p35">
                <a:extLst>
                  <a:ext uri="{FF2B5EF4-FFF2-40B4-BE49-F238E27FC236}">
                    <a16:creationId xmlns:a16="http://schemas.microsoft.com/office/drawing/2014/main" id="{E9FE3B48-6E1F-0840-B236-2529C206D36E}"/>
                  </a:ext>
                </a:extLst>
              </p:cNvPr>
              <p:cNvSpPr/>
              <p:nvPr/>
            </p:nvSpPr>
            <p:spPr>
              <a:xfrm>
                <a:off x="8495414" y="742951"/>
                <a:ext cx="115186" cy="152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8" name="Google Shape;275;p35">
                <a:extLst>
                  <a:ext uri="{FF2B5EF4-FFF2-40B4-BE49-F238E27FC236}">
                    <a16:creationId xmlns:a16="http://schemas.microsoft.com/office/drawing/2014/main" id="{150523F5-9CEB-2C43-B6E4-734FC4EF0E99}"/>
                  </a:ext>
                </a:extLst>
              </p:cNvPr>
              <p:cNvSpPr/>
              <p:nvPr/>
            </p:nvSpPr>
            <p:spPr>
              <a:xfrm>
                <a:off x="8518408" y="3333755"/>
                <a:ext cx="572386" cy="30480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9" name="Google Shape;276;p35">
                <a:extLst>
                  <a:ext uri="{FF2B5EF4-FFF2-40B4-BE49-F238E27FC236}">
                    <a16:creationId xmlns:a16="http://schemas.microsoft.com/office/drawing/2014/main" id="{3DF7A78D-0EDA-F245-8722-AA8CA92BA5A8}"/>
                  </a:ext>
                </a:extLst>
              </p:cNvPr>
              <p:cNvSpPr/>
              <p:nvPr/>
            </p:nvSpPr>
            <p:spPr>
              <a:xfrm>
                <a:off x="8436891" y="3341206"/>
                <a:ext cx="771323" cy="319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100" b="1">
                    <a:solidFill>
                      <a:schemeClr val="lt1"/>
                    </a:solidFill>
                    <a:latin typeface="Arial"/>
                    <a:ea typeface="Arial"/>
                    <a:cs typeface="Arial"/>
                    <a:sym typeface="Arial"/>
                  </a:rPr>
                  <a:t>Sec 35</a:t>
                </a:r>
                <a:endParaRPr sz="1100" b="1">
                  <a:solidFill>
                    <a:schemeClr val="lt1"/>
                  </a:solidFill>
                  <a:latin typeface="Arial"/>
                  <a:ea typeface="Arial"/>
                  <a:cs typeface="Arial"/>
                  <a:sym typeface="Arial"/>
                </a:endParaRPr>
              </a:p>
            </p:txBody>
          </p:sp>
          <p:sp>
            <p:nvSpPr>
              <p:cNvPr id="90" name="Google Shape;277;p35">
                <a:extLst>
                  <a:ext uri="{FF2B5EF4-FFF2-40B4-BE49-F238E27FC236}">
                    <a16:creationId xmlns:a16="http://schemas.microsoft.com/office/drawing/2014/main" id="{18A1D5A0-7174-7E4B-873E-F237712F3D70}"/>
                  </a:ext>
                </a:extLst>
              </p:cNvPr>
              <p:cNvSpPr/>
              <p:nvPr/>
            </p:nvSpPr>
            <p:spPr>
              <a:xfrm>
                <a:off x="8511136" y="4095757"/>
                <a:ext cx="572384" cy="335525"/>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Quattrocento Sans"/>
                  <a:ea typeface="Quattrocento Sans"/>
                  <a:cs typeface="Quattrocento Sans"/>
                  <a:sym typeface="Quattrocento Sans"/>
                </a:endParaRPr>
              </a:p>
            </p:txBody>
          </p:sp>
          <p:sp>
            <p:nvSpPr>
              <p:cNvPr id="91" name="Google Shape;278;p35">
                <a:extLst>
                  <a:ext uri="{FF2B5EF4-FFF2-40B4-BE49-F238E27FC236}">
                    <a16:creationId xmlns:a16="http://schemas.microsoft.com/office/drawing/2014/main" id="{5A679B46-D014-1C47-8043-725AF354DC6A}"/>
                  </a:ext>
                </a:extLst>
              </p:cNvPr>
              <p:cNvSpPr/>
              <p:nvPr/>
            </p:nvSpPr>
            <p:spPr>
              <a:xfrm>
                <a:off x="8429621" y="4103208"/>
                <a:ext cx="694802" cy="5259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100" b="1">
                    <a:solidFill>
                      <a:schemeClr val="lt1"/>
                    </a:solidFill>
                    <a:latin typeface="Arial"/>
                    <a:ea typeface="Arial"/>
                    <a:cs typeface="Arial"/>
                    <a:sym typeface="Arial"/>
                  </a:rPr>
                  <a:t>Sec 43</a:t>
                </a:r>
                <a:endParaRPr sz="1100" b="1">
                  <a:solidFill>
                    <a:schemeClr val="lt1"/>
                  </a:solidFill>
                  <a:latin typeface="Arial"/>
                  <a:ea typeface="Arial"/>
                  <a:cs typeface="Arial"/>
                  <a:sym typeface="Arial"/>
                </a:endParaRPr>
              </a:p>
            </p:txBody>
          </p:sp>
          <p:sp>
            <p:nvSpPr>
              <p:cNvPr id="92" name="Google Shape;279;p35">
                <a:extLst>
                  <a:ext uri="{FF2B5EF4-FFF2-40B4-BE49-F238E27FC236}">
                    <a16:creationId xmlns:a16="http://schemas.microsoft.com/office/drawing/2014/main" id="{87438A9E-BFC1-3C4C-A1D0-EFB0C2C7453E}"/>
                  </a:ext>
                </a:extLst>
              </p:cNvPr>
              <p:cNvSpPr/>
              <p:nvPr/>
            </p:nvSpPr>
            <p:spPr>
              <a:xfrm>
                <a:off x="8463511" y="399734"/>
                <a:ext cx="572385" cy="304801"/>
              </a:xfrm>
              <a:prstGeom prst="rect">
                <a:avLst/>
              </a:prstGeom>
              <a:solidFill>
                <a:schemeClr val="accent6">
                  <a:alpha val="70980"/>
                </a:schemeClr>
              </a:solidFill>
              <a:ln w="952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93" name="Google Shape;280;p35">
                <a:extLst>
                  <a:ext uri="{FF2B5EF4-FFF2-40B4-BE49-F238E27FC236}">
                    <a16:creationId xmlns:a16="http://schemas.microsoft.com/office/drawing/2014/main" id="{BEA9DF5A-6ACD-024E-AE7C-D4D924E2FF8F}"/>
                  </a:ext>
                </a:extLst>
              </p:cNvPr>
              <p:cNvSpPr/>
              <p:nvPr/>
            </p:nvSpPr>
            <p:spPr>
              <a:xfrm>
                <a:off x="8382001" y="407185"/>
                <a:ext cx="771323" cy="319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100" b="1">
                    <a:solidFill>
                      <a:schemeClr val="lt1"/>
                    </a:solidFill>
                    <a:latin typeface="Arial"/>
                    <a:ea typeface="Arial"/>
                    <a:cs typeface="Arial"/>
                    <a:sym typeface="Arial"/>
                  </a:rPr>
                  <a:t>Sec 18</a:t>
                </a:r>
                <a:endParaRPr sz="1100" b="1">
                  <a:solidFill>
                    <a:schemeClr val="lt1"/>
                  </a:solidFill>
                  <a:latin typeface="Arial"/>
                  <a:ea typeface="Arial"/>
                  <a:cs typeface="Arial"/>
                  <a:sym typeface="Arial"/>
                </a:endParaRPr>
              </a:p>
            </p:txBody>
          </p:sp>
        </p:grpSp>
        <p:grpSp>
          <p:nvGrpSpPr>
            <p:cNvPr id="63" name="Google Shape;281;p35">
              <a:extLst>
                <a:ext uri="{FF2B5EF4-FFF2-40B4-BE49-F238E27FC236}">
                  <a16:creationId xmlns:a16="http://schemas.microsoft.com/office/drawing/2014/main" id="{CDD726B8-E080-6C4F-AA87-07E11095C109}"/>
                </a:ext>
              </a:extLst>
            </p:cNvPr>
            <p:cNvGrpSpPr/>
            <p:nvPr/>
          </p:nvGrpSpPr>
          <p:grpSpPr>
            <a:xfrm>
              <a:off x="5859776" y="545684"/>
              <a:ext cx="3260473" cy="3664007"/>
              <a:chOff x="5859779" y="545705"/>
              <a:chExt cx="3260471" cy="3664152"/>
            </a:xfrm>
          </p:grpSpPr>
          <p:cxnSp>
            <p:nvCxnSpPr>
              <p:cNvPr id="64" name="Google Shape;282;p35">
                <a:extLst>
                  <a:ext uri="{FF2B5EF4-FFF2-40B4-BE49-F238E27FC236}">
                    <a16:creationId xmlns:a16="http://schemas.microsoft.com/office/drawing/2014/main" id="{DFEFFB4C-FA9A-A442-A70B-4CFB83C1B7A8}"/>
                  </a:ext>
                </a:extLst>
              </p:cNvPr>
              <p:cNvCxnSpPr>
                <a:stCxn id="87" idx="1"/>
              </p:cNvCxnSpPr>
              <p:nvPr/>
            </p:nvCxnSpPr>
            <p:spPr>
              <a:xfrm rot="10800000">
                <a:off x="5966719" y="819182"/>
                <a:ext cx="2528700" cy="0"/>
              </a:xfrm>
              <a:prstGeom prst="straightConnector1">
                <a:avLst/>
              </a:prstGeom>
              <a:noFill/>
              <a:ln w="25400" cap="flat" cmpd="sng">
                <a:solidFill>
                  <a:srgbClr val="FFFF00"/>
                </a:solidFill>
                <a:prstDash val="dash"/>
                <a:miter lim="800000"/>
                <a:headEnd type="oval" w="lg" len="lg"/>
                <a:tailEnd type="none" w="sm" len="sm"/>
              </a:ln>
            </p:spPr>
          </p:cxnSp>
          <p:cxnSp>
            <p:nvCxnSpPr>
              <p:cNvPr id="65" name="Google Shape;283;p35">
                <a:extLst>
                  <a:ext uri="{FF2B5EF4-FFF2-40B4-BE49-F238E27FC236}">
                    <a16:creationId xmlns:a16="http://schemas.microsoft.com/office/drawing/2014/main" id="{73E28CE7-BAB7-F542-B74E-61AF83A9486A}"/>
                  </a:ext>
                </a:extLst>
              </p:cNvPr>
              <p:cNvCxnSpPr/>
              <p:nvPr/>
            </p:nvCxnSpPr>
            <p:spPr>
              <a:xfrm rot="10800000">
                <a:off x="5942890" y="1091808"/>
                <a:ext cx="1805765" cy="0"/>
              </a:xfrm>
              <a:prstGeom prst="straightConnector1">
                <a:avLst/>
              </a:prstGeom>
              <a:noFill/>
              <a:ln w="25400" cap="flat" cmpd="sng">
                <a:solidFill>
                  <a:srgbClr val="FFFF00"/>
                </a:solidFill>
                <a:prstDash val="dash"/>
                <a:miter lim="800000"/>
                <a:headEnd type="oval" w="lg" len="lg"/>
                <a:tailEnd type="none" w="sm" len="sm"/>
              </a:ln>
            </p:spPr>
          </p:cxnSp>
          <p:cxnSp>
            <p:nvCxnSpPr>
              <p:cNvPr id="66" name="Google Shape;284;p35">
                <a:extLst>
                  <a:ext uri="{FF2B5EF4-FFF2-40B4-BE49-F238E27FC236}">
                    <a16:creationId xmlns:a16="http://schemas.microsoft.com/office/drawing/2014/main" id="{4272BBC5-1B11-C746-85B3-D6462068FE26}"/>
                  </a:ext>
                </a:extLst>
              </p:cNvPr>
              <p:cNvCxnSpPr/>
              <p:nvPr/>
            </p:nvCxnSpPr>
            <p:spPr>
              <a:xfrm rot="10800000">
                <a:off x="5966639" y="1551081"/>
                <a:ext cx="2262965" cy="0"/>
              </a:xfrm>
              <a:prstGeom prst="straightConnector1">
                <a:avLst/>
              </a:prstGeom>
              <a:noFill/>
              <a:ln w="25400" cap="flat" cmpd="sng">
                <a:solidFill>
                  <a:srgbClr val="FFFF00"/>
                </a:solidFill>
                <a:prstDash val="dash"/>
                <a:miter lim="800000"/>
                <a:headEnd type="oval" w="lg" len="lg"/>
                <a:tailEnd type="none" w="sm" len="sm"/>
              </a:ln>
            </p:spPr>
          </p:cxnSp>
          <p:cxnSp>
            <p:nvCxnSpPr>
              <p:cNvPr id="67" name="Google Shape;285;p35">
                <a:extLst>
                  <a:ext uri="{FF2B5EF4-FFF2-40B4-BE49-F238E27FC236}">
                    <a16:creationId xmlns:a16="http://schemas.microsoft.com/office/drawing/2014/main" id="{30ABC962-E827-C047-A8A7-21840C6DF65F}"/>
                  </a:ext>
                </a:extLst>
              </p:cNvPr>
              <p:cNvCxnSpPr/>
              <p:nvPr/>
            </p:nvCxnSpPr>
            <p:spPr>
              <a:xfrm rot="10800000">
                <a:off x="5946963" y="2274817"/>
                <a:ext cx="2170816" cy="0"/>
              </a:xfrm>
              <a:prstGeom prst="straightConnector1">
                <a:avLst/>
              </a:prstGeom>
              <a:noFill/>
              <a:ln w="25400" cap="flat" cmpd="sng">
                <a:solidFill>
                  <a:srgbClr val="FFFF00"/>
                </a:solidFill>
                <a:prstDash val="dash"/>
                <a:miter lim="800000"/>
                <a:headEnd type="oval" w="lg" len="lg"/>
                <a:tailEnd type="none" w="sm" len="sm"/>
              </a:ln>
            </p:spPr>
          </p:cxnSp>
          <p:sp>
            <p:nvSpPr>
              <p:cNvPr id="68" name="Google Shape;286;p35">
                <a:extLst>
                  <a:ext uri="{FF2B5EF4-FFF2-40B4-BE49-F238E27FC236}">
                    <a16:creationId xmlns:a16="http://schemas.microsoft.com/office/drawing/2014/main" id="{4349393E-9E26-3E40-8689-581475446523}"/>
                  </a:ext>
                </a:extLst>
              </p:cNvPr>
              <p:cNvSpPr/>
              <p:nvPr/>
            </p:nvSpPr>
            <p:spPr>
              <a:xfrm>
                <a:off x="5900513" y="2033652"/>
                <a:ext cx="930614"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269 Acre</a:t>
                </a:r>
                <a:endParaRPr sz="1000" b="1">
                  <a:solidFill>
                    <a:schemeClr val="lt1"/>
                  </a:solidFill>
                  <a:latin typeface="Arial"/>
                  <a:ea typeface="Arial"/>
                  <a:cs typeface="Arial"/>
                  <a:sym typeface="Arial"/>
                </a:endParaRPr>
              </a:p>
            </p:txBody>
          </p:sp>
          <p:cxnSp>
            <p:nvCxnSpPr>
              <p:cNvPr id="69" name="Google Shape;287;p35">
                <a:extLst>
                  <a:ext uri="{FF2B5EF4-FFF2-40B4-BE49-F238E27FC236}">
                    <a16:creationId xmlns:a16="http://schemas.microsoft.com/office/drawing/2014/main" id="{0ECCD520-64F1-5F40-939C-13853B471514}"/>
                  </a:ext>
                </a:extLst>
              </p:cNvPr>
              <p:cNvCxnSpPr/>
              <p:nvPr/>
            </p:nvCxnSpPr>
            <p:spPr>
              <a:xfrm rot="10800000">
                <a:off x="5951298" y="3105273"/>
                <a:ext cx="2170816" cy="0"/>
              </a:xfrm>
              <a:prstGeom prst="straightConnector1">
                <a:avLst/>
              </a:prstGeom>
              <a:noFill/>
              <a:ln w="25400" cap="flat" cmpd="sng">
                <a:solidFill>
                  <a:srgbClr val="FFFF00"/>
                </a:solidFill>
                <a:prstDash val="dash"/>
                <a:miter lim="800000"/>
                <a:headEnd type="oval" w="lg" len="lg"/>
                <a:tailEnd type="none" w="sm" len="sm"/>
              </a:ln>
            </p:spPr>
          </p:cxnSp>
          <p:sp>
            <p:nvSpPr>
              <p:cNvPr id="70" name="Google Shape;288;p35">
                <a:extLst>
                  <a:ext uri="{FF2B5EF4-FFF2-40B4-BE49-F238E27FC236}">
                    <a16:creationId xmlns:a16="http://schemas.microsoft.com/office/drawing/2014/main" id="{BBF12170-6C2E-524F-947D-76815B1EA5A3}"/>
                  </a:ext>
                </a:extLst>
              </p:cNvPr>
              <p:cNvSpPr/>
              <p:nvPr/>
            </p:nvSpPr>
            <p:spPr>
              <a:xfrm>
                <a:off x="5940851" y="2864108"/>
                <a:ext cx="904027"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297 Acre</a:t>
                </a:r>
                <a:endParaRPr sz="1000" b="1">
                  <a:solidFill>
                    <a:schemeClr val="lt1"/>
                  </a:solidFill>
                  <a:latin typeface="Arial"/>
                  <a:ea typeface="Arial"/>
                  <a:cs typeface="Arial"/>
                  <a:sym typeface="Arial"/>
                </a:endParaRPr>
              </a:p>
            </p:txBody>
          </p:sp>
          <p:cxnSp>
            <p:nvCxnSpPr>
              <p:cNvPr id="71" name="Google Shape;289;p35">
                <a:extLst>
                  <a:ext uri="{FF2B5EF4-FFF2-40B4-BE49-F238E27FC236}">
                    <a16:creationId xmlns:a16="http://schemas.microsoft.com/office/drawing/2014/main" id="{33400BAE-DF37-5B43-AA5A-E9C727605951}"/>
                  </a:ext>
                </a:extLst>
              </p:cNvPr>
              <p:cNvCxnSpPr/>
              <p:nvPr/>
            </p:nvCxnSpPr>
            <p:spPr>
              <a:xfrm rot="10800000">
                <a:off x="5956284" y="4103362"/>
                <a:ext cx="2170816" cy="0"/>
              </a:xfrm>
              <a:prstGeom prst="straightConnector1">
                <a:avLst/>
              </a:prstGeom>
              <a:noFill/>
              <a:ln w="25400" cap="flat" cmpd="sng">
                <a:solidFill>
                  <a:srgbClr val="FFFF00"/>
                </a:solidFill>
                <a:prstDash val="dash"/>
                <a:miter lim="800000"/>
                <a:headEnd type="oval" w="lg" len="lg"/>
                <a:tailEnd type="none" w="sm" len="sm"/>
              </a:ln>
            </p:spPr>
          </p:cxnSp>
          <p:sp>
            <p:nvSpPr>
              <p:cNvPr id="72" name="Google Shape;290;p35">
                <a:extLst>
                  <a:ext uri="{FF2B5EF4-FFF2-40B4-BE49-F238E27FC236}">
                    <a16:creationId xmlns:a16="http://schemas.microsoft.com/office/drawing/2014/main" id="{C10D8BDA-6423-7642-BDB6-65AC91E955C0}"/>
                  </a:ext>
                </a:extLst>
              </p:cNvPr>
              <p:cNvSpPr/>
              <p:nvPr/>
            </p:nvSpPr>
            <p:spPr>
              <a:xfrm>
                <a:off x="5945839" y="3862199"/>
                <a:ext cx="879962"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279 Acre</a:t>
                </a:r>
                <a:endParaRPr sz="1000" b="1">
                  <a:solidFill>
                    <a:schemeClr val="lt1"/>
                  </a:solidFill>
                  <a:latin typeface="Arial"/>
                  <a:ea typeface="Arial"/>
                  <a:cs typeface="Arial"/>
                  <a:sym typeface="Arial"/>
                </a:endParaRPr>
              </a:p>
            </p:txBody>
          </p:sp>
          <p:sp>
            <p:nvSpPr>
              <p:cNvPr id="73" name="Google Shape;291;p35">
                <a:extLst>
                  <a:ext uri="{FF2B5EF4-FFF2-40B4-BE49-F238E27FC236}">
                    <a16:creationId xmlns:a16="http://schemas.microsoft.com/office/drawing/2014/main" id="{1B71AF1D-43F7-A148-9A5A-18354504E753}"/>
                  </a:ext>
                </a:extLst>
              </p:cNvPr>
              <p:cNvSpPr/>
              <p:nvPr/>
            </p:nvSpPr>
            <p:spPr>
              <a:xfrm>
                <a:off x="5859779" y="849065"/>
                <a:ext cx="958807"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119 Acre</a:t>
                </a:r>
                <a:endParaRPr sz="1000" b="1">
                  <a:solidFill>
                    <a:schemeClr val="lt1"/>
                  </a:solidFill>
                  <a:latin typeface="Arial"/>
                  <a:ea typeface="Arial"/>
                  <a:cs typeface="Arial"/>
                  <a:sym typeface="Arial"/>
                </a:endParaRPr>
              </a:p>
            </p:txBody>
          </p:sp>
          <p:sp>
            <p:nvSpPr>
              <p:cNvPr id="74" name="Google Shape;292;p35">
                <a:extLst>
                  <a:ext uri="{FF2B5EF4-FFF2-40B4-BE49-F238E27FC236}">
                    <a16:creationId xmlns:a16="http://schemas.microsoft.com/office/drawing/2014/main" id="{B42E180F-17BC-2F41-9971-B3BDE87A2238}"/>
                  </a:ext>
                </a:extLst>
              </p:cNvPr>
              <p:cNvSpPr/>
              <p:nvPr/>
            </p:nvSpPr>
            <p:spPr>
              <a:xfrm>
                <a:off x="5944390" y="545705"/>
                <a:ext cx="881411"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6.5 acres</a:t>
                </a:r>
                <a:endParaRPr sz="1000" b="1">
                  <a:solidFill>
                    <a:schemeClr val="lt1"/>
                  </a:solidFill>
                  <a:latin typeface="Arial"/>
                  <a:ea typeface="Arial"/>
                  <a:cs typeface="Arial"/>
                  <a:sym typeface="Arial"/>
                </a:endParaRPr>
              </a:p>
            </p:txBody>
          </p:sp>
          <p:sp>
            <p:nvSpPr>
              <p:cNvPr id="75" name="Google Shape;293;p35">
                <a:extLst>
                  <a:ext uri="{FF2B5EF4-FFF2-40B4-BE49-F238E27FC236}">
                    <a16:creationId xmlns:a16="http://schemas.microsoft.com/office/drawing/2014/main" id="{1C8C5998-4F2F-7E44-B057-DC5E29813073}"/>
                  </a:ext>
                </a:extLst>
              </p:cNvPr>
              <p:cNvSpPr/>
              <p:nvPr/>
            </p:nvSpPr>
            <p:spPr>
              <a:xfrm>
                <a:off x="5896564" y="1309916"/>
                <a:ext cx="891998" cy="3005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b="1">
                    <a:solidFill>
                      <a:schemeClr val="lt1"/>
                    </a:solidFill>
                    <a:latin typeface="Arial"/>
                    <a:ea typeface="Arial"/>
                    <a:cs typeface="Arial"/>
                    <a:sym typeface="Arial"/>
                  </a:rPr>
                  <a:t>293 Acre</a:t>
                </a:r>
                <a:endParaRPr sz="1000" b="1">
                  <a:solidFill>
                    <a:schemeClr val="lt1"/>
                  </a:solidFill>
                  <a:latin typeface="Arial"/>
                  <a:ea typeface="Arial"/>
                  <a:cs typeface="Arial"/>
                  <a:sym typeface="Arial"/>
                </a:endParaRPr>
              </a:p>
            </p:txBody>
          </p:sp>
          <p:sp>
            <p:nvSpPr>
              <p:cNvPr id="76" name="Google Shape;294;p35">
                <a:extLst>
                  <a:ext uri="{FF2B5EF4-FFF2-40B4-BE49-F238E27FC236}">
                    <a16:creationId xmlns:a16="http://schemas.microsoft.com/office/drawing/2014/main" id="{10971AA1-612F-FF4C-BADA-AE69705D8537}"/>
                  </a:ext>
                </a:extLst>
              </p:cNvPr>
              <p:cNvSpPr/>
              <p:nvPr/>
            </p:nvSpPr>
            <p:spPr>
              <a:xfrm>
                <a:off x="8126086" y="1311266"/>
                <a:ext cx="77638" cy="2898591"/>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77" name="Google Shape;295;p35">
                <a:extLst>
                  <a:ext uri="{FF2B5EF4-FFF2-40B4-BE49-F238E27FC236}">
                    <a16:creationId xmlns:a16="http://schemas.microsoft.com/office/drawing/2014/main" id="{833BCD2A-A4EB-5D40-8A74-67A02DB2D5F6}"/>
                  </a:ext>
                </a:extLst>
              </p:cNvPr>
              <p:cNvSpPr/>
              <p:nvPr/>
            </p:nvSpPr>
            <p:spPr>
              <a:xfrm>
                <a:off x="6780812" y="3645868"/>
                <a:ext cx="2327564" cy="95006"/>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78" name="Google Shape;296;p35">
                <a:extLst>
                  <a:ext uri="{FF2B5EF4-FFF2-40B4-BE49-F238E27FC236}">
                    <a16:creationId xmlns:a16="http://schemas.microsoft.com/office/drawing/2014/main" id="{151C249A-49F3-3F45-8401-B1BB2F492087}"/>
                  </a:ext>
                </a:extLst>
              </p:cNvPr>
              <p:cNvSpPr/>
              <p:nvPr/>
            </p:nvSpPr>
            <p:spPr>
              <a:xfrm>
                <a:off x="6757061" y="2648301"/>
                <a:ext cx="2363189" cy="47504"/>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79" name="Google Shape;297;p35">
                <a:extLst>
                  <a:ext uri="{FF2B5EF4-FFF2-40B4-BE49-F238E27FC236}">
                    <a16:creationId xmlns:a16="http://schemas.microsoft.com/office/drawing/2014/main" id="{50F73528-9F55-584D-9953-DA8E920490BF}"/>
                  </a:ext>
                </a:extLst>
              </p:cNvPr>
              <p:cNvSpPr/>
              <p:nvPr/>
            </p:nvSpPr>
            <p:spPr>
              <a:xfrm>
                <a:off x="6745186" y="1674487"/>
                <a:ext cx="2327564" cy="35628"/>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80" name="Google Shape;298;p35">
                <a:extLst>
                  <a:ext uri="{FF2B5EF4-FFF2-40B4-BE49-F238E27FC236}">
                    <a16:creationId xmlns:a16="http://schemas.microsoft.com/office/drawing/2014/main" id="{6469E5FB-3F00-3949-9B3D-46768E9F4591}"/>
                  </a:ext>
                </a:extLst>
              </p:cNvPr>
              <p:cNvSpPr/>
              <p:nvPr/>
            </p:nvSpPr>
            <p:spPr>
              <a:xfrm>
                <a:off x="6733309" y="688769"/>
                <a:ext cx="2375065" cy="11876"/>
              </a:xfrm>
              <a:prstGeom prst="rect">
                <a:avLst/>
              </a:prstGeom>
              <a:no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grpSp>
      <p:grpSp>
        <p:nvGrpSpPr>
          <p:cNvPr id="21" name="Group 20">
            <a:extLst>
              <a:ext uri="{FF2B5EF4-FFF2-40B4-BE49-F238E27FC236}">
                <a16:creationId xmlns:a16="http://schemas.microsoft.com/office/drawing/2014/main" id="{BB9C2BC4-E4FE-8F4B-9D3B-8553E825C246}"/>
              </a:ext>
            </a:extLst>
          </p:cNvPr>
          <p:cNvGrpSpPr/>
          <p:nvPr/>
        </p:nvGrpSpPr>
        <p:grpSpPr>
          <a:xfrm>
            <a:off x="6080780" y="4863168"/>
            <a:ext cx="1940487" cy="1905178"/>
            <a:chOff x="5705079" y="1160626"/>
            <a:chExt cx="2489219" cy="2443925"/>
          </a:xfrm>
        </p:grpSpPr>
        <p:sp>
          <p:nvSpPr>
            <p:cNvPr id="95" name="Oval 94">
              <a:extLst>
                <a:ext uri="{FF2B5EF4-FFF2-40B4-BE49-F238E27FC236}">
                  <a16:creationId xmlns:a16="http://schemas.microsoft.com/office/drawing/2014/main" id="{A585994E-894C-1E45-9FB3-DC967CDAD238}"/>
                </a:ext>
              </a:extLst>
            </p:cNvPr>
            <p:cNvSpPr/>
            <p:nvPr/>
          </p:nvSpPr>
          <p:spPr>
            <a:xfrm>
              <a:off x="5750373" y="1160626"/>
              <a:ext cx="2443925" cy="2443925"/>
            </a:xfrm>
            <a:prstGeom prst="ellipse">
              <a:avLst/>
            </a:prstGeom>
            <a:solidFill>
              <a:srgbClr val="EE9524"/>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p>
          </p:txBody>
        </p:sp>
        <p:sp>
          <p:nvSpPr>
            <p:cNvPr id="5" name="Rectangle 4">
              <a:extLst>
                <a:ext uri="{FF2B5EF4-FFF2-40B4-BE49-F238E27FC236}">
                  <a16:creationId xmlns:a16="http://schemas.microsoft.com/office/drawing/2014/main" id="{7C5DBCF9-285B-3949-8537-8EE5942959F3}"/>
                </a:ext>
              </a:extLst>
            </p:cNvPr>
            <p:cNvSpPr/>
            <p:nvPr/>
          </p:nvSpPr>
          <p:spPr>
            <a:xfrm>
              <a:off x="5705079" y="1590554"/>
              <a:ext cx="2465107" cy="1342353"/>
            </a:xfrm>
            <a:prstGeom prst="rect">
              <a:avLst/>
            </a:prstGeom>
          </p:spPr>
          <p:txBody>
            <a:bodyPr wrap="square">
              <a:spAutoFit/>
            </a:bodyPr>
            <a:lstStyle/>
            <a:p>
              <a:pPr lvl="0" algn="ctr"/>
              <a:r>
                <a:rPr lang="en-IN" sz="1200" dirty="0">
                  <a:solidFill>
                    <a:schemeClr val="dk1"/>
                  </a:solidFill>
                  <a:latin typeface="Tw Cen MT" panose="020B0602020104020603" pitchFamily="34" charset="77"/>
                </a:rPr>
                <a:t>Total Projects in </a:t>
              </a:r>
              <a:r>
                <a:rPr lang="en-IN" sz="1800" b="1" dirty="0">
                  <a:solidFill>
                    <a:schemeClr val="dk1"/>
                  </a:solidFill>
                  <a:latin typeface="Tw Cen MT" panose="020B0602020104020603" pitchFamily="34" charset="77"/>
                </a:rPr>
                <a:t>SCP: </a:t>
              </a:r>
              <a:r>
                <a:rPr lang="en-IN" sz="1800" b="1" dirty="0" smtClean="0">
                  <a:solidFill>
                    <a:schemeClr val="dk1"/>
                  </a:solidFill>
                  <a:latin typeface="Tw Cen MT" panose="020B0602020104020603" pitchFamily="34" charset="77"/>
                </a:rPr>
                <a:t>60 </a:t>
              </a:r>
              <a:endParaRPr lang="en-IN" sz="1800" b="1" dirty="0">
                <a:solidFill>
                  <a:schemeClr val="dk1"/>
                </a:solidFill>
                <a:latin typeface="Tw Cen MT" panose="020B0602020104020603" pitchFamily="34" charset="77"/>
              </a:endParaRPr>
            </a:p>
            <a:p>
              <a:pPr lvl="0" algn="ctr"/>
              <a:r>
                <a:rPr lang="en-IN" sz="2400" dirty="0">
                  <a:solidFill>
                    <a:schemeClr val="dk1"/>
                  </a:solidFill>
                  <a:latin typeface="Tw Cen MT" panose="020B0602020104020603" pitchFamily="34" charset="77"/>
                </a:rPr>
                <a:t>CSCL : </a:t>
              </a:r>
              <a:r>
                <a:rPr lang="en-IN" sz="2400" dirty="0" smtClean="0">
                  <a:solidFill>
                    <a:schemeClr val="dk1"/>
                  </a:solidFill>
                  <a:latin typeface="Tw Cen MT" panose="020B0602020104020603" pitchFamily="34" charset="77"/>
                </a:rPr>
                <a:t>35</a:t>
              </a:r>
              <a:endParaRPr lang="en-IN" sz="2400" dirty="0">
                <a:solidFill>
                  <a:schemeClr val="dk1"/>
                </a:solidFill>
                <a:latin typeface="Tw Cen MT" panose="020B0602020104020603" pitchFamily="34" charset="77"/>
              </a:endParaRPr>
            </a:p>
            <a:p>
              <a:pPr lvl="0" algn="ctr"/>
              <a:r>
                <a:rPr lang="en-IN" sz="2000" dirty="0">
                  <a:solidFill>
                    <a:schemeClr val="dk1"/>
                  </a:solidFill>
                  <a:latin typeface="Tw Cen MT" panose="020B0602020104020603" pitchFamily="34" charset="77"/>
                </a:rPr>
                <a:t>Convergence: </a:t>
              </a:r>
              <a:r>
                <a:rPr lang="en-IN" sz="2000" dirty="0" smtClean="0">
                  <a:solidFill>
                    <a:schemeClr val="dk1"/>
                  </a:solidFill>
                  <a:latin typeface="Tw Cen MT" panose="020B0602020104020603" pitchFamily="34" charset="77"/>
                </a:rPr>
                <a:t>25</a:t>
              </a:r>
              <a:endParaRPr lang="en-US" sz="1600" dirty="0"/>
            </a:p>
          </p:txBody>
        </p:sp>
      </p:grpSp>
      <p:grpSp>
        <p:nvGrpSpPr>
          <p:cNvPr id="9" name="Group 8">
            <a:extLst>
              <a:ext uri="{FF2B5EF4-FFF2-40B4-BE49-F238E27FC236}">
                <a16:creationId xmlns:a16="http://schemas.microsoft.com/office/drawing/2014/main" id="{F8DFE2AF-6857-9F4D-B8F5-A476E281A5FF}"/>
              </a:ext>
            </a:extLst>
          </p:cNvPr>
          <p:cNvGrpSpPr/>
          <p:nvPr/>
        </p:nvGrpSpPr>
        <p:grpSpPr>
          <a:xfrm>
            <a:off x="-420255" y="3729922"/>
            <a:ext cx="6263953" cy="2777295"/>
            <a:chOff x="3016761" y="3818739"/>
            <a:chExt cx="6263953" cy="2777295"/>
          </a:xfrm>
        </p:grpSpPr>
        <p:sp>
          <p:nvSpPr>
            <p:cNvPr id="12" name="TextBox 11">
              <a:extLst>
                <a:ext uri="{FF2B5EF4-FFF2-40B4-BE49-F238E27FC236}">
                  <a16:creationId xmlns:a16="http://schemas.microsoft.com/office/drawing/2014/main" id="{654024F2-CA79-874A-8BCF-FD4AC110C2D1}"/>
                </a:ext>
              </a:extLst>
            </p:cNvPr>
            <p:cNvSpPr txBox="1"/>
            <p:nvPr/>
          </p:nvSpPr>
          <p:spPr>
            <a:xfrm>
              <a:off x="3016761" y="3818739"/>
              <a:ext cx="5836893" cy="584775"/>
            </a:xfrm>
            <a:prstGeom prst="rect">
              <a:avLst/>
            </a:prstGeom>
            <a:noFill/>
          </p:spPr>
          <p:txBody>
            <a:bodyPr wrap="square" rtlCol="0">
              <a:spAutoFit/>
            </a:bodyPr>
            <a:lstStyle/>
            <a:p>
              <a:pPr algn="ctr"/>
              <a:r>
                <a:rPr lang="en-US" sz="3200">
                  <a:solidFill>
                    <a:srgbClr val="EE9523"/>
                  </a:solidFill>
                  <a:latin typeface="Tw Cen MT" panose="020B0602020104020603" pitchFamily="34" charset="0"/>
                </a:rPr>
                <a:t>Area Based Development</a:t>
              </a:r>
            </a:p>
          </p:txBody>
        </p:sp>
        <p:sp>
          <p:nvSpPr>
            <p:cNvPr id="13" name="Google Shape;299;p35">
              <a:extLst>
                <a:ext uri="{FF2B5EF4-FFF2-40B4-BE49-F238E27FC236}">
                  <a16:creationId xmlns:a16="http://schemas.microsoft.com/office/drawing/2014/main" id="{D0D15A2A-20B6-4840-9D53-6750519A2246}"/>
                </a:ext>
              </a:extLst>
            </p:cNvPr>
            <p:cNvSpPr txBox="1"/>
            <p:nvPr/>
          </p:nvSpPr>
          <p:spPr>
            <a:xfrm>
              <a:off x="3683678" y="4403514"/>
              <a:ext cx="4634027" cy="2156333"/>
            </a:xfrm>
            <a:prstGeom prst="rect">
              <a:avLst/>
            </a:prstGeom>
            <a:solidFill>
              <a:schemeClr val="lt1"/>
            </a:solidFill>
            <a:ln w="12700" cap="flat" cmpd="sng">
              <a:solidFill>
                <a:srgbClr val="EE9523"/>
              </a:solidFill>
              <a:prstDash val="solid"/>
              <a:miter lim="800000"/>
              <a:headEnd type="none" w="sm" len="sm"/>
              <a:tailEnd type="none" w="sm" len="sm"/>
            </a:ln>
            <a:effectLst>
              <a:outerShdw blurRad="50800" dist="38100" dir="2700000" algn="tl" rotWithShape="0">
                <a:srgbClr val="EE9523"/>
              </a:outerShdw>
            </a:effectLst>
          </p:spPr>
          <p:txBody>
            <a:bodyPr spcFirstLastPara="1" wrap="square" lIns="91425" tIns="45700" rIns="91425" bIns="45700" anchor="t" anchorCtr="0">
              <a:noAutofit/>
            </a:bodyPr>
            <a:lstStyle/>
            <a:p>
              <a:pPr marL="266700" marR="0" lvl="0" indent="-266700" algn="l" rtl="0">
                <a:spcBef>
                  <a:spcPts val="0"/>
                </a:spcBef>
                <a:spcAft>
                  <a:spcPts val="0"/>
                </a:spcAft>
                <a:buNone/>
              </a:pPr>
              <a:r>
                <a:rPr lang="en-IN" sz="1600" dirty="0">
                  <a:solidFill>
                    <a:schemeClr val="dk1"/>
                  </a:solidFill>
                  <a:latin typeface="Tw Cen MT" panose="020B0602020104020603" pitchFamily="34" charset="77"/>
                  <a:sym typeface="Arial"/>
                </a:rPr>
                <a:t>1. Area – </a:t>
              </a:r>
              <a:r>
                <a:rPr lang="en-IN" sz="2000" b="1" dirty="0">
                  <a:solidFill>
                    <a:schemeClr val="dk1"/>
                  </a:solidFill>
                  <a:latin typeface="Tw Cen MT" panose="020B0602020104020603" pitchFamily="34" charset="77"/>
                  <a:sym typeface="Arial"/>
                </a:rPr>
                <a:t>1265 Acres </a:t>
              </a:r>
              <a:r>
                <a:rPr lang="en-IN" sz="1100" b="1" dirty="0">
                  <a:solidFill>
                    <a:schemeClr val="dk1"/>
                  </a:solidFill>
                  <a:latin typeface="Tw Cen MT" panose="020B0602020104020603" pitchFamily="34" charset="77"/>
                  <a:sym typeface="Arial"/>
                </a:rPr>
                <a:t>(5.08 </a:t>
              </a:r>
              <a:r>
                <a:rPr lang="en-IN" sz="1100" b="1" dirty="0" err="1">
                  <a:solidFill>
                    <a:schemeClr val="dk1"/>
                  </a:solidFill>
                  <a:latin typeface="Tw Cen MT" panose="020B0602020104020603" pitchFamily="34" charset="77"/>
                  <a:sym typeface="Arial"/>
                </a:rPr>
                <a:t>sq.km</a:t>
              </a:r>
              <a:r>
                <a:rPr lang="en-IN" sz="1100" b="1" dirty="0">
                  <a:solidFill>
                    <a:schemeClr val="dk1"/>
                  </a:solidFill>
                  <a:latin typeface="Tw Cen MT" panose="020B0602020104020603" pitchFamily="34" charset="77"/>
                  <a:sym typeface="Arial"/>
                </a:rPr>
                <a:t>)</a:t>
              </a:r>
              <a:endParaRPr sz="1100" b="1" dirty="0">
                <a:solidFill>
                  <a:schemeClr val="dk1"/>
                </a:solidFill>
                <a:latin typeface="Tw Cen MT" panose="020B0602020104020603" pitchFamily="34" charset="77"/>
                <a:sym typeface="Arial"/>
              </a:endParaRPr>
            </a:p>
            <a:p>
              <a:pPr marL="266700" marR="0" lvl="0" indent="-266700" algn="l" rtl="0">
                <a:spcBef>
                  <a:spcPts val="600"/>
                </a:spcBef>
                <a:spcAft>
                  <a:spcPts val="0"/>
                </a:spcAft>
                <a:buNone/>
              </a:pPr>
              <a:r>
                <a:rPr lang="en-IN" sz="1600" dirty="0">
                  <a:solidFill>
                    <a:schemeClr val="dk1"/>
                  </a:solidFill>
                  <a:latin typeface="Tw Cen MT" panose="020B0602020104020603" pitchFamily="34" charset="77"/>
                  <a:sym typeface="Arial"/>
                </a:rPr>
                <a:t>2. Expected Type of Development –</a:t>
              </a:r>
              <a:r>
                <a:rPr lang="en-IN" sz="1600" b="1" dirty="0">
                  <a:solidFill>
                    <a:schemeClr val="dk1"/>
                  </a:solidFill>
                  <a:latin typeface="Tw Cen MT" panose="020B0602020104020603" pitchFamily="34" charset="77"/>
                  <a:sym typeface="Arial"/>
                </a:rPr>
                <a:t>Retrofitting and infill </a:t>
              </a:r>
              <a:endParaRPr dirty="0">
                <a:latin typeface="Tw Cen MT" panose="020B0602020104020603" pitchFamily="34" charset="77"/>
              </a:endParaRPr>
            </a:p>
            <a:p>
              <a:pPr marL="266700" marR="0" lvl="0" indent="-266700" algn="l" rtl="0">
                <a:spcBef>
                  <a:spcPts val="600"/>
                </a:spcBef>
                <a:spcAft>
                  <a:spcPts val="0"/>
                </a:spcAft>
                <a:buNone/>
              </a:pPr>
              <a:r>
                <a:rPr lang="en-IN" sz="1600" dirty="0">
                  <a:solidFill>
                    <a:schemeClr val="dk1"/>
                  </a:solidFill>
                  <a:latin typeface="Tw Cen MT" panose="020B0602020104020603" pitchFamily="34" charset="77"/>
                  <a:sym typeface="Arial"/>
                </a:rPr>
                <a:t>3. Expected Capital Investment – </a:t>
              </a:r>
              <a:r>
                <a:rPr lang="en-IN" sz="2400" b="1" dirty="0" smtClean="0">
                  <a:solidFill>
                    <a:schemeClr val="dk1"/>
                  </a:solidFill>
                  <a:latin typeface="Tw Cen MT" panose="020B0602020104020603" pitchFamily="34" charset="77"/>
                </a:rPr>
                <a:t>Rs. 193.08.</a:t>
              </a:r>
              <a:r>
                <a:rPr lang="en-IN" sz="2000" b="1" dirty="0" smtClean="0">
                  <a:solidFill>
                    <a:schemeClr val="dk1"/>
                  </a:solidFill>
                  <a:latin typeface="Tw Cen MT" panose="020B0602020104020603" pitchFamily="34" charset="77"/>
                  <a:sym typeface="Arial"/>
                </a:rPr>
                <a:t>Cr ( all </a:t>
              </a:r>
              <a:r>
                <a:rPr lang="en-IN" sz="1600" b="1" dirty="0" smtClean="0">
                  <a:solidFill>
                    <a:schemeClr val="dk1"/>
                  </a:solidFill>
                  <a:latin typeface="Tw Cen MT" panose="020B0602020104020603" pitchFamily="34" charset="77"/>
                  <a:sym typeface="Arial"/>
                </a:rPr>
                <a:t>through CSCL)</a:t>
              </a:r>
              <a:endParaRPr lang="en-IN" sz="1600" b="1" dirty="0">
                <a:solidFill>
                  <a:schemeClr val="dk1"/>
                </a:solidFill>
                <a:latin typeface="Tw Cen MT" panose="020B0602020104020603" pitchFamily="34" charset="77"/>
                <a:sym typeface="Arial"/>
              </a:endParaRPr>
            </a:p>
            <a:p>
              <a:pPr marL="266700" marR="0" lvl="0" indent="-266700" algn="l" rtl="0">
                <a:spcBef>
                  <a:spcPts val="600"/>
                </a:spcBef>
                <a:spcAft>
                  <a:spcPts val="0"/>
                </a:spcAft>
                <a:buNone/>
              </a:pPr>
              <a:endParaRPr dirty="0">
                <a:latin typeface="Tw Cen MT" panose="020B0602020104020603" pitchFamily="34" charset="77"/>
              </a:endParaRPr>
            </a:p>
          </p:txBody>
        </p:sp>
        <p:sp>
          <p:nvSpPr>
            <p:cNvPr id="7" name="Rectangle 6">
              <a:extLst>
                <a:ext uri="{FF2B5EF4-FFF2-40B4-BE49-F238E27FC236}">
                  <a16:creationId xmlns:a16="http://schemas.microsoft.com/office/drawing/2014/main" id="{7C9EA5D9-627C-E64B-9B4D-307A3533E0D4}"/>
                </a:ext>
              </a:extLst>
            </p:cNvPr>
            <p:cNvSpPr/>
            <p:nvPr/>
          </p:nvSpPr>
          <p:spPr>
            <a:xfrm>
              <a:off x="4907401" y="6226702"/>
              <a:ext cx="4373313" cy="369332"/>
            </a:xfrm>
            <a:prstGeom prst="rect">
              <a:avLst/>
            </a:prstGeom>
            <a:noFill/>
          </p:spPr>
          <p:txBody>
            <a:bodyPr wrap="square" rtlCol="0">
              <a:spAutoFit/>
            </a:bodyPr>
            <a:lstStyle/>
            <a:p>
              <a:pPr algn="ctr"/>
              <a:r>
                <a:rPr lang="en-IN" sz="1800" b="1">
                  <a:solidFill>
                    <a:srgbClr val="EE9523"/>
                  </a:solidFill>
                  <a:latin typeface="Tw Cen MT" panose="020B0602020104020603" pitchFamily="34" charset="0"/>
                  <a:sym typeface="Quattrocento Sans"/>
                </a:rPr>
                <a:t>Project Period: 36 Months</a:t>
              </a:r>
            </a:p>
          </p:txBody>
        </p:sp>
      </p:grpSp>
      <p:pic>
        <p:nvPicPr>
          <p:cNvPr id="60" name="Picture 59">
            <a:extLst>
              <a:ext uri="{FF2B5EF4-FFF2-40B4-BE49-F238E27FC236}">
                <a16:creationId xmlns:a16="http://schemas.microsoft.com/office/drawing/2014/main" id="{8BBC7A2B-2381-D94D-9CA6-03E496557B4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98639" y="200135"/>
            <a:ext cx="649648" cy="638733"/>
          </a:xfrm>
          <a:prstGeom prst="rect">
            <a:avLst/>
          </a:prstGeom>
        </p:spPr>
      </p:pic>
      <p:pic>
        <p:nvPicPr>
          <p:cNvPr id="94" name="Google Shape;249;p34" descr="D:\sreenandini_chandigarh\CHANDIGARH\WATER\LOGO JPEG.jpg">
            <a:extLst>
              <a:ext uri="{FF2B5EF4-FFF2-40B4-BE49-F238E27FC236}">
                <a16:creationId xmlns:a16="http://schemas.microsoft.com/office/drawing/2014/main" id="{08701AF6-C25D-804E-A66A-63FB9F3ED523}"/>
              </a:ext>
            </a:extLst>
          </p:cNvPr>
          <p:cNvPicPr preferRelativeResize="0"/>
          <p:nvPr/>
        </p:nvPicPr>
        <p:blipFill rotWithShape="1">
          <a:blip r:embed="rId5">
            <a:clrChange>
              <a:clrFrom>
                <a:srgbClr val="FEFEFE"/>
              </a:clrFrom>
              <a:clrTo>
                <a:srgbClr val="FEFEFE">
                  <a:alpha val="0"/>
                </a:srgbClr>
              </a:clrTo>
            </a:clrChange>
            <a:alphaModFix/>
          </a:blip>
          <a:srcRect/>
          <a:stretch/>
        </p:blipFill>
        <p:spPr>
          <a:xfrm>
            <a:off x="10339751" y="159702"/>
            <a:ext cx="648879" cy="624253"/>
          </a:xfrm>
          <a:prstGeom prst="rect">
            <a:avLst/>
          </a:prstGeom>
          <a:noFill/>
          <a:ln>
            <a:noFill/>
          </a:ln>
        </p:spPr>
      </p:pic>
      <p:pic>
        <p:nvPicPr>
          <p:cNvPr id="96" name="Picture 95">
            <a:extLst>
              <a:ext uri="{FF2B5EF4-FFF2-40B4-BE49-F238E27FC236}">
                <a16:creationId xmlns:a16="http://schemas.microsoft.com/office/drawing/2014/main" id="{E0247E0B-4E2E-1C4B-9350-9CD45FE5497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12191" y="199613"/>
            <a:ext cx="648879" cy="600072"/>
          </a:xfrm>
          <a:prstGeom prst="rect">
            <a:avLst/>
          </a:prstGeom>
        </p:spPr>
      </p:pic>
      <p:sp>
        <p:nvSpPr>
          <p:cNvPr id="97" name="Text Placeholder 1">
            <a:extLst>
              <a:ext uri="{FF2B5EF4-FFF2-40B4-BE49-F238E27FC236}">
                <a16:creationId xmlns:a16="http://schemas.microsoft.com/office/drawing/2014/main" id="{9CC3EFCD-40C6-7247-8C54-3965FB996251}"/>
              </a:ext>
            </a:extLst>
          </p:cNvPr>
          <p:cNvSpPr txBox="1">
            <a:spLocks/>
          </p:cNvSpPr>
          <p:nvPr/>
        </p:nvSpPr>
        <p:spPr>
          <a:xfrm>
            <a:off x="8681556" y="730976"/>
            <a:ext cx="6222654" cy="276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solidFill>
                  <a:srgbClr val="92D050"/>
                </a:solidFill>
                <a:latin typeface="Tw Cen MT" panose="020B0602020104020603" pitchFamily="34" charset="77"/>
              </a:rPr>
              <a:t>Smart way of making City Beautiful</a:t>
            </a:r>
          </a:p>
        </p:txBody>
      </p:sp>
    </p:spTree>
    <p:extLst>
      <p:ext uri="{BB962C8B-B14F-4D97-AF65-F5344CB8AC3E}">
        <p14:creationId xmlns:p14="http://schemas.microsoft.com/office/powerpoint/2010/main" val="214204478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2456543" y="131812"/>
            <a:ext cx="7278915" cy="707886"/>
          </a:xfrm>
          <a:prstGeom prst="rect">
            <a:avLst/>
          </a:prstGeom>
          <a:noFill/>
        </p:spPr>
        <p:txBody>
          <a:bodyPr wrap="square" rtlCol="0">
            <a:spAutoFit/>
          </a:bodyPr>
          <a:lstStyle/>
          <a:p>
            <a:pPr algn="ctr"/>
            <a:r>
              <a:rPr lang="en-US" sz="4000" b="1">
                <a:solidFill>
                  <a:schemeClr val="tx1"/>
                </a:solidFill>
                <a:latin typeface="Tw Cen MT" panose="020B0602020104020603" pitchFamily="34" charset="0"/>
              </a:rPr>
              <a:t>Vision of CSCL</a:t>
            </a:r>
          </a:p>
        </p:txBody>
      </p:sp>
      <p:grpSp>
        <p:nvGrpSpPr>
          <p:cNvPr id="15" name="Group 14">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16" name="Oval 15">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82A5AAB-A3CF-4918-97C8-8B57985F7526}"/>
              </a:ext>
            </a:extLst>
          </p:cNvPr>
          <p:cNvSpPr txBox="1"/>
          <p:nvPr/>
        </p:nvSpPr>
        <p:spPr>
          <a:xfrm>
            <a:off x="2035097" y="1690062"/>
            <a:ext cx="8552762" cy="3631763"/>
          </a:xfrm>
          <a:prstGeom prst="rect">
            <a:avLst/>
          </a:prstGeom>
          <a:noFill/>
        </p:spPr>
        <p:txBody>
          <a:bodyPr wrap="square" rtlCol="0">
            <a:spAutoFit/>
          </a:bodyPr>
          <a:lstStyle/>
          <a:p>
            <a:pPr algn="ctr"/>
            <a:r>
              <a:rPr lang="en-US" sz="5000" dirty="0">
                <a:solidFill>
                  <a:schemeClr val="bg1">
                    <a:lumMod val="50000"/>
                  </a:schemeClr>
                </a:solidFill>
                <a:latin typeface="Tw Cen MT" panose="020B0602020104020603" pitchFamily="34" charset="0"/>
              </a:rPr>
              <a:t>“The city beautiful is envisioned to become leader in </a:t>
            </a:r>
            <a:r>
              <a:rPr lang="en-US" sz="6000" dirty="0" smtClean="0">
                <a:solidFill>
                  <a:schemeClr val="accent3">
                    <a:lumMod val="75000"/>
                  </a:schemeClr>
                </a:solidFill>
                <a:latin typeface="Tw Cen MT" panose="020B0602020104020603" pitchFamily="34" charset="0"/>
              </a:rPr>
              <a:t>livability</a:t>
            </a:r>
            <a:r>
              <a:rPr lang="en-US" sz="5000" dirty="0" smtClean="0">
                <a:solidFill>
                  <a:schemeClr val="bg1">
                    <a:lumMod val="50000"/>
                  </a:schemeClr>
                </a:solidFill>
                <a:latin typeface="Tw Cen MT" panose="020B0602020104020603" pitchFamily="34" charset="0"/>
              </a:rPr>
              <a:t>,</a:t>
            </a:r>
            <a:r>
              <a:rPr lang="en-US" sz="5000" dirty="0" smtClean="0">
                <a:solidFill>
                  <a:srgbClr val="03A1A4"/>
                </a:solidFill>
                <a:latin typeface="Tw Cen MT" panose="020B0602020104020603" pitchFamily="34" charset="0"/>
              </a:rPr>
              <a:t> </a:t>
            </a:r>
            <a:r>
              <a:rPr lang="en-US" sz="6000" dirty="0">
                <a:solidFill>
                  <a:schemeClr val="accent2"/>
                </a:solidFill>
                <a:latin typeface="Tw Cen MT" panose="020B0602020104020603" pitchFamily="34" charset="0"/>
              </a:rPr>
              <a:t>sustainability</a:t>
            </a:r>
            <a:r>
              <a:rPr lang="en-US" sz="5000" dirty="0">
                <a:solidFill>
                  <a:schemeClr val="bg1">
                    <a:lumMod val="50000"/>
                  </a:schemeClr>
                </a:solidFill>
                <a:latin typeface="Tw Cen MT" panose="020B0602020104020603" pitchFamily="34" charset="0"/>
              </a:rPr>
              <a:t>,</a:t>
            </a:r>
            <a:r>
              <a:rPr lang="en-US" sz="5000" dirty="0">
                <a:solidFill>
                  <a:srgbClr val="03A1A4"/>
                </a:solidFill>
                <a:latin typeface="Tw Cen MT" panose="020B0602020104020603" pitchFamily="34" charset="0"/>
              </a:rPr>
              <a:t> </a:t>
            </a:r>
            <a:r>
              <a:rPr lang="en-US" sz="5400" dirty="0">
                <a:solidFill>
                  <a:srgbClr val="FF0000"/>
                </a:solidFill>
                <a:latin typeface="Tw Cen MT" panose="020B0602020104020603" pitchFamily="34" charset="0"/>
              </a:rPr>
              <a:t>equality</a:t>
            </a:r>
            <a:r>
              <a:rPr lang="en-US" sz="5000" dirty="0">
                <a:solidFill>
                  <a:srgbClr val="03A1A4"/>
                </a:solidFill>
                <a:latin typeface="Tw Cen MT" panose="020B0602020104020603" pitchFamily="34" charset="0"/>
              </a:rPr>
              <a:t> </a:t>
            </a:r>
            <a:r>
              <a:rPr lang="en-US" sz="5000" dirty="0">
                <a:solidFill>
                  <a:schemeClr val="bg1">
                    <a:lumMod val="50000"/>
                  </a:schemeClr>
                </a:solidFill>
                <a:latin typeface="Tw Cen MT" panose="020B0602020104020603" pitchFamily="34" charset="0"/>
              </a:rPr>
              <a:t>and</a:t>
            </a:r>
            <a:r>
              <a:rPr lang="en-US" sz="5000" dirty="0">
                <a:solidFill>
                  <a:srgbClr val="03A1A4"/>
                </a:solidFill>
                <a:latin typeface="Tw Cen MT" panose="020B0602020104020603" pitchFamily="34" charset="0"/>
              </a:rPr>
              <a:t> </a:t>
            </a:r>
            <a:r>
              <a:rPr lang="en-US" sz="6000" dirty="0">
                <a:solidFill>
                  <a:srgbClr val="03A1A4"/>
                </a:solidFill>
                <a:latin typeface="Tw Cen MT" panose="020B0602020104020603" pitchFamily="34" charset="0"/>
              </a:rPr>
              <a:t>innovation</a:t>
            </a:r>
            <a:r>
              <a:rPr lang="en-US" sz="5000" dirty="0">
                <a:solidFill>
                  <a:schemeClr val="bg1">
                    <a:lumMod val="50000"/>
                  </a:schemeClr>
                </a:solidFill>
                <a:latin typeface="Tw Cen MT" panose="020B0602020104020603" pitchFamily="34" charset="0"/>
              </a:rPr>
              <a:t>”</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6" y="6482213"/>
            <a:ext cx="375787" cy="375787"/>
          </a:xfrm>
          <a:prstGeom prst="rect">
            <a:avLst/>
          </a:prstGeom>
        </p:spPr>
      </p:pic>
    </p:spTree>
    <p:extLst>
      <p:ext uri="{BB962C8B-B14F-4D97-AF65-F5344CB8AC3E}">
        <p14:creationId xmlns:p14="http://schemas.microsoft.com/office/powerpoint/2010/main" val="91052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2456543" y="131812"/>
            <a:ext cx="7278915" cy="707886"/>
          </a:xfrm>
          <a:prstGeom prst="rect">
            <a:avLst/>
          </a:prstGeom>
          <a:noFill/>
        </p:spPr>
        <p:txBody>
          <a:bodyPr wrap="square" rtlCol="0">
            <a:spAutoFit/>
          </a:bodyPr>
          <a:lstStyle/>
          <a:p>
            <a:pPr algn="ctr"/>
            <a:r>
              <a:rPr lang="en-US" sz="4000" b="1" dirty="0">
                <a:solidFill>
                  <a:schemeClr val="tx1"/>
                </a:solidFill>
                <a:latin typeface="Tw Cen MT" panose="020B0602020104020603" pitchFamily="34" charset="0"/>
              </a:rPr>
              <a:t>Objectives of CSCL</a:t>
            </a:r>
          </a:p>
        </p:txBody>
      </p:sp>
      <p:grpSp>
        <p:nvGrpSpPr>
          <p:cNvPr id="15" name="Group 14">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16" name="Oval 15">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82A5AAB-A3CF-4918-97C8-8B57985F7526}"/>
              </a:ext>
            </a:extLst>
          </p:cNvPr>
          <p:cNvSpPr txBox="1"/>
          <p:nvPr/>
        </p:nvSpPr>
        <p:spPr>
          <a:xfrm>
            <a:off x="1386133" y="1108778"/>
            <a:ext cx="9419617" cy="1015663"/>
          </a:xfrm>
          <a:prstGeom prst="rect">
            <a:avLst/>
          </a:prstGeom>
          <a:noFill/>
        </p:spPr>
        <p:txBody>
          <a:bodyPr wrap="square" rtlCol="0">
            <a:spAutoFit/>
          </a:bodyPr>
          <a:lstStyle/>
          <a:p>
            <a:pPr algn="ctr"/>
            <a:r>
              <a:rPr lang="en-US" sz="2000">
                <a:solidFill>
                  <a:schemeClr val="bg1">
                    <a:lumMod val="50000"/>
                  </a:schemeClr>
                </a:solidFill>
                <a:latin typeface="Tw Cen MT" panose="020B0602020104020603" pitchFamily="34" charset="0"/>
              </a:rPr>
              <a:t>“The objective is to perform activities necessary to plan, design, integrate, package, administer and manage the development and construction of Area based development (ABD) and PAN city project under Chandigarh Smart City Proposal ”</a:t>
            </a:r>
          </a:p>
        </p:txBody>
      </p:sp>
      <p:grpSp>
        <p:nvGrpSpPr>
          <p:cNvPr id="6" name="Group 5"/>
          <p:cNvGrpSpPr/>
          <p:nvPr/>
        </p:nvGrpSpPr>
        <p:grpSpPr>
          <a:xfrm>
            <a:off x="362859" y="2124441"/>
            <a:ext cx="11379199" cy="4726075"/>
            <a:chOff x="362859" y="2124441"/>
            <a:chExt cx="11379199" cy="4726075"/>
          </a:xfrm>
        </p:grpSpPr>
        <p:pic>
          <p:nvPicPr>
            <p:cNvPr id="5" name="Picture 4">
              <a:extLst>
                <a:ext uri="{FF2B5EF4-FFF2-40B4-BE49-F238E27FC236}">
                  <a16:creationId xmlns:a16="http://schemas.microsoft.com/office/drawing/2014/main" id="{AA8F28EA-6CA4-594B-B633-A29D953FD78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2859" y="2124441"/>
              <a:ext cx="11379199" cy="4726075"/>
            </a:xfrm>
            <a:prstGeom prst="rect">
              <a:avLst/>
            </a:prstGeom>
          </p:spPr>
        </p:pic>
        <p:sp>
          <p:nvSpPr>
            <p:cNvPr id="13" name="TextBox 12"/>
            <p:cNvSpPr txBox="1"/>
            <p:nvPr/>
          </p:nvSpPr>
          <p:spPr>
            <a:xfrm>
              <a:off x="10947400" y="6074508"/>
              <a:ext cx="705884" cy="600164"/>
            </a:xfrm>
            <a:prstGeom prst="rect">
              <a:avLst/>
            </a:prstGeom>
            <a:solidFill>
              <a:srgbClr val="FFFFBF"/>
            </a:solidFill>
          </p:spPr>
          <p:txBody>
            <a:bodyPr wrap="square" rtlCol="0">
              <a:spAutoFit/>
            </a:bodyPr>
            <a:lstStyle/>
            <a:p>
              <a:pPr algn="ctr"/>
              <a:endParaRPr lang="en-GB" sz="1100" dirty="0" smtClean="0"/>
            </a:p>
            <a:p>
              <a:pPr algn="ctr"/>
              <a:endParaRPr lang="en-GB" sz="1100" dirty="0"/>
            </a:p>
            <a:p>
              <a:pPr algn="ctr"/>
              <a:endParaRPr lang="en-IN" sz="1100" dirty="0"/>
            </a:p>
          </p:txBody>
        </p:sp>
        <p:sp>
          <p:nvSpPr>
            <p:cNvPr id="3" name="TextBox 2"/>
            <p:cNvSpPr txBox="1"/>
            <p:nvPr/>
          </p:nvSpPr>
          <p:spPr>
            <a:xfrm>
              <a:off x="10976428" y="6274562"/>
              <a:ext cx="705884" cy="400110"/>
            </a:xfrm>
            <a:prstGeom prst="rect">
              <a:avLst/>
            </a:prstGeom>
            <a:solidFill>
              <a:srgbClr val="FFFFBF"/>
            </a:solidFill>
          </p:spPr>
          <p:txBody>
            <a:bodyPr wrap="square" rtlCol="0">
              <a:spAutoFit/>
            </a:bodyPr>
            <a:lstStyle/>
            <a:p>
              <a:pPr algn="ctr"/>
              <a:r>
                <a:rPr lang="en-GB" sz="1000" dirty="0" smtClean="0"/>
                <a:t>Sensory Park</a:t>
              </a:r>
              <a:endParaRPr lang="en-IN" sz="1000" dirty="0"/>
            </a:p>
          </p:txBody>
        </p:sp>
      </p:grpSp>
      <p:sp>
        <p:nvSpPr>
          <p:cNvPr id="14" name="TextBox 13"/>
          <p:cNvSpPr txBox="1"/>
          <p:nvPr/>
        </p:nvSpPr>
        <p:spPr>
          <a:xfrm>
            <a:off x="8356600" y="6120674"/>
            <a:ext cx="656771" cy="600164"/>
          </a:xfrm>
          <a:prstGeom prst="rect">
            <a:avLst/>
          </a:prstGeom>
          <a:solidFill>
            <a:srgbClr val="BFFFBF"/>
          </a:solidFill>
        </p:spPr>
        <p:txBody>
          <a:bodyPr wrap="square" rtlCol="0">
            <a:spAutoFit/>
          </a:bodyPr>
          <a:lstStyle/>
          <a:p>
            <a:pPr algn="ctr"/>
            <a:endParaRPr lang="en-GB" sz="1100" dirty="0" smtClean="0"/>
          </a:p>
          <a:p>
            <a:pPr algn="ctr"/>
            <a:endParaRPr lang="en-GB" sz="1100" dirty="0"/>
          </a:p>
          <a:p>
            <a:pPr algn="ctr"/>
            <a:endParaRPr lang="en-IN" sz="1100" dirty="0"/>
          </a:p>
        </p:txBody>
      </p:sp>
      <p:sp>
        <p:nvSpPr>
          <p:cNvPr id="22" name="TextBox 21"/>
          <p:cNvSpPr txBox="1"/>
          <p:nvPr/>
        </p:nvSpPr>
        <p:spPr>
          <a:xfrm>
            <a:off x="8291285" y="6153609"/>
            <a:ext cx="787399" cy="507831"/>
          </a:xfrm>
          <a:prstGeom prst="rect">
            <a:avLst/>
          </a:prstGeom>
          <a:solidFill>
            <a:srgbClr val="BFFFBF"/>
          </a:solidFill>
        </p:spPr>
        <p:txBody>
          <a:bodyPr wrap="square" rtlCol="0">
            <a:spAutoFit/>
          </a:bodyPr>
          <a:lstStyle/>
          <a:p>
            <a:pPr algn="ctr"/>
            <a:r>
              <a:rPr lang="en-GB" sz="900" b="1" dirty="0" smtClean="0"/>
              <a:t>Monitoring of Street Lights</a:t>
            </a:r>
            <a:endParaRPr lang="en-IN" sz="900" b="1" dirty="0"/>
          </a:p>
        </p:txBody>
      </p:sp>
    </p:spTree>
    <p:extLst>
      <p:ext uri="{BB962C8B-B14F-4D97-AF65-F5344CB8AC3E}">
        <p14:creationId xmlns:p14="http://schemas.microsoft.com/office/powerpoint/2010/main" val="391392484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9110"/>
            <a:ext cx="8027925" cy="5318889"/>
          </a:xfrm>
          <a:prstGeom prst="rect">
            <a:avLst/>
          </a:prstGeom>
        </p:spPr>
      </p:pic>
      <p:sp>
        <p:nvSpPr>
          <p:cNvPr id="9" name="Date Placeholder 1"/>
          <p:cNvSpPr>
            <a:spLocks noGrp="1"/>
          </p:cNvSpPr>
          <p:nvPr>
            <p:ph type="dt" sz="half" idx="4294967295"/>
          </p:nvPr>
        </p:nvSpPr>
        <p:spPr>
          <a:xfrm>
            <a:off x="0" y="6553200"/>
            <a:ext cx="2844800" cy="365125"/>
          </a:xfrm>
          <a:prstGeom prst="rect">
            <a:avLst/>
          </a:prstGeom>
        </p:spPr>
        <p:txBody>
          <a:bodyPr/>
          <a:lstStyle/>
          <a:p>
            <a:pPr algn="just"/>
            <a:fld id="{C7721517-F67A-4514-BDFF-869404714329}" type="datetime3">
              <a:rPr lang="en-US" sz="1467">
                <a:solidFill>
                  <a:schemeClr val="bg1"/>
                </a:solidFill>
              </a:rPr>
              <a:pPr algn="just"/>
              <a:t>11 February 2020</a:t>
            </a:fld>
            <a:endParaRPr lang="en-US" sz="1467" dirty="0">
              <a:solidFill>
                <a:schemeClr val="bg1"/>
              </a:solidFill>
            </a:endParaRPr>
          </a:p>
        </p:txBody>
      </p:sp>
      <p:sp>
        <p:nvSpPr>
          <p:cNvPr id="10" name="Slide Number Placeholder 2"/>
          <p:cNvSpPr>
            <a:spLocks noGrp="1"/>
          </p:cNvSpPr>
          <p:nvPr>
            <p:ph type="sldNum" sz="quarter" idx="4294967295"/>
          </p:nvPr>
        </p:nvSpPr>
        <p:spPr>
          <a:xfrm>
            <a:off x="11736682" y="6578600"/>
            <a:ext cx="556919" cy="365125"/>
          </a:xfrm>
          <a:prstGeom prst="rect">
            <a:avLst/>
          </a:prstGeom>
        </p:spPr>
        <p:txBody>
          <a:bodyPr/>
          <a:lstStyle/>
          <a:p>
            <a:fld id="{B6F15528-21DE-4FAA-801E-634DDDAF4B2B}" type="slidenum">
              <a:rPr lang="en-US" sz="1333">
                <a:solidFill>
                  <a:schemeClr val="bg1"/>
                </a:solidFill>
              </a:rPr>
              <a:pPr/>
              <a:t>18</a:t>
            </a:fld>
            <a:endParaRPr lang="en-US" sz="1333" dirty="0">
              <a:solidFill>
                <a:schemeClr val="bg1"/>
              </a:solidFill>
            </a:endParaRPr>
          </a:p>
        </p:txBody>
      </p:sp>
      <p:sp>
        <p:nvSpPr>
          <p:cNvPr id="12" name="Rectangle 11"/>
          <p:cNvSpPr/>
          <p:nvPr/>
        </p:nvSpPr>
        <p:spPr>
          <a:xfrm>
            <a:off x="11887201" y="6604000"/>
            <a:ext cx="60959"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Connector 13"/>
          <p:cNvCxnSpPr/>
          <p:nvPr/>
        </p:nvCxnSpPr>
        <p:spPr>
          <a:xfrm>
            <a:off x="8919544" y="6935333"/>
            <a:ext cx="0" cy="254000"/>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84" r="56889" b="-9888"/>
          <a:stretch/>
        </p:blipFill>
        <p:spPr bwMode="auto">
          <a:xfrm>
            <a:off x="10142419" y="6885549"/>
            <a:ext cx="312797" cy="32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50"/>
          <p:cNvSpPr/>
          <p:nvPr/>
        </p:nvSpPr>
        <p:spPr>
          <a:xfrm>
            <a:off x="7688344" y="2502681"/>
            <a:ext cx="3784355" cy="336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867" dirty="0" smtClean="0">
                <a:solidFill>
                  <a:schemeClr val="tx1"/>
                </a:solidFill>
                <a:latin typeface="Trebuchet MS" panose="020B0603020202020204" pitchFamily="34" charset="0"/>
                <a:ea typeface="Open Sans" panose="020B0604020202020204" charset="0"/>
                <a:cs typeface="Open Sans" panose="020B0604020202020204" charset="0"/>
              </a:rPr>
              <a:t>Surveys </a:t>
            </a:r>
            <a:r>
              <a:rPr lang="en-IN" sz="1867" dirty="0">
                <a:solidFill>
                  <a:schemeClr val="tx1"/>
                </a:solidFill>
                <a:latin typeface="Trebuchet MS" panose="020B0603020202020204" pitchFamily="34" charset="0"/>
                <a:ea typeface="Open Sans" panose="020B0604020202020204" charset="0"/>
                <a:cs typeface="Open Sans" panose="020B0604020202020204" charset="0"/>
              </a:rPr>
              <a:t>&amp; Investigations</a:t>
            </a:r>
          </a:p>
        </p:txBody>
      </p:sp>
      <p:sp>
        <p:nvSpPr>
          <p:cNvPr id="52" name="Rounded Rectangle 51"/>
          <p:cNvSpPr/>
          <p:nvPr/>
        </p:nvSpPr>
        <p:spPr>
          <a:xfrm>
            <a:off x="7680705" y="2941116"/>
            <a:ext cx="3784355" cy="336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867" dirty="0" smtClean="0">
                <a:solidFill>
                  <a:schemeClr val="tx1"/>
                </a:solidFill>
                <a:latin typeface="Trebuchet MS" panose="020B0603020202020204" pitchFamily="34" charset="0"/>
                <a:ea typeface="Open Sans" panose="020B0604020202020204" charset="0"/>
                <a:cs typeface="Open Sans" panose="020B0604020202020204" charset="0"/>
              </a:rPr>
              <a:t>Situation Analysis</a:t>
            </a:r>
            <a:endParaRPr lang="en-IN" sz="1867" dirty="0">
              <a:solidFill>
                <a:schemeClr val="tx1"/>
              </a:solidFill>
              <a:latin typeface="Trebuchet MS" panose="020B0603020202020204" pitchFamily="34" charset="0"/>
              <a:ea typeface="Open Sans" panose="020B0604020202020204" charset="0"/>
              <a:cs typeface="Open Sans" panose="020B0604020202020204" charset="0"/>
            </a:endParaRPr>
          </a:p>
        </p:txBody>
      </p:sp>
      <p:sp>
        <p:nvSpPr>
          <p:cNvPr id="53" name="Rounded Rectangle 52"/>
          <p:cNvSpPr/>
          <p:nvPr/>
        </p:nvSpPr>
        <p:spPr>
          <a:xfrm>
            <a:off x="7680705" y="3398904"/>
            <a:ext cx="3784355" cy="336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867" dirty="0" smtClean="0">
                <a:solidFill>
                  <a:schemeClr val="tx1"/>
                </a:solidFill>
                <a:latin typeface="Trebuchet MS" panose="020B0603020202020204" pitchFamily="34" charset="0"/>
                <a:ea typeface="Open Sans" panose="020B0604020202020204" charset="0"/>
                <a:cs typeface="Open Sans" panose="020B0604020202020204" charset="0"/>
              </a:rPr>
              <a:t>Feasibility</a:t>
            </a:r>
            <a:endParaRPr lang="en-IN" sz="1867" dirty="0">
              <a:solidFill>
                <a:schemeClr val="tx1"/>
              </a:solidFill>
              <a:latin typeface="Trebuchet MS" panose="020B0603020202020204" pitchFamily="34" charset="0"/>
              <a:ea typeface="Open Sans" panose="020B0604020202020204" charset="0"/>
              <a:cs typeface="Open Sans" panose="020B0604020202020204" charset="0"/>
            </a:endParaRPr>
          </a:p>
        </p:txBody>
      </p:sp>
      <p:sp>
        <p:nvSpPr>
          <p:cNvPr id="54" name="Rounded Rectangle 53"/>
          <p:cNvSpPr/>
          <p:nvPr/>
        </p:nvSpPr>
        <p:spPr>
          <a:xfrm>
            <a:off x="7677512" y="3861261"/>
            <a:ext cx="3784355" cy="336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867" dirty="0" smtClean="0">
                <a:solidFill>
                  <a:schemeClr val="tx1"/>
                </a:solidFill>
                <a:latin typeface="Trebuchet MS" panose="020B0603020202020204" pitchFamily="34" charset="0"/>
                <a:ea typeface="Open Sans" panose="020B0604020202020204" charset="0"/>
                <a:cs typeface="Open Sans" panose="020B0604020202020204" charset="0"/>
              </a:rPr>
              <a:t>DPR</a:t>
            </a:r>
            <a:endParaRPr lang="en-IN" sz="1867" dirty="0">
              <a:solidFill>
                <a:schemeClr val="tx1"/>
              </a:solidFill>
              <a:latin typeface="Trebuchet MS" panose="020B0603020202020204" pitchFamily="34" charset="0"/>
              <a:ea typeface="Open Sans" panose="020B0604020202020204" charset="0"/>
              <a:cs typeface="Open Sans" panose="020B0604020202020204" charset="0"/>
            </a:endParaRPr>
          </a:p>
        </p:txBody>
      </p:sp>
      <p:sp>
        <p:nvSpPr>
          <p:cNvPr id="55" name="Rounded Rectangle 54"/>
          <p:cNvSpPr/>
          <p:nvPr/>
        </p:nvSpPr>
        <p:spPr>
          <a:xfrm>
            <a:off x="7688344" y="4281485"/>
            <a:ext cx="3784355" cy="336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867" dirty="0" smtClean="0">
                <a:solidFill>
                  <a:schemeClr val="tx1"/>
                </a:solidFill>
                <a:latin typeface="Trebuchet MS" panose="020B0603020202020204" pitchFamily="34" charset="0"/>
                <a:ea typeface="Open Sans" panose="020B0604020202020204" charset="0"/>
                <a:cs typeface="Open Sans" panose="020B0604020202020204" charset="0"/>
              </a:rPr>
              <a:t>RFP/ Tender</a:t>
            </a:r>
            <a:endParaRPr lang="en-IN" sz="1867" dirty="0">
              <a:solidFill>
                <a:schemeClr val="tx1"/>
              </a:solidFill>
              <a:latin typeface="Trebuchet MS" panose="020B0603020202020204" pitchFamily="34" charset="0"/>
              <a:ea typeface="Open Sans" panose="020B0604020202020204" charset="0"/>
              <a:cs typeface="Open Sans" panose="020B0604020202020204" charset="0"/>
            </a:endParaRPr>
          </a:p>
        </p:txBody>
      </p:sp>
      <p:sp>
        <p:nvSpPr>
          <p:cNvPr id="56" name="Rounded Rectangle 55"/>
          <p:cNvSpPr/>
          <p:nvPr/>
        </p:nvSpPr>
        <p:spPr>
          <a:xfrm>
            <a:off x="7688344" y="4711994"/>
            <a:ext cx="3784355" cy="336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867" dirty="0" smtClean="0">
                <a:solidFill>
                  <a:schemeClr val="tx1"/>
                </a:solidFill>
                <a:latin typeface="Trebuchet MS" panose="020B0603020202020204" pitchFamily="34" charset="0"/>
                <a:ea typeface="Open Sans" panose="020B0604020202020204" charset="0"/>
                <a:cs typeface="Open Sans" panose="020B0604020202020204" charset="0"/>
              </a:rPr>
              <a:t>Implementation</a:t>
            </a:r>
            <a:endParaRPr lang="en-IN" sz="1867" dirty="0">
              <a:solidFill>
                <a:schemeClr val="tx1"/>
              </a:solidFill>
              <a:latin typeface="Trebuchet MS" panose="020B0603020202020204" pitchFamily="34" charset="0"/>
              <a:ea typeface="Open Sans" panose="020B0604020202020204" charset="0"/>
              <a:cs typeface="Open Sans" panose="020B0604020202020204" charset="0"/>
            </a:endParaRPr>
          </a:p>
        </p:txBody>
      </p:sp>
      <p:sp>
        <p:nvSpPr>
          <p:cNvPr id="60" name="TextBox 59"/>
          <p:cNvSpPr txBox="1"/>
          <p:nvPr/>
        </p:nvSpPr>
        <p:spPr>
          <a:xfrm>
            <a:off x="959791" y="1751939"/>
            <a:ext cx="2960789" cy="625685"/>
          </a:xfrm>
          <a:prstGeom prst="rect">
            <a:avLst/>
          </a:prstGeom>
          <a:noFill/>
        </p:spPr>
        <p:txBody>
          <a:bodyPr wrap="square" rtlCol="0">
            <a:spAutoFit/>
          </a:bodyPr>
          <a:lstStyle/>
          <a:p>
            <a:pPr>
              <a:spcBef>
                <a:spcPts val="800"/>
              </a:spcBef>
              <a:spcAft>
                <a:spcPts val="800"/>
              </a:spcAft>
            </a:pPr>
            <a:r>
              <a:rPr lang="en-US" sz="1733" b="1" dirty="0">
                <a:solidFill>
                  <a:schemeClr val="accent2">
                    <a:lumMod val="60000"/>
                    <a:lumOff val="40000"/>
                  </a:schemeClr>
                </a:solidFill>
              </a:rPr>
              <a:t>Potable Water &amp; Wastewater</a:t>
            </a:r>
          </a:p>
        </p:txBody>
      </p:sp>
      <p:sp>
        <p:nvSpPr>
          <p:cNvPr id="61" name="TextBox 60"/>
          <p:cNvSpPr txBox="1"/>
          <p:nvPr/>
        </p:nvSpPr>
        <p:spPr>
          <a:xfrm>
            <a:off x="959790" y="5834297"/>
            <a:ext cx="3409557" cy="359009"/>
          </a:xfrm>
          <a:prstGeom prst="rect">
            <a:avLst/>
          </a:prstGeom>
          <a:noFill/>
        </p:spPr>
        <p:txBody>
          <a:bodyPr wrap="square" rtlCol="0">
            <a:spAutoFit/>
          </a:bodyPr>
          <a:lstStyle/>
          <a:p>
            <a:pPr>
              <a:spcBef>
                <a:spcPts val="800"/>
              </a:spcBef>
              <a:spcAft>
                <a:spcPts val="800"/>
              </a:spcAft>
            </a:pPr>
            <a:r>
              <a:rPr lang="en-US" sz="1733" b="1" dirty="0">
                <a:solidFill>
                  <a:schemeClr val="accent2">
                    <a:lumMod val="60000"/>
                    <a:lumOff val="40000"/>
                  </a:schemeClr>
                </a:solidFill>
              </a:rPr>
              <a:t>Pan City </a:t>
            </a:r>
            <a:r>
              <a:rPr lang="en-US" sz="1733" b="1" dirty="0" smtClean="0">
                <a:solidFill>
                  <a:schemeClr val="accent2">
                    <a:lumMod val="60000"/>
                    <a:lumOff val="40000"/>
                  </a:schemeClr>
                </a:solidFill>
              </a:rPr>
              <a:t>ICT Projects</a:t>
            </a:r>
            <a:endParaRPr lang="en-US" sz="1733" b="1" dirty="0">
              <a:solidFill>
                <a:schemeClr val="accent2">
                  <a:lumMod val="60000"/>
                  <a:lumOff val="40000"/>
                </a:schemeClr>
              </a:solidFill>
            </a:endParaRPr>
          </a:p>
        </p:txBody>
      </p:sp>
      <p:sp>
        <p:nvSpPr>
          <p:cNvPr id="62" name="TextBox 61"/>
          <p:cNvSpPr txBox="1"/>
          <p:nvPr/>
        </p:nvSpPr>
        <p:spPr>
          <a:xfrm>
            <a:off x="959791" y="2682687"/>
            <a:ext cx="3409557" cy="359009"/>
          </a:xfrm>
          <a:prstGeom prst="rect">
            <a:avLst/>
          </a:prstGeom>
          <a:noFill/>
        </p:spPr>
        <p:txBody>
          <a:bodyPr wrap="square" rtlCol="0">
            <a:spAutoFit/>
          </a:bodyPr>
          <a:lstStyle/>
          <a:p>
            <a:pPr>
              <a:spcBef>
                <a:spcPts val="800"/>
              </a:spcBef>
              <a:spcAft>
                <a:spcPts val="800"/>
              </a:spcAft>
            </a:pPr>
            <a:r>
              <a:rPr lang="en-US" sz="1733" b="1" dirty="0">
                <a:solidFill>
                  <a:schemeClr val="accent2">
                    <a:lumMod val="50000"/>
                  </a:schemeClr>
                </a:solidFill>
              </a:rPr>
              <a:t>Solid Waste Management</a:t>
            </a:r>
          </a:p>
        </p:txBody>
      </p:sp>
      <p:sp>
        <p:nvSpPr>
          <p:cNvPr id="63" name="TextBox 62"/>
          <p:cNvSpPr txBox="1"/>
          <p:nvPr/>
        </p:nvSpPr>
        <p:spPr>
          <a:xfrm>
            <a:off x="959791" y="3465583"/>
            <a:ext cx="4471369" cy="359009"/>
          </a:xfrm>
          <a:prstGeom prst="rect">
            <a:avLst/>
          </a:prstGeom>
          <a:noFill/>
        </p:spPr>
        <p:txBody>
          <a:bodyPr wrap="square" rtlCol="0">
            <a:spAutoFit/>
          </a:bodyPr>
          <a:lstStyle/>
          <a:p>
            <a:pPr>
              <a:spcBef>
                <a:spcPts val="800"/>
              </a:spcBef>
              <a:spcAft>
                <a:spcPts val="800"/>
              </a:spcAft>
            </a:pPr>
            <a:r>
              <a:rPr lang="en-US" sz="1733" b="1" dirty="0">
                <a:solidFill>
                  <a:schemeClr val="accent2">
                    <a:lumMod val="50000"/>
                  </a:schemeClr>
                </a:solidFill>
              </a:rPr>
              <a:t>Urban </a:t>
            </a:r>
            <a:r>
              <a:rPr lang="en-US" sz="1733" b="1" dirty="0" smtClean="0">
                <a:solidFill>
                  <a:schemeClr val="accent2">
                    <a:lumMod val="50000"/>
                  </a:schemeClr>
                </a:solidFill>
              </a:rPr>
              <a:t>Retrofit &amp; Redevelopment</a:t>
            </a:r>
            <a:endParaRPr lang="en-US" sz="1733" b="1" dirty="0">
              <a:solidFill>
                <a:schemeClr val="accent2">
                  <a:lumMod val="50000"/>
                </a:schemeClr>
              </a:solidFill>
            </a:endParaRPr>
          </a:p>
        </p:txBody>
      </p:sp>
      <p:sp>
        <p:nvSpPr>
          <p:cNvPr id="64" name="TextBox 63"/>
          <p:cNvSpPr txBox="1"/>
          <p:nvPr/>
        </p:nvSpPr>
        <p:spPr>
          <a:xfrm>
            <a:off x="959791" y="4281485"/>
            <a:ext cx="3409557" cy="359009"/>
          </a:xfrm>
          <a:prstGeom prst="rect">
            <a:avLst/>
          </a:prstGeom>
          <a:noFill/>
        </p:spPr>
        <p:txBody>
          <a:bodyPr wrap="square" rtlCol="0">
            <a:spAutoFit/>
          </a:bodyPr>
          <a:lstStyle/>
          <a:p>
            <a:pPr>
              <a:spcBef>
                <a:spcPts val="800"/>
              </a:spcBef>
              <a:spcAft>
                <a:spcPts val="800"/>
              </a:spcAft>
            </a:pPr>
            <a:r>
              <a:rPr lang="en-US" sz="1733" b="1" dirty="0" smtClean="0">
                <a:solidFill>
                  <a:schemeClr val="accent2">
                    <a:lumMod val="50000"/>
                  </a:schemeClr>
                </a:solidFill>
              </a:rPr>
              <a:t>Mobility &amp; Social Sector</a:t>
            </a:r>
            <a:endParaRPr lang="en-US" sz="1733" b="1" dirty="0">
              <a:solidFill>
                <a:schemeClr val="accent2">
                  <a:lumMod val="50000"/>
                </a:schemeClr>
              </a:solidFill>
            </a:endParaRPr>
          </a:p>
        </p:txBody>
      </p:sp>
      <p:sp>
        <p:nvSpPr>
          <p:cNvPr id="65" name="Rectangle 64"/>
          <p:cNvSpPr/>
          <p:nvPr/>
        </p:nvSpPr>
        <p:spPr>
          <a:xfrm>
            <a:off x="7537215" y="2253742"/>
            <a:ext cx="4199467" cy="3147823"/>
          </a:xfrm>
          <a:prstGeom prst="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66" name="Rounded Rectangle 65"/>
          <p:cNvSpPr/>
          <p:nvPr/>
        </p:nvSpPr>
        <p:spPr>
          <a:xfrm rot="16200000">
            <a:off x="10455524" y="3558067"/>
            <a:ext cx="2718217" cy="522515"/>
          </a:xfrm>
          <a:prstGeom prst="round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solidFill>
                  <a:schemeClr val="bg1"/>
                </a:solidFill>
                <a:ea typeface="Open Sans" panose="020B0604020202020204" charset="0"/>
                <a:cs typeface="Open Sans" panose="020B0604020202020204" charset="0"/>
              </a:rPr>
              <a:t>STAGES – PROJECT OUTPUT</a:t>
            </a:r>
          </a:p>
        </p:txBody>
      </p:sp>
      <p:sp>
        <p:nvSpPr>
          <p:cNvPr id="34" name="TextBox 33"/>
          <p:cNvSpPr txBox="1"/>
          <p:nvPr/>
        </p:nvSpPr>
        <p:spPr>
          <a:xfrm>
            <a:off x="959790" y="5045270"/>
            <a:ext cx="3409557" cy="359009"/>
          </a:xfrm>
          <a:prstGeom prst="rect">
            <a:avLst/>
          </a:prstGeom>
          <a:noFill/>
        </p:spPr>
        <p:txBody>
          <a:bodyPr wrap="square" rtlCol="0">
            <a:spAutoFit/>
          </a:bodyPr>
          <a:lstStyle/>
          <a:p>
            <a:pPr>
              <a:spcBef>
                <a:spcPts val="800"/>
              </a:spcBef>
              <a:spcAft>
                <a:spcPts val="800"/>
              </a:spcAft>
            </a:pPr>
            <a:r>
              <a:rPr lang="en-US" sz="1733" b="1" dirty="0" smtClean="0">
                <a:solidFill>
                  <a:schemeClr val="tx1"/>
                </a:solidFill>
              </a:rPr>
              <a:t>Energy Reforms</a:t>
            </a:r>
            <a:endParaRPr lang="en-US" sz="1733" b="1" dirty="0">
              <a:solidFill>
                <a:schemeClr val="tx1"/>
              </a:solidFill>
            </a:endParaRPr>
          </a:p>
        </p:txBody>
      </p:sp>
      <p:sp>
        <p:nvSpPr>
          <p:cNvPr id="31" name="TextBox 30">
            <a:extLst>
              <a:ext uri="{FF2B5EF4-FFF2-40B4-BE49-F238E27FC236}">
                <a16:creationId xmlns:a16="http://schemas.microsoft.com/office/drawing/2014/main" id="{BE8AA9BD-5B28-4BB1-803B-54BB6E1B0DE1}"/>
              </a:ext>
            </a:extLst>
          </p:cNvPr>
          <p:cNvSpPr txBox="1"/>
          <p:nvPr/>
        </p:nvSpPr>
        <p:spPr>
          <a:xfrm>
            <a:off x="2456543" y="131812"/>
            <a:ext cx="7278915" cy="707886"/>
          </a:xfrm>
          <a:prstGeom prst="rect">
            <a:avLst/>
          </a:prstGeom>
          <a:noFill/>
        </p:spPr>
        <p:txBody>
          <a:bodyPr wrap="square" rtlCol="0">
            <a:spAutoFit/>
          </a:bodyPr>
          <a:lstStyle/>
          <a:p>
            <a:pPr algn="ctr"/>
            <a:r>
              <a:rPr lang="en-US" sz="4000" b="1" dirty="0" smtClean="0">
                <a:solidFill>
                  <a:schemeClr val="tx1"/>
                </a:solidFill>
                <a:latin typeface="Tw Cen MT" panose="020B0602020104020603" pitchFamily="34" charset="0"/>
              </a:rPr>
              <a:t>Priority Sectors</a:t>
            </a:r>
            <a:endParaRPr lang="en-US" sz="4000" b="1" dirty="0">
              <a:solidFill>
                <a:schemeClr val="tx1"/>
              </a:solidFill>
              <a:latin typeface="Tw Cen MT" panose="020B0602020104020603" pitchFamily="34" charset="0"/>
            </a:endParaRPr>
          </a:p>
        </p:txBody>
      </p:sp>
      <p:grpSp>
        <p:nvGrpSpPr>
          <p:cNvPr id="32" name="Group 31">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33" name="Oval 32">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3490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6913674" y="1607166"/>
            <a:ext cx="0" cy="110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665126" y="4422786"/>
            <a:ext cx="176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63772" y="5012538"/>
            <a:ext cx="176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520464" y="6466941"/>
            <a:ext cx="6080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28497" y="5617351"/>
            <a:ext cx="6080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70294" y="5685654"/>
            <a:ext cx="176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33299" y="1403128"/>
            <a:ext cx="702786" cy="1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58784" y="1225758"/>
            <a:ext cx="950581" cy="338554"/>
          </a:xfrm>
          <a:prstGeom prst="rect">
            <a:avLst/>
          </a:prstGeom>
        </p:spPr>
        <p:txBody>
          <a:bodyPr wrap="none">
            <a:spAutoFit/>
          </a:bodyPr>
          <a:lstStyle/>
          <a:p>
            <a:pPr marL="80632" fontAlgn="b"/>
            <a:r>
              <a:rPr lang="en-IN" sz="800" dirty="0"/>
              <a:t>Broad Scope   </a:t>
            </a:r>
          </a:p>
          <a:p>
            <a:pPr marL="80632" fontAlgn="b"/>
            <a:r>
              <a:rPr lang="en-IN" sz="800" dirty="0"/>
              <a:t>of </a:t>
            </a:r>
            <a:r>
              <a:rPr lang="en-IN" sz="800" dirty="0" smtClean="0"/>
              <a:t>Services</a:t>
            </a:r>
            <a:endParaRPr lang="en-IN" sz="800" dirty="0"/>
          </a:p>
        </p:txBody>
      </p:sp>
      <p:grpSp>
        <p:nvGrpSpPr>
          <p:cNvPr id="12" name="Group 11"/>
          <p:cNvGrpSpPr/>
          <p:nvPr/>
        </p:nvGrpSpPr>
        <p:grpSpPr>
          <a:xfrm>
            <a:off x="1328324" y="1177312"/>
            <a:ext cx="1894009" cy="538865"/>
            <a:chOff x="522163" y="769863"/>
            <a:chExt cx="2088233" cy="594123"/>
          </a:xfrm>
        </p:grpSpPr>
        <p:sp>
          <p:nvSpPr>
            <p:cNvPr id="13" name="Rectangle 12"/>
            <p:cNvSpPr/>
            <p:nvPr/>
          </p:nvSpPr>
          <p:spPr>
            <a:xfrm>
              <a:off x="522165" y="799770"/>
              <a:ext cx="1512167" cy="554868"/>
            </a:xfrm>
            <a:prstGeom prst="rect">
              <a:avLst/>
            </a:prstGeom>
            <a:solidFill>
              <a:schemeClr val="tx1">
                <a:lumMod val="50000"/>
                <a:lumOff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14" name="Rectangle 13"/>
            <p:cNvSpPr/>
            <p:nvPr/>
          </p:nvSpPr>
          <p:spPr>
            <a:xfrm>
              <a:off x="522163" y="769863"/>
              <a:ext cx="2088233" cy="594123"/>
            </a:xfrm>
            <a:prstGeom prst="rect">
              <a:avLst/>
            </a:prstGeom>
          </p:spPr>
          <p:txBody>
            <a:bodyPr wrap="square">
              <a:spAutoFit/>
            </a:bodyPr>
            <a:lstStyle/>
            <a:p>
              <a:pPr fontAlgn="b"/>
              <a:r>
                <a:rPr lang="en-IN" sz="1451" b="1" dirty="0">
                  <a:solidFill>
                    <a:schemeClr val="bg1"/>
                  </a:solidFill>
                </a:rPr>
                <a:t>Area based Development</a:t>
              </a:r>
            </a:p>
          </p:txBody>
        </p:sp>
      </p:grpSp>
      <p:sp>
        <p:nvSpPr>
          <p:cNvPr id="15" name="Rectangle 14"/>
          <p:cNvSpPr/>
          <p:nvPr/>
        </p:nvSpPr>
        <p:spPr>
          <a:xfrm>
            <a:off x="3483808" y="1214344"/>
            <a:ext cx="2223366" cy="538865"/>
          </a:xfrm>
          <a:prstGeom prst="rect">
            <a:avLst/>
          </a:prstGeom>
          <a:solidFill>
            <a:schemeClr val="tx1">
              <a:lumMod val="50000"/>
              <a:lumOff val="50000"/>
            </a:schemeClr>
          </a:solidFill>
        </p:spPr>
        <p:txBody>
          <a:bodyPr wrap="none">
            <a:spAutoFit/>
          </a:bodyPr>
          <a:lstStyle/>
          <a:p>
            <a:pPr marL="80632" fontAlgn="b"/>
            <a:r>
              <a:rPr lang="en-IN" sz="1451" b="1" dirty="0">
                <a:solidFill>
                  <a:schemeClr val="bg1"/>
                </a:solidFill>
              </a:rPr>
              <a:t>Project  Development </a:t>
            </a:r>
          </a:p>
          <a:p>
            <a:pPr marL="80632" fontAlgn="b"/>
            <a:r>
              <a:rPr lang="en-IN" sz="1451" b="1" dirty="0">
                <a:solidFill>
                  <a:schemeClr val="bg1"/>
                </a:solidFill>
              </a:rPr>
              <a:t>&amp; Design </a:t>
            </a:r>
          </a:p>
        </p:txBody>
      </p:sp>
      <p:cxnSp>
        <p:nvCxnSpPr>
          <p:cNvPr id="17" name="Straight Connector 16"/>
          <p:cNvCxnSpPr/>
          <p:nvPr/>
        </p:nvCxnSpPr>
        <p:spPr>
          <a:xfrm>
            <a:off x="5497909" y="1753209"/>
            <a:ext cx="1" cy="325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97909" y="4377856"/>
            <a:ext cx="576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95826" y="5005381"/>
            <a:ext cx="6080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86978" y="1209763"/>
            <a:ext cx="1853392" cy="483209"/>
          </a:xfrm>
          <a:prstGeom prst="rect">
            <a:avLst/>
          </a:prstGeom>
          <a:solidFill>
            <a:schemeClr val="tx1">
              <a:lumMod val="50000"/>
              <a:lumOff val="50000"/>
            </a:schemeClr>
          </a:solidFill>
        </p:spPr>
        <p:txBody>
          <a:bodyPr wrap="none">
            <a:spAutoFit/>
          </a:bodyPr>
          <a:lstStyle/>
          <a:p>
            <a:pPr algn="ctr" fontAlgn="ctr"/>
            <a:r>
              <a:rPr lang="en-IN" sz="1270" b="1" dirty="0">
                <a:solidFill>
                  <a:schemeClr val="bg1"/>
                </a:solidFill>
              </a:rPr>
              <a:t>Project  Development</a:t>
            </a:r>
            <a:r>
              <a:rPr lang="en-IN" sz="1270" dirty="0">
                <a:solidFill>
                  <a:schemeClr val="bg1"/>
                </a:solidFill>
              </a:rPr>
              <a:t/>
            </a:r>
            <a:br>
              <a:rPr lang="en-IN" sz="1270" dirty="0">
                <a:solidFill>
                  <a:schemeClr val="bg1"/>
                </a:solidFill>
              </a:rPr>
            </a:br>
            <a:endParaRPr lang="en-IN" sz="1270" dirty="0">
              <a:solidFill>
                <a:schemeClr val="bg1"/>
              </a:solidFill>
            </a:endParaRPr>
          </a:p>
        </p:txBody>
      </p:sp>
      <p:sp>
        <p:nvSpPr>
          <p:cNvPr id="21" name="Rectangle 20"/>
          <p:cNvSpPr/>
          <p:nvPr/>
        </p:nvSpPr>
        <p:spPr>
          <a:xfrm>
            <a:off x="3483808" y="5427141"/>
            <a:ext cx="1928132" cy="985398"/>
          </a:xfrm>
          <a:prstGeom prst="rect">
            <a:avLst/>
          </a:prstGeom>
          <a:solidFill>
            <a:schemeClr val="tx1">
              <a:lumMod val="50000"/>
              <a:lumOff val="50000"/>
            </a:schemeClr>
          </a:solidFill>
        </p:spPr>
        <p:txBody>
          <a:bodyPr wrap="square">
            <a:spAutoFit/>
          </a:bodyPr>
          <a:lstStyle/>
          <a:p>
            <a:pPr marL="80632" fontAlgn="b"/>
            <a:r>
              <a:rPr lang="en-IN" sz="1451" b="1" dirty="0">
                <a:solidFill>
                  <a:schemeClr val="bg1"/>
                </a:solidFill>
              </a:rPr>
              <a:t>Construction  Supervision &amp; Contract Management</a:t>
            </a:r>
          </a:p>
        </p:txBody>
      </p:sp>
      <p:cxnSp>
        <p:nvCxnSpPr>
          <p:cNvPr id="22" name="Straight Connector 21"/>
          <p:cNvCxnSpPr/>
          <p:nvPr/>
        </p:nvCxnSpPr>
        <p:spPr>
          <a:xfrm>
            <a:off x="3266877" y="1403129"/>
            <a:ext cx="0" cy="4444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919879" y="5450091"/>
            <a:ext cx="1751984" cy="483209"/>
          </a:xfrm>
          <a:prstGeom prst="rect">
            <a:avLst/>
          </a:prstGeom>
          <a:solidFill>
            <a:schemeClr val="tx1">
              <a:lumMod val="50000"/>
              <a:lumOff val="50000"/>
            </a:schemeClr>
          </a:solidFill>
        </p:spPr>
        <p:txBody>
          <a:bodyPr wrap="square">
            <a:spAutoFit/>
          </a:bodyPr>
          <a:lstStyle/>
          <a:p>
            <a:pPr marL="80632" fontAlgn="ctr"/>
            <a:r>
              <a:rPr lang="en-IN" sz="1270" b="1" dirty="0">
                <a:solidFill>
                  <a:schemeClr val="bg1"/>
                </a:solidFill>
              </a:rPr>
              <a:t>Project  facilitation &amp; implementation</a:t>
            </a:r>
          </a:p>
        </p:txBody>
      </p:sp>
      <p:cxnSp>
        <p:nvCxnSpPr>
          <p:cNvPr id="24" name="Straight Connector 23"/>
          <p:cNvCxnSpPr/>
          <p:nvPr/>
        </p:nvCxnSpPr>
        <p:spPr>
          <a:xfrm>
            <a:off x="3266877" y="5847972"/>
            <a:ext cx="2169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919878" y="6179950"/>
            <a:ext cx="1750414" cy="678647"/>
          </a:xfrm>
          <a:prstGeom prst="rect">
            <a:avLst/>
          </a:prstGeom>
          <a:solidFill>
            <a:schemeClr val="tx1">
              <a:lumMod val="50000"/>
              <a:lumOff val="50000"/>
            </a:schemeClr>
          </a:solidFill>
        </p:spPr>
        <p:txBody>
          <a:bodyPr wrap="square">
            <a:spAutoFit/>
          </a:bodyPr>
          <a:lstStyle/>
          <a:p>
            <a:pPr marL="80632" fontAlgn="ctr"/>
            <a:r>
              <a:rPr lang="en-IN" sz="1270" b="1" dirty="0">
                <a:solidFill>
                  <a:schemeClr val="bg1"/>
                </a:solidFill>
              </a:rPr>
              <a:t>Post Implementation support </a:t>
            </a:r>
          </a:p>
        </p:txBody>
      </p:sp>
      <p:cxnSp>
        <p:nvCxnSpPr>
          <p:cNvPr id="26" name="Straight Connector 25"/>
          <p:cNvCxnSpPr/>
          <p:nvPr/>
        </p:nvCxnSpPr>
        <p:spPr>
          <a:xfrm>
            <a:off x="5520463" y="5617351"/>
            <a:ext cx="0" cy="849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06614" y="5830136"/>
            <a:ext cx="1068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rot="16200000">
            <a:off x="5041674" y="2617810"/>
            <a:ext cx="730969" cy="287771"/>
          </a:xfrm>
          <a:prstGeom prst="rect">
            <a:avLst/>
          </a:prstGeom>
        </p:spPr>
        <p:txBody>
          <a:bodyPr wrap="none">
            <a:spAutoFit/>
          </a:bodyPr>
          <a:lstStyle/>
          <a:p>
            <a:pPr marL="80632" fontAlgn="b"/>
            <a:r>
              <a:rPr lang="en-IN" sz="1270" b="1" dirty="0"/>
              <a:t>Tasks</a:t>
            </a:r>
          </a:p>
        </p:txBody>
      </p:sp>
      <p:sp>
        <p:nvSpPr>
          <p:cNvPr id="29" name="Rectangle 28"/>
          <p:cNvSpPr/>
          <p:nvPr/>
        </p:nvSpPr>
        <p:spPr>
          <a:xfrm>
            <a:off x="7847010" y="5442850"/>
            <a:ext cx="3098402" cy="650691"/>
          </a:xfrm>
          <a:prstGeom prst="rect">
            <a:avLst/>
          </a:prstGeom>
          <a:ln>
            <a:solidFill>
              <a:schemeClr val="tx1"/>
            </a:solidFill>
          </a:ln>
        </p:spPr>
        <p:txBody>
          <a:bodyPr wrap="square">
            <a:spAutoFit/>
          </a:bodyPr>
          <a:lstStyle/>
          <a:p>
            <a:pPr marL="155505" indent="-155505">
              <a:buFont typeface="Arial" pitchFamily="34" charset="0"/>
              <a:buChar char="•"/>
            </a:pPr>
            <a:r>
              <a:rPr lang="en-IN" sz="907" dirty="0"/>
              <a:t>Consultation &amp; technical assistance</a:t>
            </a:r>
          </a:p>
          <a:p>
            <a:pPr marL="155505" indent="-155505">
              <a:buFont typeface="Arial" pitchFamily="34" charset="0"/>
              <a:buChar char="•"/>
            </a:pPr>
            <a:r>
              <a:rPr lang="en-IN" sz="907" dirty="0"/>
              <a:t>Develop technical specifications </a:t>
            </a:r>
          </a:p>
          <a:p>
            <a:pPr marL="155505" indent="-155505">
              <a:buFont typeface="Arial" pitchFamily="34" charset="0"/>
              <a:buChar char="•"/>
            </a:pPr>
            <a:r>
              <a:rPr lang="en-IN" sz="907" dirty="0"/>
              <a:t>Quality control and Inspection </a:t>
            </a:r>
          </a:p>
          <a:p>
            <a:pPr marL="155505" indent="-155505">
              <a:buFont typeface="Arial" pitchFamily="34" charset="0"/>
              <a:buChar char="•"/>
            </a:pPr>
            <a:r>
              <a:rPr lang="en-IN" sz="907" dirty="0"/>
              <a:t>Monitoring &amp; Scrutinizing of detailed work program </a:t>
            </a:r>
            <a:endParaRPr lang="en-US" sz="907" dirty="0"/>
          </a:p>
        </p:txBody>
      </p:sp>
      <p:sp>
        <p:nvSpPr>
          <p:cNvPr id="30" name="Rectangle 29"/>
          <p:cNvSpPr/>
          <p:nvPr/>
        </p:nvSpPr>
        <p:spPr>
          <a:xfrm>
            <a:off x="7847010" y="6311579"/>
            <a:ext cx="3098401" cy="371512"/>
          </a:xfrm>
          <a:prstGeom prst="rect">
            <a:avLst/>
          </a:prstGeom>
          <a:ln>
            <a:solidFill>
              <a:schemeClr val="tx1"/>
            </a:solidFill>
          </a:ln>
        </p:spPr>
        <p:txBody>
          <a:bodyPr wrap="square">
            <a:spAutoFit/>
          </a:bodyPr>
          <a:lstStyle/>
          <a:p>
            <a:r>
              <a:rPr lang="en-IN" sz="907" dirty="0"/>
              <a:t>Support during defect liability period, certification &amp; handover  of the project </a:t>
            </a:r>
            <a:endParaRPr lang="en-US" sz="907" dirty="0"/>
          </a:p>
        </p:txBody>
      </p:sp>
      <p:cxnSp>
        <p:nvCxnSpPr>
          <p:cNvPr id="31" name="Straight Connector 30"/>
          <p:cNvCxnSpPr/>
          <p:nvPr/>
        </p:nvCxnSpPr>
        <p:spPr>
          <a:xfrm>
            <a:off x="7661706" y="6442630"/>
            <a:ext cx="176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5240791" y="5929945"/>
            <a:ext cx="730969" cy="287771"/>
          </a:xfrm>
          <a:prstGeom prst="rect">
            <a:avLst/>
          </a:prstGeom>
        </p:spPr>
        <p:txBody>
          <a:bodyPr wrap="none">
            <a:spAutoFit/>
          </a:bodyPr>
          <a:lstStyle/>
          <a:p>
            <a:pPr marL="80632" fontAlgn="b"/>
            <a:r>
              <a:rPr lang="en-IN" sz="1270" b="1" dirty="0"/>
              <a:t>Tasks</a:t>
            </a:r>
          </a:p>
        </p:txBody>
      </p:sp>
      <p:sp>
        <p:nvSpPr>
          <p:cNvPr id="33" name="Rectangle 32"/>
          <p:cNvSpPr/>
          <p:nvPr/>
        </p:nvSpPr>
        <p:spPr>
          <a:xfrm>
            <a:off x="5902194" y="4134773"/>
            <a:ext cx="1788123" cy="483209"/>
          </a:xfrm>
          <a:prstGeom prst="rect">
            <a:avLst/>
          </a:prstGeom>
          <a:solidFill>
            <a:schemeClr val="tx1">
              <a:lumMod val="50000"/>
              <a:lumOff val="50000"/>
            </a:schemeClr>
          </a:solidFill>
        </p:spPr>
        <p:txBody>
          <a:bodyPr wrap="square">
            <a:spAutoFit/>
          </a:bodyPr>
          <a:lstStyle/>
          <a:p>
            <a:pPr fontAlgn="ctr"/>
            <a:r>
              <a:rPr lang="en-IN" sz="1270" b="1" dirty="0">
                <a:solidFill>
                  <a:schemeClr val="bg1"/>
                </a:solidFill>
              </a:rPr>
              <a:t> Bid Process Management</a:t>
            </a:r>
          </a:p>
        </p:txBody>
      </p:sp>
      <p:sp>
        <p:nvSpPr>
          <p:cNvPr id="34" name="Rectangle 33"/>
          <p:cNvSpPr/>
          <p:nvPr/>
        </p:nvSpPr>
        <p:spPr>
          <a:xfrm>
            <a:off x="5906336" y="4860089"/>
            <a:ext cx="1779069" cy="483209"/>
          </a:xfrm>
          <a:prstGeom prst="rect">
            <a:avLst/>
          </a:prstGeom>
          <a:solidFill>
            <a:schemeClr val="tx1">
              <a:lumMod val="50000"/>
              <a:lumOff val="50000"/>
            </a:schemeClr>
          </a:solidFill>
        </p:spPr>
        <p:txBody>
          <a:bodyPr wrap="square">
            <a:spAutoFit/>
          </a:bodyPr>
          <a:lstStyle/>
          <a:p>
            <a:pPr fontAlgn="ctr"/>
            <a:r>
              <a:rPr lang="en-IN" sz="1270" b="1" dirty="0">
                <a:solidFill>
                  <a:schemeClr val="bg1"/>
                </a:solidFill>
              </a:rPr>
              <a:t>Program Management</a:t>
            </a:r>
          </a:p>
        </p:txBody>
      </p:sp>
      <p:sp>
        <p:nvSpPr>
          <p:cNvPr id="35" name="Rectangle 34"/>
          <p:cNvSpPr/>
          <p:nvPr/>
        </p:nvSpPr>
        <p:spPr>
          <a:xfrm>
            <a:off x="7834629" y="4827923"/>
            <a:ext cx="3110782" cy="511102"/>
          </a:xfrm>
          <a:prstGeom prst="rect">
            <a:avLst/>
          </a:prstGeom>
          <a:ln>
            <a:solidFill>
              <a:schemeClr val="tx1"/>
            </a:solidFill>
          </a:ln>
        </p:spPr>
        <p:txBody>
          <a:bodyPr wrap="square">
            <a:spAutoFit/>
          </a:bodyPr>
          <a:lstStyle/>
          <a:p>
            <a:pPr marL="155505" indent="-155505">
              <a:buFont typeface="Arial" pitchFamily="34" charset="0"/>
              <a:buChar char="•"/>
            </a:pPr>
            <a:r>
              <a:rPr lang="en-US" sz="907" dirty="0"/>
              <a:t>Development of Program Management Information System </a:t>
            </a:r>
          </a:p>
          <a:p>
            <a:pPr marL="155505" indent="-155505">
              <a:buFont typeface="Arial" pitchFamily="34" charset="0"/>
              <a:buChar char="•"/>
            </a:pPr>
            <a:r>
              <a:rPr lang="en-US" sz="907" dirty="0"/>
              <a:t>Development of program policies &amp; procedures </a:t>
            </a:r>
          </a:p>
        </p:txBody>
      </p:sp>
      <p:sp>
        <p:nvSpPr>
          <p:cNvPr id="36" name="Rectangle 35"/>
          <p:cNvSpPr/>
          <p:nvPr/>
        </p:nvSpPr>
        <p:spPr>
          <a:xfrm>
            <a:off x="7847009" y="4101763"/>
            <a:ext cx="3098402" cy="650691"/>
          </a:xfrm>
          <a:prstGeom prst="rect">
            <a:avLst/>
          </a:prstGeom>
          <a:ln>
            <a:solidFill>
              <a:schemeClr val="tx1"/>
            </a:solidFill>
          </a:ln>
        </p:spPr>
        <p:txBody>
          <a:bodyPr wrap="square">
            <a:spAutoFit/>
          </a:bodyPr>
          <a:lstStyle/>
          <a:p>
            <a:pPr marL="155505" indent="-155505">
              <a:buFont typeface="Arial" pitchFamily="34" charset="0"/>
              <a:buChar char="•"/>
            </a:pPr>
            <a:r>
              <a:rPr lang="en-US" sz="907" dirty="0"/>
              <a:t>Bid document preparation/ invitations</a:t>
            </a:r>
          </a:p>
          <a:p>
            <a:pPr marL="155505" indent="-155505">
              <a:buFont typeface="Arial" pitchFamily="34" charset="0"/>
              <a:buChar char="•"/>
            </a:pPr>
            <a:r>
              <a:rPr lang="en-IN" sz="907" dirty="0"/>
              <a:t>Selection of contractors, negotiations, award of contract, signing of contract.</a:t>
            </a:r>
          </a:p>
          <a:p>
            <a:pPr marL="155505" indent="-155505">
              <a:buFont typeface="Arial" pitchFamily="34" charset="0"/>
              <a:buChar char="•"/>
            </a:pPr>
            <a:r>
              <a:rPr lang="en-US" sz="907" dirty="0"/>
              <a:t>Transaction advisory and bid process management </a:t>
            </a:r>
            <a:endParaRPr lang="en-IN" sz="907" dirty="0"/>
          </a:p>
        </p:txBody>
      </p:sp>
      <p:cxnSp>
        <p:nvCxnSpPr>
          <p:cNvPr id="37" name="Straight Connector 36"/>
          <p:cNvCxnSpPr/>
          <p:nvPr/>
        </p:nvCxnSpPr>
        <p:spPr>
          <a:xfrm>
            <a:off x="2697756" y="1386940"/>
            <a:ext cx="7860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518810" y="1844594"/>
            <a:ext cx="868275" cy="507831"/>
          </a:xfrm>
          <a:prstGeom prst="rect">
            <a:avLst/>
          </a:prstGeom>
          <a:ln>
            <a:solidFill>
              <a:schemeClr val="tx1"/>
            </a:solidFill>
          </a:ln>
        </p:spPr>
        <p:txBody>
          <a:bodyPr wrap="square">
            <a:spAutoFit/>
          </a:bodyPr>
          <a:lstStyle/>
          <a:p>
            <a:r>
              <a:rPr lang="en-US" sz="900" b="1" dirty="0"/>
              <a:t>Team </a:t>
            </a:r>
          </a:p>
          <a:p>
            <a:r>
              <a:rPr lang="en-US" sz="900" b="1" dirty="0" smtClean="0"/>
              <a:t>Mobilization</a:t>
            </a:r>
          </a:p>
          <a:p>
            <a:r>
              <a:rPr lang="en-US" sz="900" b="1" dirty="0" smtClean="0"/>
              <a:t> </a:t>
            </a:r>
            <a:endParaRPr lang="en-US" sz="900" b="1" dirty="0"/>
          </a:p>
        </p:txBody>
      </p:sp>
      <p:sp>
        <p:nvSpPr>
          <p:cNvPr id="39" name="Rectangle 38"/>
          <p:cNvSpPr/>
          <p:nvPr/>
        </p:nvSpPr>
        <p:spPr>
          <a:xfrm>
            <a:off x="6408283" y="1844594"/>
            <a:ext cx="1007851" cy="553037"/>
          </a:xfrm>
          <a:prstGeom prst="rect">
            <a:avLst/>
          </a:prstGeom>
          <a:ln>
            <a:solidFill>
              <a:schemeClr val="tx1"/>
            </a:solidFill>
          </a:ln>
        </p:spPr>
        <p:txBody>
          <a:bodyPr wrap="square">
            <a:spAutoFit/>
          </a:bodyPr>
          <a:lstStyle/>
          <a:p>
            <a:r>
              <a:rPr lang="en-US" sz="998" b="1" dirty="0"/>
              <a:t>Data Collection </a:t>
            </a:r>
          </a:p>
          <a:p>
            <a:r>
              <a:rPr lang="en-US" sz="998" b="1" dirty="0"/>
              <a:t>&amp; Review</a:t>
            </a:r>
          </a:p>
        </p:txBody>
      </p:sp>
      <p:cxnSp>
        <p:nvCxnSpPr>
          <p:cNvPr id="40" name="Straight Connector 39"/>
          <p:cNvCxnSpPr/>
          <p:nvPr/>
        </p:nvCxnSpPr>
        <p:spPr>
          <a:xfrm>
            <a:off x="6097885" y="1726051"/>
            <a:ext cx="4226397" cy="5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92335" y="1725432"/>
            <a:ext cx="0" cy="110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767509" y="1724554"/>
            <a:ext cx="0" cy="110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840222" y="1726741"/>
            <a:ext cx="0" cy="110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9818706" y="1839447"/>
            <a:ext cx="1126705" cy="553037"/>
          </a:xfrm>
          <a:prstGeom prst="rect">
            <a:avLst/>
          </a:prstGeom>
          <a:ln>
            <a:solidFill>
              <a:schemeClr val="tx1"/>
            </a:solidFill>
          </a:ln>
        </p:spPr>
        <p:txBody>
          <a:bodyPr wrap="square">
            <a:spAutoFit/>
          </a:bodyPr>
          <a:lstStyle/>
          <a:p>
            <a:r>
              <a:rPr lang="en-US" sz="998" b="1" dirty="0"/>
              <a:t>Preliminary/ Detailed Project Reports</a:t>
            </a:r>
            <a:endParaRPr lang="en-IN" sz="998" b="1" dirty="0"/>
          </a:p>
        </p:txBody>
      </p:sp>
      <p:cxnSp>
        <p:nvCxnSpPr>
          <p:cNvPr id="45" name="Straight Connector 44"/>
          <p:cNvCxnSpPr/>
          <p:nvPr/>
        </p:nvCxnSpPr>
        <p:spPr>
          <a:xfrm>
            <a:off x="10324281" y="1731295"/>
            <a:ext cx="0" cy="110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7439802" y="1846440"/>
            <a:ext cx="1138002" cy="553037"/>
          </a:xfrm>
          <a:prstGeom prst="rect">
            <a:avLst/>
          </a:prstGeom>
          <a:ln>
            <a:solidFill>
              <a:schemeClr val="tx1"/>
            </a:solidFill>
          </a:ln>
        </p:spPr>
        <p:txBody>
          <a:bodyPr wrap="square">
            <a:spAutoFit/>
          </a:bodyPr>
          <a:lstStyle/>
          <a:p>
            <a:r>
              <a:rPr lang="en-IN" sz="998" b="1" dirty="0"/>
              <a:t>Existing Situation Analysis</a:t>
            </a:r>
            <a:endParaRPr lang="en-US" sz="998" b="1" dirty="0"/>
          </a:p>
        </p:txBody>
      </p:sp>
      <p:sp>
        <p:nvSpPr>
          <p:cNvPr id="47" name="Rectangle 46"/>
          <p:cNvSpPr/>
          <p:nvPr/>
        </p:nvSpPr>
        <p:spPr>
          <a:xfrm>
            <a:off x="8617198" y="1839447"/>
            <a:ext cx="1175591" cy="507831"/>
          </a:xfrm>
          <a:prstGeom prst="rect">
            <a:avLst/>
          </a:prstGeom>
          <a:ln>
            <a:solidFill>
              <a:schemeClr val="tx1"/>
            </a:solidFill>
          </a:ln>
        </p:spPr>
        <p:txBody>
          <a:bodyPr wrap="square">
            <a:spAutoFit/>
          </a:bodyPr>
          <a:lstStyle/>
          <a:p>
            <a:r>
              <a:rPr lang="en-IN" sz="900" b="1" dirty="0"/>
              <a:t>Feasibility Study &amp; Design Basis Formulation </a:t>
            </a:r>
            <a:endParaRPr lang="en-US" sz="900" b="1" dirty="0"/>
          </a:p>
        </p:txBody>
      </p:sp>
      <p:cxnSp>
        <p:nvCxnSpPr>
          <p:cNvPr id="48" name="Straight Connector 47"/>
          <p:cNvCxnSpPr/>
          <p:nvPr/>
        </p:nvCxnSpPr>
        <p:spPr>
          <a:xfrm>
            <a:off x="9165600" y="1725235"/>
            <a:ext cx="0" cy="110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883158" y="2484698"/>
            <a:ext cx="1323122" cy="1488228"/>
          </a:xfrm>
          <a:prstGeom prst="rect">
            <a:avLst/>
          </a:prstGeom>
          <a:ln>
            <a:solidFill>
              <a:schemeClr val="tx1"/>
            </a:solidFill>
          </a:ln>
        </p:spPr>
        <p:txBody>
          <a:bodyPr wrap="square">
            <a:spAutoFit/>
          </a:bodyPr>
          <a:lstStyle/>
          <a:p>
            <a:pPr marL="155505" indent="-155505">
              <a:buFont typeface="Arial" pitchFamily="34" charset="0"/>
              <a:buChar char="•"/>
            </a:pPr>
            <a:r>
              <a:rPr lang="en-IN" sz="907" dirty="0"/>
              <a:t>Review and Appraisal of SCP </a:t>
            </a:r>
          </a:p>
          <a:p>
            <a:pPr marL="155505" indent="-155505">
              <a:buFont typeface="Arial" pitchFamily="34" charset="0"/>
              <a:buChar char="•"/>
            </a:pPr>
            <a:r>
              <a:rPr lang="en-IN" sz="907" dirty="0"/>
              <a:t>Synergising &amp; identification of gaps and overlaps  </a:t>
            </a:r>
          </a:p>
          <a:p>
            <a:pPr marL="155505" indent="-155505">
              <a:buFont typeface="Arial" pitchFamily="34" charset="0"/>
              <a:buChar char="•"/>
            </a:pPr>
            <a:r>
              <a:rPr lang="en-US" sz="907" dirty="0"/>
              <a:t> Review  existing status </a:t>
            </a:r>
          </a:p>
          <a:p>
            <a:pPr marL="155505" indent="-155505">
              <a:buFont typeface="Arial" pitchFamily="34" charset="0"/>
              <a:buChar char="•"/>
            </a:pPr>
            <a:r>
              <a:rPr lang="en-IN" sz="907" dirty="0"/>
              <a:t> Identify necessary surveys &amp; investigations</a:t>
            </a:r>
            <a:endParaRPr lang="en-US" sz="907" dirty="0"/>
          </a:p>
        </p:txBody>
      </p:sp>
      <p:sp>
        <p:nvSpPr>
          <p:cNvPr id="50" name="Rectangle 49"/>
          <p:cNvSpPr/>
          <p:nvPr/>
        </p:nvSpPr>
        <p:spPr>
          <a:xfrm>
            <a:off x="9831085" y="2484699"/>
            <a:ext cx="1086201" cy="790281"/>
          </a:xfrm>
          <a:prstGeom prst="rect">
            <a:avLst/>
          </a:prstGeom>
          <a:ln>
            <a:solidFill>
              <a:schemeClr val="tx1"/>
            </a:solidFill>
          </a:ln>
        </p:spPr>
        <p:txBody>
          <a:bodyPr wrap="square">
            <a:spAutoFit/>
          </a:bodyPr>
          <a:lstStyle/>
          <a:p>
            <a:r>
              <a:rPr lang="en-IN" sz="907" dirty="0"/>
              <a:t>Assistance on technical, commercial, financial &amp; legal aspects</a:t>
            </a:r>
            <a:endParaRPr lang="en-US" sz="907" dirty="0"/>
          </a:p>
        </p:txBody>
      </p:sp>
      <p:cxnSp>
        <p:nvCxnSpPr>
          <p:cNvPr id="51" name="Straight Connector 50"/>
          <p:cNvCxnSpPr/>
          <p:nvPr/>
        </p:nvCxnSpPr>
        <p:spPr>
          <a:xfrm>
            <a:off x="10325395" y="2386343"/>
            <a:ext cx="0" cy="110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8447183" y="2484699"/>
            <a:ext cx="1355728" cy="1569660"/>
          </a:xfrm>
          <a:prstGeom prst="rect">
            <a:avLst/>
          </a:prstGeom>
          <a:ln>
            <a:solidFill>
              <a:schemeClr val="tx1"/>
            </a:solidFill>
          </a:ln>
        </p:spPr>
        <p:txBody>
          <a:bodyPr wrap="square">
            <a:spAutoFit/>
          </a:bodyPr>
          <a:lstStyle/>
          <a:p>
            <a:pPr marL="155505" indent="-155505">
              <a:buFont typeface="Arial" pitchFamily="34" charset="0"/>
              <a:buChar char="•"/>
            </a:pPr>
            <a:r>
              <a:rPr lang="en-IN" sz="800" dirty="0"/>
              <a:t>Project development road map</a:t>
            </a:r>
          </a:p>
          <a:p>
            <a:pPr marL="155505" indent="-155505">
              <a:buFont typeface="Arial" pitchFamily="34" charset="0"/>
              <a:buChar char="•"/>
            </a:pPr>
            <a:r>
              <a:rPr lang="en-IN" sz="800" dirty="0"/>
              <a:t>Identifying  issues- pertaining to environment, land availability etc. </a:t>
            </a:r>
          </a:p>
          <a:p>
            <a:pPr marL="155505" indent="-155505">
              <a:buFont typeface="Arial" pitchFamily="34" charset="0"/>
              <a:buChar char="•"/>
            </a:pPr>
            <a:r>
              <a:rPr lang="en-US" sz="800" dirty="0">
                <a:solidFill>
                  <a:schemeClr val="dk1"/>
                </a:solidFill>
              </a:rPr>
              <a:t>Developing  preliminary or detailed design</a:t>
            </a:r>
          </a:p>
          <a:p>
            <a:pPr marL="155505" indent="-155505">
              <a:buFont typeface="Arial" pitchFamily="34" charset="0"/>
              <a:buChar char="•"/>
            </a:pPr>
            <a:r>
              <a:rPr lang="en-IN" sz="800" dirty="0"/>
              <a:t>Estimates, statutory clearances, mitigation measures etc.</a:t>
            </a:r>
            <a:endParaRPr lang="en-IN" sz="800" b="1" dirty="0">
              <a:solidFill>
                <a:schemeClr val="bg1"/>
              </a:solidFill>
            </a:endParaRPr>
          </a:p>
        </p:txBody>
      </p:sp>
      <p:cxnSp>
        <p:nvCxnSpPr>
          <p:cNvPr id="53" name="Straight Connector 52"/>
          <p:cNvCxnSpPr/>
          <p:nvPr/>
        </p:nvCxnSpPr>
        <p:spPr>
          <a:xfrm>
            <a:off x="9205254" y="2348243"/>
            <a:ext cx="0" cy="110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553174" y="2396211"/>
            <a:ext cx="0" cy="93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7243416" y="2484867"/>
            <a:ext cx="1138457" cy="1446550"/>
          </a:xfrm>
          <a:prstGeom prst="rect">
            <a:avLst/>
          </a:prstGeom>
          <a:ln>
            <a:solidFill>
              <a:schemeClr val="tx1"/>
            </a:solidFill>
          </a:ln>
        </p:spPr>
        <p:txBody>
          <a:bodyPr wrap="square">
            <a:spAutoFit/>
          </a:bodyPr>
          <a:lstStyle/>
          <a:p>
            <a:pPr marL="155505" indent="-155505">
              <a:buFont typeface="Arial" pitchFamily="34" charset="0"/>
              <a:buChar char="•"/>
            </a:pPr>
            <a:r>
              <a:rPr lang="en-IN" sz="800" dirty="0"/>
              <a:t> Integrating into GIS Platform </a:t>
            </a:r>
          </a:p>
          <a:p>
            <a:pPr marL="155505" indent="-155505">
              <a:buFont typeface="Arial" pitchFamily="34" charset="0"/>
              <a:buChar char="•"/>
            </a:pPr>
            <a:r>
              <a:rPr lang="en-US" sz="800" dirty="0"/>
              <a:t>Review of available technical options </a:t>
            </a:r>
          </a:p>
          <a:p>
            <a:pPr marL="155505" indent="-155505">
              <a:buFont typeface="Arial" pitchFamily="34" charset="0"/>
              <a:buChar char="•"/>
            </a:pPr>
            <a:r>
              <a:rPr lang="en-IN" sz="800" dirty="0"/>
              <a:t>Identification of viable  technical options  among the  alternatives</a:t>
            </a:r>
          </a:p>
          <a:p>
            <a:pPr marL="155505" indent="-155505">
              <a:buFont typeface="Arial" pitchFamily="34" charset="0"/>
              <a:buChar char="•"/>
            </a:pPr>
            <a:r>
              <a:rPr lang="en-US" sz="800" dirty="0"/>
              <a:t>Identify project mode</a:t>
            </a:r>
          </a:p>
        </p:txBody>
      </p:sp>
      <p:cxnSp>
        <p:nvCxnSpPr>
          <p:cNvPr id="56" name="Straight Connector 55"/>
          <p:cNvCxnSpPr/>
          <p:nvPr/>
        </p:nvCxnSpPr>
        <p:spPr>
          <a:xfrm>
            <a:off x="7847009" y="2396211"/>
            <a:ext cx="0" cy="80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E8AA9BD-5B28-4BB1-803B-54BB6E1B0DE1}"/>
              </a:ext>
            </a:extLst>
          </p:cNvPr>
          <p:cNvSpPr txBox="1"/>
          <p:nvPr/>
        </p:nvSpPr>
        <p:spPr>
          <a:xfrm>
            <a:off x="1693578" y="131812"/>
            <a:ext cx="8995228"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4000" b="1">
                <a:solidFill>
                  <a:schemeClr val="tx1"/>
                </a:solidFill>
                <a:latin typeface="Tw Cen MT" panose="020B0602020104020603" pitchFamily="34" charset="0"/>
              </a:defRPr>
            </a:lvl1pPr>
          </a:lstStyle>
          <a:p>
            <a:r>
              <a:rPr lang="fr-FR" dirty="0" smtClean="0"/>
              <a:t>Planning &amp; </a:t>
            </a:r>
            <a:r>
              <a:rPr lang="fr-FR" dirty="0" err="1" smtClean="0"/>
              <a:t>Implementation</a:t>
            </a:r>
            <a:r>
              <a:rPr lang="fr-FR" dirty="0" smtClean="0"/>
              <a:t> Process</a:t>
            </a:r>
            <a:endParaRPr lang="en-US" dirty="0"/>
          </a:p>
        </p:txBody>
      </p:sp>
      <p:grpSp>
        <p:nvGrpSpPr>
          <p:cNvPr id="58" name="Group 57">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59" name="Oval 58">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0363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2232668" y="171102"/>
            <a:ext cx="7726548" cy="707886"/>
          </a:xfrm>
          <a:prstGeom prst="rect">
            <a:avLst/>
          </a:prstGeom>
          <a:noFill/>
        </p:spPr>
        <p:txBody>
          <a:bodyPr wrap="square" rtlCol="0">
            <a:spAutoFit/>
          </a:bodyPr>
          <a:lstStyle/>
          <a:p>
            <a:pPr algn="ctr"/>
            <a:r>
              <a:rPr lang="en-US" sz="4000" b="1" dirty="0"/>
              <a:t>Smart City Mission</a:t>
            </a:r>
            <a:endParaRPr lang="en-US" sz="4000" b="1" dirty="0">
              <a:solidFill>
                <a:schemeClr val="tx1"/>
              </a:solidFill>
              <a:latin typeface="Tw Cen MT" panose="020B0602020104020603" pitchFamily="34" charset="0"/>
            </a:endParaRPr>
          </a:p>
        </p:txBody>
      </p:sp>
      <p:grpSp>
        <p:nvGrpSpPr>
          <p:cNvPr id="5" name="Group 4">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p:cNvSpPr/>
          <p:nvPr/>
        </p:nvSpPr>
        <p:spPr>
          <a:xfrm>
            <a:off x="216332" y="1879191"/>
            <a:ext cx="6190396" cy="4290536"/>
          </a:xfrm>
          <a:prstGeom prst="roundRect">
            <a:avLst/>
          </a:prstGeom>
          <a:ln w="38100">
            <a:solidFill>
              <a:schemeClr val="bg2">
                <a:lumMod val="50000"/>
              </a:schemeClr>
            </a:solidFill>
            <a:prstDash val="dash"/>
            <a:bevel/>
          </a:ln>
        </p:spPr>
        <p:txBody>
          <a:bodyPr wrap="square" anchor="ctr">
            <a:spAutoFit/>
          </a:bodyPr>
          <a:lstStyle/>
          <a:p>
            <a:pPr algn="ctr">
              <a:lnSpc>
                <a:spcPct val="150000"/>
              </a:lnSpc>
            </a:pPr>
            <a:r>
              <a:rPr lang="en-US" sz="2000" dirty="0" smtClean="0">
                <a:solidFill>
                  <a:schemeClr val="tx1"/>
                </a:solidFill>
                <a:latin typeface="Open Sans"/>
              </a:rPr>
              <a:t>Smart City fulfills the </a:t>
            </a:r>
            <a:r>
              <a:rPr lang="en-US" sz="2000" dirty="0" smtClean="0">
                <a:solidFill>
                  <a:schemeClr val="accent1">
                    <a:lumMod val="75000"/>
                    <a:lumOff val="25000"/>
                  </a:schemeClr>
                </a:solidFill>
                <a:effectLst>
                  <a:outerShdw blurRad="38100" dist="38100" dir="2700000" algn="tl">
                    <a:srgbClr val="000000">
                      <a:alpha val="43137"/>
                    </a:srgbClr>
                  </a:outerShdw>
                </a:effectLst>
                <a:latin typeface="Open Sans"/>
              </a:rPr>
              <a:t>aspirations of city residents </a:t>
            </a:r>
            <a:r>
              <a:rPr lang="en-US" sz="2000" dirty="0" smtClean="0">
                <a:solidFill>
                  <a:schemeClr val="tx1"/>
                </a:solidFill>
                <a:latin typeface="Open Sans"/>
              </a:rPr>
              <a:t>for his/her comprehensive development  and well being by providing for </a:t>
            </a:r>
            <a:r>
              <a:rPr lang="en-US" sz="2200" dirty="0" smtClean="0">
                <a:solidFill>
                  <a:schemeClr val="accent2"/>
                </a:solidFill>
                <a:effectLst>
                  <a:outerShdw blurRad="38100" dist="38100" dir="2700000" algn="tl">
                    <a:srgbClr val="000000">
                      <a:alpha val="43137"/>
                    </a:srgbClr>
                  </a:outerShdw>
                </a:effectLst>
                <a:latin typeface="Open Sans"/>
              </a:rPr>
              <a:t>infrastructure </a:t>
            </a:r>
            <a:r>
              <a:rPr lang="en-US" sz="2200" dirty="0">
                <a:solidFill>
                  <a:schemeClr val="accent2"/>
                </a:solidFill>
                <a:effectLst>
                  <a:outerShdw blurRad="38100" dist="38100" dir="2700000" algn="tl">
                    <a:srgbClr val="000000">
                      <a:alpha val="43137"/>
                    </a:srgbClr>
                  </a:outerShdw>
                </a:effectLst>
                <a:latin typeface="Open Sans"/>
              </a:rPr>
              <a:t>and services</a:t>
            </a:r>
            <a:r>
              <a:rPr lang="en-US" sz="2000" dirty="0">
                <a:solidFill>
                  <a:schemeClr val="accent2"/>
                </a:solidFill>
                <a:effectLst>
                  <a:outerShdw blurRad="38100" dist="38100" dir="2700000" algn="tl">
                    <a:srgbClr val="000000">
                      <a:alpha val="43137"/>
                    </a:srgbClr>
                  </a:outerShdw>
                </a:effectLst>
                <a:latin typeface="Open Sans"/>
              </a:rPr>
              <a:t> </a:t>
            </a:r>
            <a:r>
              <a:rPr lang="en-US" sz="2000" dirty="0" smtClean="0">
                <a:solidFill>
                  <a:schemeClr val="accent2"/>
                </a:solidFill>
                <a:effectLst>
                  <a:outerShdw blurRad="38100" dist="38100" dir="2700000" algn="tl">
                    <a:srgbClr val="000000">
                      <a:alpha val="43137"/>
                    </a:srgbClr>
                  </a:outerShdw>
                </a:effectLst>
                <a:latin typeface="Open Sans"/>
              </a:rPr>
              <a:t>for </a:t>
            </a:r>
            <a:r>
              <a:rPr lang="en-US" sz="2000" i="1" dirty="0">
                <a:solidFill>
                  <a:schemeClr val="accent4">
                    <a:lumMod val="75000"/>
                  </a:schemeClr>
                </a:solidFill>
                <a:effectLst>
                  <a:outerShdw blurRad="38100" dist="38100" dir="2700000" algn="tl">
                    <a:srgbClr val="000000">
                      <a:alpha val="43137"/>
                    </a:srgbClr>
                  </a:outerShdw>
                </a:effectLst>
                <a:latin typeface="Open Sans"/>
              </a:rPr>
              <a:t>Physical, </a:t>
            </a:r>
            <a:r>
              <a:rPr lang="en-US" sz="2000" i="1" dirty="0" smtClean="0">
                <a:solidFill>
                  <a:schemeClr val="accent4">
                    <a:lumMod val="75000"/>
                  </a:schemeClr>
                </a:solidFill>
                <a:effectLst>
                  <a:outerShdw blurRad="38100" dist="38100" dir="2700000" algn="tl">
                    <a:srgbClr val="000000">
                      <a:alpha val="43137"/>
                    </a:srgbClr>
                  </a:outerShdw>
                </a:effectLst>
                <a:latin typeface="Open Sans"/>
              </a:rPr>
              <a:t>Social, Economic &amp; Infrastructure  </a:t>
            </a:r>
            <a:r>
              <a:rPr lang="en-US" sz="2000" i="1" dirty="0" smtClean="0">
                <a:solidFill>
                  <a:schemeClr val="tx1"/>
                </a:solidFill>
                <a:latin typeface="Open Sans"/>
              </a:rPr>
              <a:t>needs of the city </a:t>
            </a:r>
            <a:r>
              <a:rPr lang="en-US" sz="2000" i="1" dirty="0" smtClean="0">
                <a:solidFill>
                  <a:schemeClr val="accent4">
                    <a:lumMod val="75000"/>
                  </a:schemeClr>
                </a:solidFill>
                <a:effectLst>
                  <a:outerShdw blurRad="38100" dist="38100" dir="2700000" algn="tl">
                    <a:srgbClr val="000000">
                      <a:alpha val="43137"/>
                    </a:srgbClr>
                  </a:outerShdw>
                </a:effectLst>
                <a:latin typeface="Open Sans"/>
              </a:rPr>
              <a:t>with a vision to create urban ecosystem </a:t>
            </a:r>
            <a:r>
              <a:rPr lang="en-US" sz="2000" dirty="0">
                <a:solidFill>
                  <a:srgbClr val="333333"/>
                </a:solidFill>
                <a:latin typeface="Open Sans"/>
              </a:rPr>
              <a:t> </a:t>
            </a:r>
            <a:r>
              <a:rPr lang="en-US" sz="2000" dirty="0" smtClean="0">
                <a:solidFill>
                  <a:srgbClr val="333333"/>
                </a:solidFill>
                <a:latin typeface="Open Sans" panose="020B0604020202020204" charset="0"/>
                <a:cs typeface="Open Sans" panose="020B0604020202020204" charset="0"/>
              </a:rPr>
              <a:t>of </a:t>
            </a:r>
            <a:r>
              <a:rPr lang="en-US" sz="2000" b="1" dirty="0" smtClean="0">
                <a:solidFill>
                  <a:schemeClr val="accent3">
                    <a:lumMod val="75000"/>
                  </a:schemeClr>
                </a:solidFill>
                <a:effectLst>
                  <a:outerShdw blurRad="38100" dist="38100" dir="2700000" algn="tl">
                    <a:srgbClr val="000000">
                      <a:alpha val="43137"/>
                    </a:srgbClr>
                  </a:outerShdw>
                </a:effectLst>
                <a:latin typeface="Open Sans" panose="020B0604020202020204" charset="0"/>
                <a:cs typeface="Open Sans" panose="020B0604020202020204" charset="0"/>
              </a:rPr>
              <a:t>Livability</a:t>
            </a:r>
            <a:r>
              <a:rPr lang="en-US" sz="2000" b="1" dirty="0">
                <a:solidFill>
                  <a:schemeClr val="bg1">
                    <a:lumMod val="50000"/>
                  </a:schemeClr>
                </a:solidFill>
                <a:effectLst>
                  <a:outerShdw blurRad="38100" dist="38100" dir="2700000" algn="tl">
                    <a:srgbClr val="000000">
                      <a:alpha val="43137"/>
                    </a:srgbClr>
                  </a:outerShdw>
                </a:effectLst>
                <a:latin typeface="Open Sans" panose="020B0604020202020204" charset="0"/>
                <a:cs typeface="Open Sans" panose="020B0604020202020204" charset="0"/>
              </a:rPr>
              <a:t>,</a:t>
            </a:r>
            <a:r>
              <a:rPr lang="en-US" sz="2000" b="1" dirty="0">
                <a:solidFill>
                  <a:srgbClr val="03A1A4"/>
                </a:solidFill>
                <a:effectLst>
                  <a:outerShdw blurRad="38100" dist="38100" dir="2700000" algn="tl">
                    <a:srgbClr val="000000">
                      <a:alpha val="43137"/>
                    </a:srgbClr>
                  </a:outerShdw>
                </a:effectLst>
                <a:latin typeface="Open Sans" panose="020B0604020202020204" charset="0"/>
                <a:cs typeface="Open Sans" panose="020B0604020202020204" charset="0"/>
              </a:rPr>
              <a:t> </a:t>
            </a:r>
            <a:r>
              <a:rPr lang="en-US" sz="2000" b="1" dirty="0" smtClean="0">
                <a:solidFill>
                  <a:schemeClr val="accent2"/>
                </a:solidFill>
                <a:effectLst>
                  <a:outerShdw blurRad="38100" dist="38100" dir="2700000" algn="tl">
                    <a:srgbClr val="000000">
                      <a:alpha val="43137"/>
                    </a:srgbClr>
                  </a:outerShdw>
                </a:effectLst>
                <a:latin typeface="Open Sans" panose="020B0604020202020204" charset="0"/>
                <a:cs typeface="Open Sans" panose="020B0604020202020204" charset="0"/>
              </a:rPr>
              <a:t>Sustainability</a:t>
            </a:r>
            <a:r>
              <a:rPr lang="en-US" sz="2000" b="1" dirty="0">
                <a:solidFill>
                  <a:schemeClr val="bg1">
                    <a:lumMod val="50000"/>
                  </a:schemeClr>
                </a:solidFill>
                <a:effectLst>
                  <a:outerShdw blurRad="38100" dist="38100" dir="2700000" algn="tl">
                    <a:srgbClr val="000000">
                      <a:alpha val="43137"/>
                    </a:srgbClr>
                  </a:outerShdw>
                </a:effectLst>
                <a:latin typeface="Open Sans" panose="020B0604020202020204" charset="0"/>
                <a:cs typeface="Open Sans" panose="020B0604020202020204" charset="0"/>
              </a:rPr>
              <a:t>,</a:t>
            </a:r>
            <a:r>
              <a:rPr lang="en-US" sz="2000" b="1" dirty="0">
                <a:solidFill>
                  <a:srgbClr val="03A1A4"/>
                </a:solidFill>
                <a:effectLst>
                  <a:outerShdw blurRad="38100" dist="38100" dir="2700000" algn="tl">
                    <a:srgbClr val="000000">
                      <a:alpha val="43137"/>
                    </a:srgbClr>
                  </a:outerShdw>
                </a:effectLst>
                <a:latin typeface="Open Sans" panose="020B0604020202020204" charset="0"/>
                <a:cs typeface="Open Sans" panose="020B0604020202020204" charset="0"/>
              </a:rPr>
              <a:t> </a:t>
            </a:r>
            <a:r>
              <a:rPr lang="en-US" sz="2000" b="1" dirty="0" smtClean="0">
                <a:solidFill>
                  <a:srgbClr val="FF0000"/>
                </a:solidFill>
                <a:effectLst>
                  <a:outerShdw blurRad="38100" dist="38100" dir="2700000" algn="tl">
                    <a:srgbClr val="000000">
                      <a:alpha val="43137"/>
                    </a:srgbClr>
                  </a:outerShdw>
                </a:effectLst>
                <a:latin typeface="Open Sans" panose="020B0604020202020204" charset="0"/>
                <a:cs typeface="Open Sans" panose="020B0604020202020204" charset="0"/>
              </a:rPr>
              <a:t>Equality</a:t>
            </a:r>
            <a:r>
              <a:rPr lang="en-US" sz="2000" b="1" dirty="0" smtClean="0">
                <a:solidFill>
                  <a:srgbClr val="03A1A4"/>
                </a:solidFill>
                <a:effectLst>
                  <a:outerShdw blurRad="38100" dist="38100" dir="2700000" algn="tl">
                    <a:srgbClr val="000000">
                      <a:alpha val="43137"/>
                    </a:srgbClr>
                  </a:outerShdw>
                </a:effectLst>
                <a:latin typeface="Open Sans" panose="020B0604020202020204" charset="0"/>
                <a:cs typeface="Open Sans" panose="020B0604020202020204" charset="0"/>
              </a:rPr>
              <a:t> </a:t>
            </a:r>
            <a:r>
              <a:rPr lang="en-US" sz="2000" b="1" dirty="0">
                <a:solidFill>
                  <a:schemeClr val="bg1">
                    <a:lumMod val="50000"/>
                  </a:schemeClr>
                </a:solidFill>
                <a:effectLst>
                  <a:outerShdw blurRad="38100" dist="38100" dir="2700000" algn="tl">
                    <a:srgbClr val="000000">
                      <a:alpha val="43137"/>
                    </a:srgbClr>
                  </a:outerShdw>
                </a:effectLst>
                <a:latin typeface="Open Sans" panose="020B0604020202020204" charset="0"/>
                <a:cs typeface="Open Sans" panose="020B0604020202020204" charset="0"/>
              </a:rPr>
              <a:t>and</a:t>
            </a:r>
            <a:r>
              <a:rPr lang="en-US" sz="2000" b="1" dirty="0">
                <a:solidFill>
                  <a:srgbClr val="03A1A4"/>
                </a:solidFill>
                <a:effectLst>
                  <a:outerShdw blurRad="38100" dist="38100" dir="2700000" algn="tl">
                    <a:srgbClr val="000000">
                      <a:alpha val="43137"/>
                    </a:srgbClr>
                  </a:outerShdw>
                </a:effectLst>
                <a:latin typeface="Open Sans" panose="020B0604020202020204" charset="0"/>
                <a:cs typeface="Open Sans" panose="020B0604020202020204" charset="0"/>
              </a:rPr>
              <a:t> </a:t>
            </a:r>
            <a:r>
              <a:rPr lang="en-US" sz="2000" b="1" dirty="0" smtClean="0">
                <a:solidFill>
                  <a:srgbClr val="03A1A4"/>
                </a:solidFill>
                <a:effectLst>
                  <a:outerShdw blurRad="38100" dist="38100" dir="2700000" algn="tl">
                    <a:srgbClr val="000000">
                      <a:alpha val="43137"/>
                    </a:srgbClr>
                  </a:outerShdw>
                </a:effectLst>
                <a:latin typeface="Open Sans" panose="020B0604020202020204" charset="0"/>
                <a:cs typeface="Open Sans" panose="020B0604020202020204" charset="0"/>
              </a:rPr>
              <a:t>Innovation</a:t>
            </a:r>
            <a:r>
              <a:rPr lang="en-US" sz="2000" b="1" dirty="0">
                <a:solidFill>
                  <a:schemeClr val="bg1">
                    <a:lumMod val="50000"/>
                  </a:schemeClr>
                </a:solidFill>
                <a:effectLst>
                  <a:outerShdw blurRad="38100" dist="38100" dir="2700000" algn="tl">
                    <a:srgbClr val="000000">
                      <a:alpha val="43137"/>
                    </a:srgbClr>
                  </a:outerShdw>
                </a:effectLst>
                <a:latin typeface="Open Sans" panose="020B0604020202020204" charset="0"/>
                <a:cs typeface="Open Sans" panose="020B0604020202020204" charset="0"/>
              </a:rPr>
              <a:t>”</a:t>
            </a:r>
          </a:p>
          <a:p>
            <a:pPr algn="ctr">
              <a:lnSpc>
                <a:spcPct val="150000"/>
              </a:lnSpc>
            </a:pPr>
            <a:endParaRPr lang="en-IN" sz="2000" dirty="0"/>
          </a:p>
        </p:txBody>
      </p:sp>
      <p:sp>
        <p:nvSpPr>
          <p:cNvPr id="13" name="Rounded Rectangle 12"/>
          <p:cNvSpPr/>
          <p:nvPr/>
        </p:nvSpPr>
        <p:spPr>
          <a:xfrm>
            <a:off x="6813244" y="1910724"/>
            <a:ext cx="5035855" cy="4227470"/>
          </a:xfrm>
          <a:prstGeom prst="roundRect">
            <a:avLst/>
          </a:prstGeom>
          <a:solidFill>
            <a:schemeClr val="bg1"/>
          </a:solidFill>
          <a:ln w="38100">
            <a:solidFill>
              <a:schemeClr val="accent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Open Sans"/>
              </a:rPr>
              <a:t>Smart City Mission, a MoUD programme used </a:t>
            </a:r>
            <a:r>
              <a:rPr lang="en-US" sz="2000" b="1" dirty="0">
                <a:solidFill>
                  <a:schemeClr val="bg2">
                    <a:lumMod val="75000"/>
                  </a:schemeClr>
                </a:solidFill>
                <a:effectLst>
                  <a:outerShdw blurRad="38100" dist="38100" dir="2700000" algn="tl">
                    <a:srgbClr val="000000">
                      <a:alpha val="43137"/>
                    </a:srgbClr>
                  </a:outerShdw>
                </a:effectLst>
                <a:latin typeface="Open Sans"/>
              </a:rPr>
              <a:t>‘Challenge’ or competition’ method </a:t>
            </a:r>
            <a:r>
              <a:rPr lang="en-US" sz="2000" dirty="0">
                <a:solidFill>
                  <a:schemeClr val="tx1"/>
                </a:solidFill>
                <a:latin typeface="Open Sans"/>
              </a:rPr>
              <a:t>to select cities for funding and using a strategy of area-based development. This captures the spirit of ‘Competitive and Cooperative Federalism’.</a:t>
            </a:r>
            <a:endParaRPr lang="en-IN" sz="2000" dirty="0">
              <a:solidFill>
                <a:schemeClr val="tx1"/>
              </a:solidFill>
              <a:latin typeface="Open Sans"/>
            </a:endParaRPr>
          </a:p>
        </p:txBody>
      </p:sp>
      <p:sp>
        <p:nvSpPr>
          <p:cNvPr id="14" name="Title 1"/>
          <p:cNvSpPr>
            <a:spLocks noGrp="1"/>
          </p:cNvSpPr>
          <p:nvPr>
            <p:ph type="title"/>
          </p:nvPr>
        </p:nvSpPr>
        <p:spPr>
          <a:xfrm>
            <a:off x="2232668" y="1327809"/>
            <a:ext cx="2577421" cy="392415"/>
          </a:xfrm>
          <a:noFill/>
        </p:spPr>
        <p:txBody>
          <a:bodyPr>
            <a:normAutofit/>
          </a:bodyPr>
          <a:lstStyle/>
          <a:p>
            <a:r>
              <a:rPr lang="en-US" sz="3000" dirty="0" smtClean="0"/>
              <a:t>Smart City</a:t>
            </a:r>
            <a:endParaRPr lang="en-US" sz="3000" dirty="0"/>
          </a:p>
        </p:txBody>
      </p:sp>
      <p:sp>
        <p:nvSpPr>
          <p:cNvPr id="15" name="Title 1"/>
          <p:cNvSpPr txBox="1">
            <a:spLocks/>
          </p:cNvSpPr>
          <p:nvPr/>
        </p:nvSpPr>
        <p:spPr>
          <a:xfrm>
            <a:off x="7736998" y="1183432"/>
            <a:ext cx="4814512" cy="55015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accent1"/>
              </a:buClr>
              <a:buSzPts val="3000"/>
              <a:buFont typeface="Quattrocento Sans"/>
              <a:buNone/>
              <a:defRPr sz="3600" b="1"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smtClean="0"/>
              <a:t>Selection of Smart City </a:t>
            </a:r>
            <a:endParaRPr lang="en-US" sz="3000" dirty="0"/>
          </a:p>
        </p:txBody>
      </p:sp>
      <p:sp>
        <p:nvSpPr>
          <p:cNvPr id="17" name="TextBox 16"/>
          <p:cNvSpPr txBox="1"/>
          <p:nvPr/>
        </p:nvSpPr>
        <p:spPr>
          <a:xfrm>
            <a:off x="1610792" y="1166119"/>
            <a:ext cx="495308" cy="553998"/>
          </a:xfrm>
          <a:prstGeom prst="rect">
            <a:avLst/>
          </a:prstGeom>
          <a:solidFill>
            <a:schemeClr val="tx2"/>
          </a:solidFill>
        </p:spPr>
        <p:txBody>
          <a:bodyPr wrap="square" rtlCol="0">
            <a:spAutoFit/>
          </a:bodyPr>
          <a:lstStyle/>
          <a:p>
            <a:r>
              <a:rPr lang="en-GB" sz="3000" dirty="0" smtClean="0"/>
              <a:t>1</a:t>
            </a:r>
            <a:endParaRPr lang="en-IN" sz="3000" dirty="0"/>
          </a:p>
        </p:txBody>
      </p:sp>
      <p:sp>
        <p:nvSpPr>
          <p:cNvPr id="18" name="TextBox 17"/>
          <p:cNvSpPr txBox="1"/>
          <p:nvPr/>
        </p:nvSpPr>
        <p:spPr>
          <a:xfrm>
            <a:off x="7143750" y="1187642"/>
            <a:ext cx="503460" cy="553998"/>
          </a:xfrm>
          <a:prstGeom prst="rect">
            <a:avLst/>
          </a:prstGeom>
          <a:solidFill>
            <a:schemeClr val="tx2"/>
          </a:solidFill>
        </p:spPr>
        <p:txBody>
          <a:bodyPr wrap="square" rtlCol="0">
            <a:spAutoFit/>
          </a:bodyPr>
          <a:lstStyle/>
          <a:p>
            <a:r>
              <a:rPr lang="en-GB" sz="3000" dirty="0"/>
              <a:t>2</a:t>
            </a:r>
            <a:endParaRPr lang="en-IN" sz="3000" dirty="0"/>
          </a:p>
        </p:txBody>
      </p:sp>
    </p:spTree>
    <p:extLst>
      <p:ext uri="{BB962C8B-B14F-4D97-AF65-F5344CB8AC3E}">
        <p14:creationId xmlns:p14="http://schemas.microsoft.com/office/powerpoint/2010/main" val="32895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p:bldP spid="15" grpId="0"/>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A81CDB-32D0-44DE-8C97-ED9715A26794}"/>
              </a:ext>
            </a:extLst>
          </p:cNvPr>
          <p:cNvGrpSpPr/>
          <p:nvPr/>
        </p:nvGrpSpPr>
        <p:grpSpPr>
          <a:xfrm>
            <a:off x="5114073" y="777390"/>
            <a:ext cx="1434489" cy="190500"/>
            <a:chOff x="4679586" y="878988"/>
            <a:chExt cx="1434489" cy="190500"/>
          </a:xfrm>
        </p:grpSpPr>
        <p:sp>
          <p:nvSpPr>
            <p:cNvPr id="7" name="Oval 6">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BE8AA9BD-5B28-4BB1-803B-54BB6E1B0DE1}"/>
              </a:ext>
            </a:extLst>
          </p:cNvPr>
          <p:cNvSpPr txBox="1"/>
          <p:nvPr/>
        </p:nvSpPr>
        <p:spPr>
          <a:xfrm>
            <a:off x="566057" y="115670"/>
            <a:ext cx="11820804" cy="707886"/>
          </a:xfrm>
          <a:prstGeom prst="rect">
            <a:avLst/>
          </a:prstGeom>
          <a:noFill/>
        </p:spPr>
        <p:txBody>
          <a:bodyPr wrap="square" rtlCol="0">
            <a:spAutoFit/>
          </a:bodyPr>
          <a:lstStyle/>
          <a:p>
            <a:pPr algn="ctr"/>
            <a:r>
              <a:rPr lang="en-US" sz="4000" b="1" dirty="0" smtClean="0">
                <a:solidFill>
                  <a:schemeClr val="tx1"/>
                </a:solidFill>
                <a:latin typeface="Tw Cen MT" panose="020B0602020104020603" pitchFamily="34" charset="0"/>
              </a:rPr>
              <a:t>24x7 WATER SUPPLY (MANIMAJRA)</a:t>
            </a:r>
            <a:endParaRPr lang="en-US" sz="4000" b="1" dirty="0">
              <a:solidFill>
                <a:schemeClr val="tx1"/>
              </a:solidFill>
              <a:latin typeface="Tw Cen MT" panose="020B0602020104020603" pitchFamily="34" charset="0"/>
            </a:endParaRPr>
          </a:p>
        </p:txBody>
      </p:sp>
      <p:sp>
        <p:nvSpPr>
          <p:cNvPr id="3" name="TextBox 2"/>
          <p:cNvSpPr txBox="1"/>
          <p:nvPr/>
        </p:nvSpPr>
        <p:spPr>
          <a:xfrm>
            <a:off x="8244114" y="1713110"/>
            <a:ext cx="3724762" cy="3054682"/>
          </a:xfrm>
          <a:prstGeom prst="rect">
            <a:avLst/>
          </a:prstGeom>
          <a:noFill/>
        </p:spPr>
        <p:txBody>
          <a:bodyPr wrap="square" rtlCol="0">
            <a:spAutoFit/>
          </a:bodyPr>
          <a:lstStyle/>
          <a:p>
            <a:pPr marL="231775" lvl="0" indent="-231775" algn="just">
              <a:spcAft>
                <a:spcPts val="300"/>
              </a:spcAft>
              <a:buFont typeface="Symbol" panose="05050102010706020507" pitchFamily="18" charset="2"/>
              <a:buChar char=""/>
            </a:pPr>
            <a:r>
              <a:rPr lang="en-IN" sz="1800" b="1" kern="1200" dirty="0">
                <a:solidFill>
                  <a:srgbClr val="FF0000"/>
                </a:solidFill>
              </a:rPr>
              <a:t>Construction of UGR, OHSR</a:t>
            </a:r>
          </a:p>
          <a:p>
            <a:pPr marL="231775" lvl="0" indent="-231775" algn="just">
              <a:lnSpc>
                <a:spcPct val="150000"/>
              </a:lnSpc>
              <a:spcAft>
                <a:spcPts val="300"/>
              </a:spcAft>
              <a:buFont typeface="Symbol" panose="05050102010706020507" pitchFamily="18" charset="2"/>
              <a:buChar char=""/>
            </a:pPr>
            <a:r>
              <a:rPr lang="en-US" sz="1800" kern="1200" dirty="0"/>
              <a:t>Installation &amp; Upgradation of Existing Pumping  </a:t>
            </a:r>
            <a:r>
              <a:rPr lang="en-US" sz="1800" kern="1200" dirty="0" smtClean="0"/>
              <a:t>Machinery</a:t>
            </a:r>
            <a:endParaRPr lang="en-US" sz="1800" kern="1200" dirty="0"/>
          </a:p>
          <a:p>
            <a:pPr marL="231775" lvl="0" indent="-231775" algn="just">
              <a:spcAft>
                <a:spcPts val="300"/>
              </a:spcAft>
              <a:buFont typeface="Symbol" panose="05050102010706020507" pitchFamily="18" charset="2"/>
              <a:buChar char=""/>
            </a:pPr>
            <a:r>
              <a:rPr lang="en-US" sz="1800" b="1" kern="1200" dirty="0">
                <a:solidFill>
                  <a:srgbClr val="FF0000"/>
                </a:solidFill>
              </a:rPr>
              <a:t>Retrofitting of existing Pipeline Network.</a:t>
            </a:r>
          </a:p>
          <a:p>
            <a:pPr marL="231775" lvl="0" indent="-231775" algn="just">
              <a:spcAft>
                <a:spcPts val="300"/>
              </a:spcAft>
              <a:buFont typeface="Symbol" panose="05050102010706020507" pitchFamily="18" charset="2"/>
              <a:buChar char=""/>
            </a:pPr>
            <a:r>
              <a:rPr lang="en-US" sz="1800" kern="1200" dirty="0"/>
              <a:t>Installation and Implementation of </a:t>
            </a:r>
            <a:r>
              <a:rPr lang="en-US" sz="1800" b="1" kern="1200" dirty="0" smtClean="0">
                <a:solidFill>
                  <a:srgbClr val="FF0000"/>
                </a:solidFill>
              </a:rPr>
              <a:t>SCADA</a:t>
            </a:r>
          </a:p>
          <a:p>
            <a:pPr marL="231775" lvl="0" indent="-231775" algn="just">
              <a:spcAft>
                <a:spcPts val="300"/>
              </a:spcAft>
              <a:buFont typeface="Symbol" panose="05050102010706020507" pitchFamily="18" charset="2"/>
              <a:buChar char=""/>
            </a:pPr>
            <a:r>
              <a:rPr lang="en-US" sz="1800" b="1" kern="1200" dirty="0" smtClean="0">
                <a:solidFill>
                  <a:srgbClr val="FF0000"/>
                </a:solidFill>
                <a:latin typeface="Arial" panose="020B0604020202020204" pitchFamily="34" charset="0"/>
                <a:ea typeface="Calibri" panose="020F0502020204030204" pitchFamily="34" charset="0"/>
                <a:cs typeface="Arial" panose="020B0604020202020204" pitchFamily="34" charset="0"/>
              </a:rPr>
              <a:t>Smart Metering</a:t>
            </a:r>
            <a:endParaRPr lang="en-IN" sz="1800" b="1" kern="1200" dirty="0">
              <a:solidFill>
                <a:srgbClr val="FF0000"/>
              </a:solidFill>
              <a:latin typeface="Arial" panose="020B0604020202020204" pitchFamily="34" charset="0"/>
              <a:ea typeface="Calibri" panose="020F0502020204030204" pitchFamily="34" charset="0"/>
              <a:cs typeface="Arial" panose="020B0604020202020204" pitchFamily="34" charset="0"/>
            </a:endParaRPr>
          </a:p>
          <a:p>
            <a:endParaRPr lang="en-IN" sz="1800" dirty="0"/>
          </a:p>
        </p:txBody>
      </p:sp>
      <p:sp>
        <p:nvSpPr>
          <p:cNvPr id="14" name="TextBox 13">
            <a:extLst>
              <a:ext uri="{FF2B5EF4-FFF2-40B4-BE49-F238E27FC236}">
                <a16:creationId xmlns:a16="http://schemas.microsoft.com/office/drawing/2014/main" id="{72494215-EA5D-9E47-9D84-F6D4547954EE}"/>
              </a:ext>
            </a:extLst>
          </p:cNvPr>
          <p:cNvSpPr txBox="1"/>
          <p:nvPr/>
        </p:nvSpPr>
        <p:spPr>
          <a:xfrm>
            <a:off x="9221980" y="1207144"/>
            <a:ext cx="2035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Components</a:t>
            </a:r>
            <a:endParaRPr lang="en-US" sz="2400" b="1" u="sng" dirty="0">
              <a:solidFill>
                <a:srgbClr val="4D8058"/>
              </a:solidFill>
              <a:latin typeface="Tw Cen MT" panose="020B0602020104020603" pitchFamily="34" charset="77"/>
            </a:endParaRPr>
          </a:p>
        </p:txBody>
      </p:sp>
      <p:pic>
        <p:nvPicPr>
          <p:cNvPr id="17" name="Picture 16" descr="D:\SC Chandigarh\ManiMajra\chandigarh 10 10 17.jpg"/>
          <p:cNvPicPr/>
          <p:nvPr/>
        </p:nvPicPr>
        <p:blipFill rotWithShape="1">
          <a:blip r:embed="rId2" cstate="email">
            <a:extLst>
              <a:ext uri="{28A0092B-C50C-407E-A947-70E740481C1C}">
                <a14:useLocalDpi xmlns:a14="http://schemas.microsoft.com/office/drawing/2010/main"/>
              </a:ext>
            </a:extLst>
          </a:blip>
          <a:srcRect t="37092" b="8865"/>
          <a:stretch/>
        </p:blipFill>
        <p:spPr bwMode="auto">
          <a:xfrm>
            <a:off x="1411062" y="1088570"/>
            <a:ext cx="6063213" cy="5769429"/>
          </a:xfrm>
          <a:prstGeom prst="rect">
            <a:avLst/>
          </a:prstGeom>
          <a:noFill/>
          <a:ln>
            <a:noFill/>
          </a:ln>
          <a:extLst>
            <a:ext uri="{53640926-AAD7-44D8-BBD7-CCE9431645EC}">
              <a14:shadowObscured xmlns:a14="http://schemas.microsoft.com/office/drawing/2010/main"/>
            </a:ext>
          </a:extLst>
        </p:spPr>
      </p:pic>
      <p:sp>
        <p:nvSpPr>
          <p:cNvPr id="18" name="Freeform 17"/>
          <p:cNvSpPr/>
          <p:nvPr/>
        </p:nvSpPr>
        <p:spPr>
          <a:xfrm>
            <a:off x="6912244" y="5145437"/>
            <a:ext cx="449451" cy="511444"/>
          </a:xfrm>
          <a:custGeom>
            <a:avLst/>
            <a:gdLst>
              <a:gd name="connsiteX0" fmla="*/ 0 w 449451"/>
              <a:gd name="connsiteY0" fmla="*/ 61993 h 511444"/>
              <a:gd name="connsiteX1" fmla="*/ 356461 w 449451"/>
              <a:gd name="connsiteY1" fmla="*/ 0 h 511444"/>
              <a:gd name="connsiteX2" fmla="*/ 449451 w 449451"/>
              <a:gd name="connsiteY2" fmla="*/ 387458 h 511444"/>
              <a:gd name="connsiteX3" fmla="*/ 309966 w 449451"/>
              <a:gd name="connsiteY3" fmla="*/ 495946 h 511444"/>
              <a:gd name="connsiteX4" fmla="*/ 216977 w 449451"/>
              <a:gd name="connsiteY4" fmla="*/ 511444 h 511444"/>
              <a:gd name="connsiteX5" fmla="*/ 15499 w 449451"/>
              <a:gd name="connsiteY5" fmla="*/ 340963 h 511444"/>
              <a:gd name="connsiteX6" fmla="*/ 0 w 449451"/>
              <a:gd name="connsiteY6" fmla="*/ 61993 h 51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51" h="511444">
                <a:moveTo>
                  <a:pt x="0" y="61993"/>
                </a:moveTo>
                <a:lnTo>
                  <a:pt x="356461" y="0"/>
                </a:lnTo>
                <a:lnTo>
                  <a:pt x="449451" y="387458"/>
                </a:lnTo>
                <a:lnTo>
                  <a:pt x="309966" y="495946"/>
                </a:lnTo>
                <a:lnTo>
                  <a:pt x="216977" y="511444"/>
                </a:lnTo>
                <a:lnTo>
                  <a:pt x="15499" y="340963"/>
                </a:lnTo>
                <a:lnTo>
                  <a:pt x="0" y="61993"/>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8505372" y="4994852"/>
            <a:ext cx="3233854" cy="830997"/>
          </a:xfrm>
          <a:prstGeom prst="rect">
            <a:avLst/>
          </a:prstGeom>
        </p:spPr>
        <p:txBody>
          <a:bodyPr wrap="square">
            <a:spAutoFit/>
          </a:bodyPr>
          <a:lstStyle/>
          <a:p>
            <a:pPr>
              <a:buClrTx/>
              <a:defRPr/>
            </a:pPr>
            <a:r>
              <a:rPr lang="en-US" sz="1600" dirty="0"/>
              <a:t>CAPEX: </a:t>
            </a:r>
            <a:r>
              <a:rPr lang="en-US" sz="1600" dirty="0" smtClean="0"/>
              <a:t>71.10 CR</a:t>
            </a:r>
          </a:p>
          <a:p>
            <a:pPr>
              <a:buClrTx/>
              <a:defRPr/>
            </a:pPr>
            <a:r>
              <a:rPr lang="en-US" sz="1600" dirty="0" smtClean="0"/>
              <a:t>OPEX : 91.96 </a:t>
            </a:r>
            <a:r>
              <a:rPr lang="en-US" sz="1600" dirty="0"/>
              <a:t>CR.</a:t>
            </a:r>
          </a:p>
          <a:p>
            <a:pPr>
              <a:buClrTx/>
              <a:defRPr/>
            </a:pPr>
            <a:r>
              <a:rPr lang="en-US" sz="1600" b="1" dirty="0">
                <a:solidFill>
                  <a:srgbClr val="FF0000"/>
                </a:solidFill>
              </a:rPr>
              <a:t>Total Cost </a:t>
            </a:r>
            <a:r>
              <a:rPr lang="en-US" sz="1600" b="1" dirty="0" smtClean="0">
                <a:solidFill>
                  <a:srgbClr val="FF0000"/>
                </a:solidFill>
              </a:rPr>
              <a:t>163.06 </a:t>
            </a:r>
            <a:r>
              <a:rPr lang="en-US" sz="1600" b="1" dirty="0">
                <a:solidFill>
                  <a:srgbClr val="FF0000"/>
                </a:solidFill>
              </a:rPr>
              <a:t>Cr</a:t>
            </a:r>
            <a:r>
              <a:rPr lang="en-US" sz="1600" b="1" dirty="0"/>
              <a:t>.</a:t>
            </a:r>
            <a:endParaRPr lang="en-US" sz="1600" b="1" dirty="0">
              <a:latin typeface="Segoe UI" panose="020B0502040204020203" pitchFamily="34" charset="0"/>
            </a:endParaRPr>
          </a:p>
        </p:txBody>
      </p:sp>
      <p:sp>
        <p:nvSpPr>
          <p:cNvPr id="15" name="TextBox 14">
            <a:extLst>
              <a:ext uri="{FF2B5EF4-FFF2-40B4-BE49-F238E27FC236}">
                <a16:creationId xmlns:a16="http://schemas.microsoft.com/office/drawing/2014/main" id="{72494215-EA5D-9E47-9D84-F6D4547954EE}"/>
              </a:ext>
            </a:extLst>
          </p:cNvPr>
          <p:cNvSpPr txBox="1"/>
          <p:nvPr/>
        </p:nvSpPr>
        <p:spPr>
          <a:xfrm>
            <a:off x="9729980" y="4533187"/>
            <a:ext cx="1527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Cost</a:t>
            </a:r>
            <a:endParaRPr lang="en-US" sz="2400" b="1" u="sng" dirty="0">
              <a:solidFill>
                <a:srgbClr val="4D8058"/>
              </a:solidFill>
              <a:latin typeface="Tw Cen MT" panose="020B0602020104020603" pitchFamily="34" charset="77"/>
            </a:endParaRPr>
          </a:p>
        </p:txBody>
      </p:sp>
    </p:spTree>
    <p:extLst>
      <p:ext uri="{BB962C8B-B14F-4D97-AF65-F5344CB8AC3E}">
        <p14:creationId xmlns:p14="http://schemas.microsoft.com/office/powerpoint/2010/main" val="3092313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566057" y="998913"/>
          <a:ext cx="8329276" cy="5888115"/>
        </p:xfrm>
        <a:graphic>
          <a:graphicData uri="http://schemas.openxmlformats.org/presentationml/2006/ole">
            <mc:AlternateContent xmlns:mc="http://schemas.openxmlformats.org/markup-compatibility/2006">
              <mc:Choice xmlns:v="urn:schemas-microsoft-com:vml" Requires="v">
                <p:oleObj spid="_x0000_s1109" name="Acrobat Document" r:id="rId3" imgW="11344136" imgH="8020004" progId="Acrobat.Document.DC">
                  <p:embed/>
                </p:oleObj>
              </mc:Choice>
              <mc:Fallback>
                <p:oleObj name="Acrobat Document" r:id="rId3" imgW="11344136" imgH="8020004" progId="Acrobat.Document.DC">
                  <p:embed/>
                  <p:pic>
                    <p:nvPicPr>
                      <p:cNvPr id="2" name="Object 1"/>
                      <p:cNvPicPr/>
                      <p:nvPr/>
                    </p:nvPicPr>
                    <p:blipFill>
                      <a:blip r:embed="rId4"/>
                      <a:stretch>
                        <a:fillRect/>
                      </a:stretch>
                    </p:blipFill>
                    <p:spPr>
                      <a:xfrm>
                        <a:off x="566057" y="998913"/>
                        <a:ext cx="8329276" cy="5888115"/>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99A81CDB-32D0-44DE-8C97-ED9715A26794}"/>
              </a:ext>
            </a:extLst>
          </p:cNvPr>
          <p:cNvGrpSpPr/>
          <p:nvPr/>
        </p:nvGrpSpPr>
        <p:grpSpPr>
          <a:xfrm>
            <a:off x="5114073" y="777390"/>
            <a:ext cx="1434489" cy="190500"/>
            <a:chOff x="4679586" y="878988"/>
            <a:chExt cx="1434489" cy="190500"/>
          </a:xfrm>
        </p:grpSpPr>
        <p:sp>
          <p:nvSpPr>
            <p:cNvPr id="7" name="Oval 6">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BE8AA9BD-5B28-4BB1-803B-54BB6E1B0DE1}"/>
              </a:ext>
            </a:extLst>
          </p:cNvPr>
          <p:cNvSpPr txBox="1"/>
          <p:nvPr/>
        </p:nvSpPr>
        <p:spPr>
          <a:xfrm>
            <a:off x="566057" y="115670"/>
            <a:ext cx="11820804" cy="707886"/>
          </a:xfrm>
          <a:prstGeom prst="rect">
            <a:avLst/>
          </a:prstGeom>
          <a:noFill/>
        </p:spPr>
        <p:txBody>
          <a:bodyPr wrap="square" rtlCol="0">
            <a:spAutoFit/>
          </a:bodyPr>
          <a:lstStyle/>
          <a:p>
            <a:pPr algn="ctr"/>
            <a:r>
              <a:rPr lang="en-US" sz="4000" b="1" dirty="0" smtClean="0">
                <a:solidFill>
                  <a:schemeClr val="tx1"/>
                </a:solidFill>
                <a:latin typeface="Tw Cen MT" panose="020B0602020104020603" pitchFamily="34" charset="0"/>
              </a:rPr>
              <a:t>24x7 WATER SUPPLY (PAN CITY)</a:t>
            </a:r>
            <a:endParaRPr lang="en-US" sz="4000" b="1" dirty="0">
              <a:solidFill>
                <a:schemeClr val="tx1"/>
              </a:solidFill>
              <a:latin typeface="Tw Cen MT" panose="020B0602020104020603" pitchFamily="34" charset="0"/>
            </a:endParaRPr>
          </a:p>
        </p:txBody>
      </p:sp>
      <p:sp>
        <p:nvSpPr>
          <p:cNvPr id="3" name="TextBox 2"/>
          <p:cNvSpPr txBox="1"/>
          <p:nvPr/>
        </p:nvSpPr>
        <p:spPr>
          <a:xfrm>
            <a:off x="8490857" y="1507105"/>
            <a:ext cx="3514308" cy="3701013"/>
          </a:xfrm>
          <a:prstGeom prst="rect">
            <a:avLst/>
          </a:prstGeom>
          <a:noFill/>
        </p:spPr>
        <p:txBody>
          <a:bodyPr wrap="square" rtlCol="0">
            <a:spAutoFit/>
          </a:bodyPr>
          <a:lstStyle/>
          <a:p>
            <a:pPr marL="231775" lvl="0" indent="-231775" algn="just">
              <a:spcAft>
                <a:spcPts val="300"/>
              </a:spcAft>
              <a:buFont typeface="Symbol" panose="05050102010706020507" pitchFamily="18" charset="2"/>
              <a:buChar char=""/>
            </a:pPr>
            <a:r>
              <a:rPr lang="en-IN" sz="1800" b="1" kern="1200" dirty="0">
                <a:solidFill>
                  <a:srgbClr val="FF0000"/>
                </a:solidFill>
              </a:rPr>
              <a:t>Construction of </a:t>
            </a:r>
            <a:r>
              <a:rPr lang="en-IN" sz="1800" b="1" kern="1200" dirty="0" smtClean="0">
                <a:solidFill>
                  <a:srgbClr val="FF0000"/>
                </a:solidFill>
              </a:rPr>
              <a:t>new UGRs</a:t>
            </a:r>
            <a:r>
              <a:rPr lang="en-IN" sz="1800" b="1" kern="1200" dirty="0" smtClean="0">
                <a:solidFill>
                  <a:schemeClr val="tx1"/>
                </a:solidFill>
              </a:rPr>
              <a:t> </a:t>
            </a:r>
            <a:r>
              <a:rPr lang="en-IN" dirty="0"/>
              <a:t>for Raw Water and Clear water storage.</a:t>
            </a:r>
          </a:p>
          <a:p>
            <a:pPr marL="231775" indent="-231775" algn="just">
              <a:spcAft>
                <a:spcPts val="300"/>
              </a:spcAft>
              <a:buFont typeface="Symbol" panose="05050102010706020507" pitchFamily="18" charset="2"/>
              <a:buChar char=""/>
            </a:pPr>
            <a:r>
              <a:rPr lang="en-US" dirty="0"/>
              <a:t>Installation &amp; Upgradation of Existing Pumping Machinery </a:t>
            </a:r>
            <a:r>
              <a:rPr lang="en-US" sz="1600" kern="1200" dirty="0" smtClean="0"/>
              <a:t>to </a:t>
            </a:r>
            <a:r>
              <a:rPr lang="en-IN" sz="1600" b="1" dirty="0">
                <a:solidFill>
                  <a:srgbClr val="FF0000"/>
                </a:solidFill>
              </a:rPr>
              <a:t>Variable Frequency Derive Pumps (VFDs)</a:t>
            </a:r>
            <a:r>
              <a:rPr lang="en-US" sz="1800" b="1" kern="1200" dirty="0" smtClean="0">
                <a:solidFill>
                  <a:srgbClr val="FF0000"/>
                </a:solidFill>
              </a:rPr>
              <a:t> </a:t>
            </a:r>
            <a:r>
              <a:rPr lang="en-IN" dirty="0"/>
              <a:t>for 24x7 Water </a:t>
            </a:r>
            <a:r>
              <a:rPr lang="en-IN" dirty="0" smtClean="0"/>
              <a:t>Supply.</a:t>
            </a:r>
            <a:endParaRPr lang="en-US" sz="1600" kern="1200" dirty="0"/>
          </a:p>
          <a:p>
            <a:pPr marL="231775" lvl="0" indent="-231775" algn="just">
              <a:spcAft>
                <a:spcPts val="300"/>
              </a:spcAft>
              <a:buFont typeface="Symbol" panose="05050102010706020507" pitchFamily="18" charset="2"/>
              <a:buChar char=""/>
            </a:pPr>
            <a:r>
              <a:rPr lang="en-US" sz="1600" kern="1200" dirty="0" smtClean="0">
                <a:solidFill>
                  <a:srgbClr val="FF0000"/>
                </a:solidFill>
              </a:rPr>
              <a:t>Retrofitting </a:t>
            </a:r>
            <a:r>
              <a:rPr lang="en-US" sz="1600" kern="1200" dirty="0">
                <a:solidFill>
                  <a:srgbClr val="FF0000"/>
                </a:solidFill>
              </a:rPr>
              <a:t>of existing Pipeline Network</a:t>
            </a:r>
            <a:r>
              <a:rPr lang="en-US" sz="1600" kern="1200" dirty="0" smtClean="0">
                <a:solidFill>
                  <a:srgbClr val="FF0000"/>
                </a:solidFill>
              </a:rPr>
              <a:t>.</a:t>
            </a:r>
          </a:p>
          <a:p>
            <a:pPr marL="231775" lvl="0" indent="-231775" algn="just">
              <a:spcAft>
                <a:spcPts val="300"/>
              </a:spcAft>
              <a:buFont typeface="Symbol" panose="05050102010706020507" pitchFamily="18" charset="2"/>
              <a:buChar char=""/>
            </a:pPr>
            <a:r>
              <a:rPr lang="en-IN" sz="1600" b="1" dirty="0">
                <a:solidFill>
                  <a:srgbClr val="FF0000"/>
                </a:solidFill>
              </a:rPr>
              <a:t>100% AMR Ready water metering </a:t>
            </a:r>
            <a:r>
              <a:rPr lang="en-IN" dirty="0"/>
              <a:t>at all the consumer </a:t>
            </a:r>
            <a:r>
              <a:rPr lang="en-IN" dirty="0" smtClean="0"/>
              <a:t>ends.</a:t>
            </a:r>
            <a:endParaRPr lang="en-US" sz="1600" kern="1200" dirty="0">
              <a:solidFill>
                <a:srgbClr val="FF0000"/>
              </a:solidFill>
            </a:endParaRPr>
          </a:p>
          <a:p>
            <a:pPr marL="231775" lvl="0" indent="-231775" algn="just">
              <a:spcAft>
                <a:spcPts val="300"/>
              </a:spcAft>
              <a:buFont typeface="Symbol" panose="05050102010706020507" pitchFamily="18" charset="2"/>
              <a:buChar char=""/>
            </a:pPr>
            <a:r>
              <a:rPr lang="en-US" sz="1600" kern="1200" dirty="0"/>
              <a:t>Installation and Implementation of </a:t>
            </a:r>
            <a:r>
              <a:rPr lang="en-US" sz="1600" b="1" kern="1200" dirty="0" smtClean="0">
                <a:solidFill>
                  <a:srgbClr val="FF0000"/>
                </a:solidFill>
              </a:rPr>
              <a:t>SCADA System</a:t>
            </a:r>
            <a:endParaRPr lang="en-IN" sz="1600" b="1" kern="1200" dirty="0">
              <a:solidFill>
                <a:srgbClr val="FF0000"/>
              </a:solidFill>
              <a:latin typeface="Arial" panose="020B0604020202020204" pitchFamily="34" charset="0"/>
              <a:ea typeface="Calibri" panose="020F0502020204030204" pitchFamily="34" charset="0"/>
              <a:cs typeface="Arial" panose="020B0604020202020204" pitchFamily="34" charset="0"/>
            </a:endParaRPr>
          </a:p>
          <a:p>
            <a:endParaRPr lang="en-IN" sz="1600" dirty="0"/>
          </a:p>
        </p:txBody>
      </p:sp>
      <p:sp>
        <p:nvSpPr>
          <p:cNvPr id="14" name="TextBox 13">
            <a:extLst>
              <a:ext uri="{FF2B5EF4-FFF2-40B4-BE49-F238E27FC236}">
                <a16:creationId xmlns:a16="http://schemas.microsoft.com/office/drawing/2014/main" id="{72494215-EA5D-9E47-9D84-F6D4547954EE}"/>
              </a:ext>
            </a:extLst>
          </p:cNvPr>
          <p:cNvSpPr txBox="1"/>
          <p:nvPr/>
        </p:nvSpPr>
        <p:spPr>
          <a:xfrm>
            <a:off x="9492341" y="921409"/>
            <a:ext cx="2035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Components</a:t>
            </a:r>
            <a:endParaRPr lang="en-US" sz="2400" b="1" u="sng" dirty="0">
              <a:solidFill>
                <a:srgbClr val="4D8058"/>
              </a:solidFill>
              <a:latin typeface="Tw Cen MT" panose="020B0602020104020603" pitchFamily="34" charset="77"/>
            </a:endParaRPr>
          </a:p>
        </p:txBody>
      </p:sp>
      <p:sp>
        <p:nvSpPr>
          <p:cNvPr id="15" name="Rectangle 14"/>
          <p:cNvSpPr/>
          <p:nvPr/>
        </p:nvSpPr>
        <p:spPr>
          <a:xfrm>
            <a:off x="8748614" y="5751649"/>
            <a:ext cx="2998795" cy="830997"/>
          </a:xfrm>
          <a:prstGeom prst="rect">
            <a:avLst/>
          </a:prstGeom>
        </p:spPr>
        <p:txBody>
          <a:bodyPr wrap="square">
            <a:spAutoFit/>
          </a:bodyPr>
          <a:lstStyle/>
          <a:p>
            <a:pPr>
              <a:buClrTx/>
              <a:defRPr/>
            </a:pPr>
            <a:r>
              <a:rPr lang="en-US" sz="1600" dirty="0"/>
              <a:t>CAPEX: </a:t>
            </a:r>
            <a:r>
              <a:rPr lang="en-US" sz="1600" dirty="0" smtClean="0"/>
              <a:t>440.11 CR</a:t>
            </a:r>
          </a:p>
          <a:p>
            <a:pPr>
              <a:buClrTx/>
              <a:defRPr/>
            </a:pPr>
            <a:r>
              <a:rPr lang="en-US" sz="1600" dirty="0" smtClean="0"/>
              <a:t>OPEX : 3125.57 </a:t>
            </a:r>
            <a:r>
              <a:rPr lang="en-US" sz="1600" dirty="0"/>
              <a:t>CR.</a:t>
            </a:r>
          </a:p>
          <a:p>
            <a:pPr>
              <a:buClrTx/>
              <a:defRPr/>
            </a:pPr>
            <a:r>
              <a:rPr lang="en-US" sz="1600" b="1" dirty="0">
                <a:solidFill>
                  <a:srgbClr val="FF0000"/>
                </a:solidFill>
              </a:rPr>
              <a:t>Total Cost </a:t>
            </a:r>
            <a:r>
              <a:rPr lang="en-US" sz="1600" b="1" dirty="0" smtClean="0">
                <a:solidFill>
                  <a:srgbClr val="FF0000"/>
                </a:solidFill>
              </a:rPr>
              <a:t>3565.68 </a:t>
            </a:r>
            <a:r>
              <a:rPr lang="en-US" sz="1600" b="1" dirty="0">
                <a:solidFill>
                  <a:srgbClr val="FF0000"/>
                </a:solidFill>
              </a:rPr>
              <a:t>Cr</a:t>
            </a:r>
            <a:r>
              <a:rPr lang="en-US" sz="1600" b="1" dirty="0"/>
              <a:t>.</a:t>
            </a:r>
            <a:endParaRPr lang="en-US" sz="1600" b="1" dirty="0">
              <a:latin typeface="Segoe UI" panose="020B0502040204020203" pitchFamily="34" charset="0"/>
            </a:endParaRPr>
          </a:p>
        </p:txBody>
      </p:sp>
      <p:sp>
        <p:nvSpPr>
          <p:cNvPr id="16" name="TextBox 15">
            <a:extLst>
              <a:ext uri="{FF2B5EF4-FFF2-40B4-BE49-F238E27FC236}">
                <a16:creationId xmlns:a16="http://schemas.microsoft.com/office/drawing/2014/main" id="{72494215-EA5D-9E47-9D84-F6D4547954EE}"/>
              </a:ext>
            </a:extLst>
          </p:cNvPr>
          <p:cNvSpPr txBox="1"/>
          <p:nvPr/>
        </p:nvSpPr>
        <p:spPr>
          <a:xfrm>
            <a:off x="10000341" y="5124101"/>
            <a:ext cx="1527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Cost</a:t>
            </a:r>
            <a:endParaRPr lang="en-US" sz="2400" b="1" u="sng" dirty="0">
              <a:solidFill>
                <a:srgbClr val="4D8058"/>
              </a:solidFill>
              <a:latin typeface="Tw Cen MT" panose="020B0602020104020603" pitchFamily="34" charset="77"/>
            </a:endParaRPr>
          </a:p>
        </p:txBody>
      </p:sp>
    </p:spTree>
    <p:extLst>
      <p:ext uri="{BB962C8B-B14F-4D97-AF65-F5344CB8AC3E}">
        <p14:creationId xmlns:p14="http://schemas.microsoft.com/office/powerpoint/2010/main" val="1480935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485305" y="269290"/>
          <a:ext cx="8698066" cy="5666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F586D676-949E-284B-A9B7-E99DC1A9F636}"/>
              </a:ext>
            </a:extLst>
          </p:cNvPr>
          <p:cNvSpPr txBox="1"/>
          <p:nvPr/>
        </p:nvSpPr>
        <p:spPr>
          <a:xfrm>
            <a:off x="2964338" y="6146886"/>
            <a:ext cx="1952779" cy="523220"/>
          </a:xfrm>
          <a:prstGeom prst="rect">
            <a:avLst/>
          </a:prstGeom>
          <a:noFill/>
        </p:spPr>
        <p:txBody>
          <a:bodyPr wrap="none" rtlCol="0">
            <a:spAutoFit/>
          </a:bodyPr>
          <a:lstStyle/>
          <a:p>
            <a:r>
              <a:rPr lang="en-US" sz="2800" b="1" i="1" dirty="0" smtClean="0">
                <a:solidFill>
                  <a:schemeClr val="tx1"/>
                </a:solidFill>
                <a:latin typeface="Tw Cen MT" panose="020B0602020104020603" pitchFamily="34" charset="77"/>
              </a:rPr>
              <a:t>Process Flow</a:t>
            </a:r>
            <a:endParaRPr lang="en-US" sz="2800" b="1" i="1" dirty="0">
              <a:solidFill>
                <a:schemeClr val="tx1"/>
              </a:solidFill>
              <a:latin typeface="Tw Cen MT" panose="020B0602020104020603" pitchFamily="34" charset="77"/>
            </a:endParaRPr>
          </a:p>
        </p:txBody>
      </p:sp>
      <p:pic>
        <p:nvPicPr>
          <p:cNvPr id="15" name="Picture 1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6482213"/>
            <a:ext cx="375787" cy="375787"/>
          </a:xfrm>
          <a:prstGeom prst="rect">
            <a:avLst/>
          </a:prstGeom>
        </p:spPr>
      </p:pic>
      <p:sp>
        <p:nvSpPr>
          <p:cNvPr id="16" name="Rectangle 15">
            <a:extLst>
              <a:ext uri="{FF2B5EF4-FFF2-40B4-BE49-F238E27FC236}">
                <a16:creationId xmlns:a16="http://schemas.microsoft.com/office/drawing/2014/main" id="{009A1C5A-3856-1B43-A788-74C985F55CE9}"/>
              </a:ext>
            </a:extLst>
          </p:cNvPr>
          <p:cNvSpPr/>
          <p:nvPr/>
        </p:nvSpPr>
        <p:spPr>
          <a:xfrm>
            <a:off x="7811146" y="1150646"/>
            <a:ext cx="3905105" cy="4996240"/>
          </a:xfrm>
          <a:prstGeom prst="rect">
            <a:avLst/>
          </a:prstGeom>
        </p:spPr>
        <p:txBody>
          <a:bodyPr wrap="square">
            <a:spAutoFit/>
          </a:bodyPr>
          <a:lstStyle/>
          <a:p>
            <a:pPr marL="285750" lvl="0" indent="-285750">
              <a:spcBef>
                <a:spcPts val="1000"/>
              </a:spcBef>
              <a:spcAft>
                <a:spcPts val="1000"/>
              </a:spcAft>
              <a:buSzPct val="120000"/>
              <a:buFont typeface="Arial" panose="020B0604020202020204" pitchFamily="34" charset="0"/>
              <a:buChar char="•"/>
            </a:pPr>
            <a:r>
              <a:rPr lang="en-US" sz="1800" spc="5" dirty="0">
                <a:latin typeface="Arial" panose="020B0604020202020204" pitchFamily="34" charset="0"/>
                <a:ea typeface="Times New Roman" panose="02020603050405020304" pitchFamily="18" charset="0"/>
                <a:cs typeface="Arial" panose="020B0604020202020204" pitchFamily="34" charset="0"/>
              </a:rPr>
              <a:t>Ensure </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sa</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f</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e</a:t>
            </a:r>
            <a:r>
              <a:rPr lang="en-US" sz="1800" b="1" spc="9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d</a:t>
            </a:r>
            <a:r>
              <a:rPr lang="en-US" sz="1800" b="1" spc="9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e</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q</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u</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i</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b</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le</a:t>
            </a:r>
            <a:r>
              <a:rPr lang="en-US" sz="1800" b="1" spc="9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w</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er</a:t>
            </a:r>
            <a:r>
              <a:rPr lang="en-US" sz="1800" b="1" spc="9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800" b="1" spc="-15" dirty="0">
                <a:solidFill>
                  <a:srgbClr val="FF0000"/>
                </a:solidFill>
                <a:latin typeface="Arial" panose="020B0604020202020204" pitchFamily="34" charset="0"/>
                <a:ea typeface="Times New Roman" panose="02020603050405020304" pitchFamily="18" charset="0"/>
                <a:cs typeface="Arial" panose="020B0604020202020204" pitchFamily="34" charset="0"/>
              </a:rPr>
              <a:t>s</a:t>
            </a:r>
            <a:r>
              <a:rPr lang="en-US" sz="1800" b="1" spc="5" dirty="0">
                <a:solidFill>
                  <a:srgbClr val="FF0000"/>
                </a:solidFill>
                <a:latin typeface="Arial" panose="020B0604020202020204" pitchFamily="34" charset="0"/>
                <a:ea typeface="Times New Roman" panose="02020603050405020304" pitchFamily="18" charset="0"/>
                <a:cs typeface="Arial" panose="020B0604020202020204" pitchFamily="34" charset="0"/>
              </a:rPr>
              <a:t>upp</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ly </a:t>
            </a:r>
            <a:r>
              <a:rPr lang="en-US" sz="1800" dirty="0">
                <a:latin typeface="Arial" panose="020B0604020202020204" pitchFamily="34" charset="0"/>
                <a:ea typeface="Times New Roman" panose="02020603050405020304" pitchFamily="18" charset="0"/>
                <a:cs typeface="Arial" panose="020B0604020202020204" pitchFamily="34" charset="0"/>
              </a:rPr>
              <a:t>around the clock (24x7) to all </a:t>
            </a:r>
            <a:r>
              <a:rPr lang="en-US" sz="1800" dirty="0" smtClean="0">
                <a:latin typeface="Arial" panose="020B0604020202020204" pitchFamily="34" charset="0"/>
                <a:ea typeface="Times New Roman" panose="02020603050405020304" pitchFamily="18" charset="0"/>
                <a:cs typeface="Arial" panose="020B0604020202020204" pitchFamily="34" charset="0"/>
              </a:rPr>
              <a:t>households</a:t>
            </a:r>
          </a:p>
          <a:p>
            <a:pPr marL="285750" lvl="0" indent="-285750">
              <a:spcBef>
                <a:spcPts val="1000"/>
              </a:spcBef>
              <a:spcAft>
                <a:spcPts val="1000"/>
              </a:spcAft>
              <a:buSzPct val="120000"/>
              <a:buFont typeface="Arial" panose="020B0604020202020204" pitchFamily="34" charset="0"/>
              <a:buChar char="•"/>
            </a:pPr>
            <a:r>
              <a:rPr lang="en-US" sz="1800" dirty="0" smtClean="0">
                <a:latin typeface="Arial" panose="020B0604020202020204" pitchFamily="34" charset="0"/>
                <a:ea typeface="Times New Roman" panose="02020603050405020304" pitchFamily="18" charset="0"/>
                <a:cs typeface="Arial" panose="020B0604020202020204" pitchFamily="34" charset="0"/>
              </a:rPr>
              <a:t>Reduce </a:t>
            </a:r>
            <a:r>
              <a:rPr lang="en-US" sz="1800" dirty="0">
                <a:latin typeface="Arial" panose="020B0604020202020204" pitchFamily="34" charset="0"/>
                <a:ea typeface="Times New Roman" panose="02020603050405020304" pitchFamily="18" charset="0"/>
                <a:cs typeface="Arial" panose="020B0604020202020204" pitchFamily="34" charset="0"/>
              </a:rPr>
              <a:t>the overall consumption of water by </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reducing water losses </a:t>
            </a:r>
            <a:r>
              <a:rPr lang="en-US" sz="1800" dirty="0">
                <a:latin typeface="Arial" panose="020B0604020202020204" pitchFamily="34" charset="0"/>
                <a:ea typeface="Times New Roman" panose="02020603050405020304" pitchFamily="18" charset="0"/>
                <a:cs typeface="Arial" panose="020B0604020202020204" pitchFamily="34" charset="0"/>
              </a:rPr>
              <a:t>as well as NRW,</a:t>
            </a:r>
            <a:endParaRPr lang="en-IN" sz="1800" dirty="0">
              <a:latin typeface="Arial" panose="020B0604020202020204" pitchFamily="34" charset="0"/>
              <a:ea typeface="Times New Roman" panose="02020603050405020304" pitchFamily="18" charset="0"/>
              <a:cs typeface="Arial" panose="020B0604020202020204" pitchFamily="34" charset="0"/>
            </a:endParaRPr>
          </a:p>
          <a:p>
            <a:pPr marL="285750" lvl="0" indent="-285750">
              <a:spcBef>
                <a:spcPts val="1000"/>
              </a:spcBef>
              <a:spcAft>
                <a:spcPts val="1000"/>
              </a:spcAft>
              <a:buSzPct val="120000"/>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Ensuring to bring about </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100% recovery </a:t>
            </a:r>
            <a:r>
              <a:rPr lang="en-US" sz="1800" dirty="0">
                <a:solidFill>
                  <a:srgbClr val="FF0000"/>
                </a:solidFill>
                <a:latin typeface="Arial" panose="020B0604020202020204" pitchFamily="34" charset="0"/>
                <a:ea typeface="Times New Roman" panose="02020603050405020304" pitchFamily="18" charset="0"/>
                <a:cs typeface="Arial" panose="020B0604020202020204" pitchFamily="34" charset="0"/>
              </a:rPr>
              <a:t>of water charges</a:t>
            </a:r>
            <a:r>
              <a:rPr lang="en-US" sz="1800" dirty="0">
                <a:latin typeface="Arial" panose="020B0604020202020204" pitchFamily="34" charset="0"/>
                <a:ea typeface="Times New Roman" panose="02020603050405020304" pitchFamily="18" charset="0"/>
                <a:cs typeface="Arial" panose="020B0604020202020204" pitchFamily="34" charset="0"/>
              </a:rPr>
              <a:t>,</a:t>
            </a:r>
          </a:p>
          <a:p>
            <a:pPr marL="285750" indent="-285750">
              <a:spcBef>
                <a:spcPts val="1000"/>
              </a:spcBef>
              <a:spcAft>
                <a:spcPts val="1000"/>
              </a:spcAft>
              <a:buSzPct val="120000"/>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Improve and augment the economic and social </a:t>
            </a:r>
            <a:r>
              <a:rPr lang="en-US" sz="1800" b="1" dirty="0">
                <a:latin typeface="Arial" panose="020B0604020202020204" pitchFamily="34" charset="0"/>
                <a:ea typeface="Times New Roman" panose="02020603050405020304" pitchFamily="18" charset="0"/>
                <a:cs typeface="Arial" panose="020B0604020202020204" pitchFamily="34" charset="0"/>
              </a:rPr>
              <a:t>infrastructure</a:t>
            </a:r>
            <a:r>
              <a:rPr lang="en-US" sz="1800" dirty="0">
                <a:latin typeface="Arial" panose="020B0604020202020204" pitchFamily="34" charset="0"/>
                <a:ea typeface="Times New Roman" panose="02020603050405020304" pitchFamily="18" charset="0"/>
                <a:cs typeface="Arial" panose="020B0604020202020204" pitchFamily="34" charset="0"/>
              </a:rPr>
              <a:t>,</a:t>
            </a:r>
            <a:endParaRPr lang="en-IN" sz="1800" dirty="0">
              <a:latin typeface="Arial" panose="020B0604020202020204" pitchFamily="34" charset="0"/>
              <a:ea typeface="Times New Roman" panose="02020603050405020304" pitchFamily="18" charset="0"/>
              <a:cs typeface="Arial" panose="020B0604020202020204" pitchFamily="34" charset="0"/>
            </a:endParaRPr>
          </a:p>
          <a:p>
            <a:pPr marL="285750" lvl="0" indent="-285750">
              <a:spcBef>
                <a:spcPts val="1000"/>
              </a:spcBef>
              <a:spcAft>
                <a:spcPts val="1000"/>
              </a:spcAft>
              <a:buSzPct val="120000"/>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Making sure the </a:t>
            </a:r>
            <a:r>
              <a:rPr lang="en-US" sz="1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technical and economical sustainability </a:t>
            </a:r>
            <a:r>
              <a:rPr lang="en-US" sz="1800" dirty="0">
                <a:latin typeface="Arial" panose="020B0604020202020204" pitchFamily="34" charset="0"/>
                <a:ea typeface="Times New Roman" panose="02020603050405020304" pitchFamily="18" charset="0"/>
                <a:cs typeface="Arial" panose="020B0604020202020204" pitchFamily="34" charset="0"/>
              </a:rPr>
              <a:t>of the water supply service.</a:t>
            </a:r>
            <a:endParaRPr lang="en-IN"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72494215-EA5D-9E47-9D84-F6D4547954EE}"/>
              </a:ext>
            </a:extLst>
          </p:cNvPr>
          <p:cNvSpPr txBox="1"/>
          <p:nvPr/>
        </p:nvSpPr>
        <p:spPr>
          <a:xfrm>
            <a:off x="8915661" y="540717"/>
            <a:ext cx="2035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Objectives</a:t>
            </a:r>
            <a:endParaRPr lang="en-US" sz="2400" b="1" u="sng" dirty="0">
              <a:solidFill>
                <a:srgbClr val="4D8058"/>
              </a:solidFill>
              <a:latin typeface="Tw Cen MT" panose="020B0602020104020603" pitchFamily="34" charset="77"/>
            </a:endParaRPr>
          </a:p>
        </p:txBody>
      </p:sp>
    </p:spTree>
    <p:extLst>
      <p:ext uri="{BB962C8B-B14F-4D97-AF65-F5344CB8AC3E}">
        <p14:creationId xmlns:p14="http://schemas.microsoft.com/office/powerpoint/2010/main" val="18069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8AA9BD-5B28-4BB1-803B-54BB6E1B0DE1}"/>
              </a:ext>
            </a:extLst>
          </p:cNvPr>
          <p:cNvSpPr txBox="1"/>
          <p:nvPr/>
        </p:nvSpPr>
        <p:spPr>
          <a:xfrm>
            <a:off x="354235" y="105227"/>
            <a:ext cx="10671341" cy="707886"/>
          </a:xfrm>
          <a:prstGeom prst="rect">
            <a:avLst/>
          </a:prstGeom>
          <a:noFill/>
        </p:spPr>
        <p:txBody>
          <a:bodyPr wrap="square" rtlCol="0">
            <a:spAutoFit/>
          </a:bodyPr>
          <a:lstStyle/>
          <a:p>
            <a:pPr algn="ctr"/>
            <a:r>
              <a:rPr lang="en-US" sz="4000" b="1" dirty="0">
                <a:solidFill>
                  <a:schemeClr val="tx1"/>
                </a:solidFill>
                <a:latin typeface="Tw Cen MT" panose="020B0602020104020603" pitchFamily="34" charset="0"/>
              </a:rPr>
              <a:t>e-Governance in Chandigarh</a:t>
            </a:r>
          </a:p>
        </p:txBody>
      </p:sp>
      <p:grpSp>
        <p:nvGrpSpPr>
          <p:cNvPr id="3" name="Group 2">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4" name="Oval 3">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Parallelogram 10"/>
          <p:cNvSpPr/>
          <p:nvPr/>
        </p:nvSpPr>
        <p:spPr>
          <a:xfrm>
            <a:off x="1455113" y="4250064"/>
            <a:ext cx="9091157" cy="2082148"/>
          </a:xfrm>
          <a:prstGeom prst="parallelogram">
            <a:avLst/>
          </a:prstGeom>
          <a:gradFill>
            <a:gsLst>
              <a:gs pos="0">
                <a:schemeClr val="accent6">
                  <a:lumMod val="110000"/>
                  <a:satMod val="105000"/>
                  <a:tint val="67000"/>
                  <a:alpha val="69000"/>
                </a:schemeClr>
              </a:gs>
              <a:gs pos="50000">
                <a:schemeClr val="accent6">
                  <a:lumMod val="105000"/>
                  <a:satMod val="103000"/>
                  <a:tint val="73000"/>
                </a:schemeClr>
              </a:gs>
              <a:gs pos="100000">
                <a:schemeClr val="accent6">
                  <a:lumMod val="105000"/>
                  <a:satMod val="109000"/>
                  <a:tint val="81000"/>
                </a:schemeClr>
              </a:gs>
            </a:gsLst>
          </a:gra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2" name="Parallelogram 11"/>
          <p:cNvSpPr/>
          <p:nvPr/>
        </p:nvSpPr>
        <p:spPr>
          <a:xfrm>
            <a:off x="1300670" y="1934413"/>
            <a:ext cx="9056914" cy="2131792"/>
          </a:xfrm>
          <a:prstGeom prst="parallelogram">
            <a:avLst/>
          </a:prstGeom>
          <a:gradFill>
            <a:gsLst>
              <a:gs pos="0">
                <a:schemeClr val="accent4">
                  <a:lumMod val="110000"/>
                  <a:satMod val="105000"/>
                  <a:tint val="67000"/>
                  <a:alpha val="42000"/>
                </a:schemeClr>
              </a:gs>
              <a:gs pos="50000">
                <a:schemeClr val="accent4">
                  <a:lumMod val="105000"/>
                  <a:satMod val="103000"/>
                  <a:tint val="73000"/>
                </a:schemeClr>
              </a:gs>
              <a:gs pos="100000">
                <a:schemeClr val="accent4">
                  <a:lumMod val="105000"/>
                  <a:satMod val="109000"/>
                  <a:tint val="81000"/>
                </a:schemeClr>
              </a:gs>
            </a:gsLst>
          </a:gra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 name="Text Placeholder 5"/>
          <p:cNvSpPr txBox="1">
            <a:spLocks/>
          </p:cNvSpPr>
          <p:nvPr/>
        </p:nvSpPr>
        <p:spPr>
          <a:xfrm>
            <a:off x="1761774" y="2205356"/>
            <a:ext cx="8058780" cy="39703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4800" b="1"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C</a:t>
            </a:r>
            <a:r>
              <a:rPr lang="en-IN" sz="2800" b="1"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itizen </a:t>
            </a:r>
            <a:r>
              <a:rPr lang="en-IN" sz="4800" b="1"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R</a:t>
            </a:r>
            <a:r>
              <a:rPr lang="en-IN" sz="2800" b="1"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elated –</a:t>
            </a:r>
            <a:r>
              <a:rPr lang="en-IN"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Services dealing with citizens </a:t>
            </a:r>
          </a:p>
          <a:p>
            <a:pPr algn="ctr"/>
            <a:r>
              <a:rPr lang="en-IN"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IN"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at</a:t>
            </a:r>
            <a:r>
              <a:rPr lang="en-IN"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present operating manually.</a:t>
            </a:r>
          </a:p>
          <a:p>
            <a:pPr algn="ctr"/>
            <a:endParaRPr lang="en-IN"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ctr"/>
            <a:endParaRPr lang="en-IN" sz="2800" b="1"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a:p>
            <a:pPr algn="ctr"/>
            <a:r>
              <a:rPr lang="en-IN" sz="4800" b="1" dirty="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I</a:t>
            </a:r>
            <a:r>
              <a:rPr lang="en-IN" sz="2800" b="1" dirty="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nternal </a:t>
            </a:r>
            <a:r>
              <a:rPr lang="en-IN" sz="4800" b="1" dirty="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S</a:t>
            </a:r>
            <a:r>
              <a:rPr lang="en-IN" sz="2800" b="1" dirty="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ervices –</a:t>
            </a:r>
            <a:r>
              <a:rPr lang="en-IN"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Services of MC Chandigarh</a:t>
            </a:r>
          </a:p>
          <a:p>
            <a:pPr algn="ctr"/>
            <a:r>
              <a:rPr lang="en-IN"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helping with day to day working</a:t>
            </a:r>
            <a:endParaRPr lang="en-IN" sz="28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4" name="Picture 2" descr="Image result for citizen vecto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5729" y="3000309"/>
            <a:ext cx="844031" cy="7212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mc chandigarh"/>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749" y="5568683"/>
            <a:ext cx="964887" cy="7763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lated image"/>
          <p:cNvPicPr>
            <a:picLocks noChangeAspect="1" noChangeArrowheads="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8940801" y="108387"/>
            <a:ext cx="3251200" cy="15910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6" y="6482213"/>
            <a:ext cx="375787" cy="375787"/>
          </a:xfrm>
          <a:prstGeom prst="rect">
            <a:avLst/>
          </a:prstGeom>
        </p:spPr>
      </p:pic>
    </p:spTree>
    <p:extLst>
      <p:ext uri="{BB962C8B-B14F-4D97-AF65-F5344CB8AC3E}">
        <p14:creationId xmlns:p14="http://schemas.microsoft.com/office/powerpoint/2010/main" val="19344655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296165" y="2772229"/>
            <a:ext cx="3415846" cy="2806246"/>
          </a:xfrm>
          <a:prstGeom prst="roundRect">
            <a:avLst/>
          </a:prstGeom>
          <a:solidFill>
            <a:schemeClr val="accent2">
              <a:alpha val="21000"/>
            </a:schemeClr>
          </a:solid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en-IN" sz="1200" dirty="0" err="1">
              <a:latin typeface="Segoe UI" panose="020B0502040204020203" pitchFamily="34" charset="0"/>
              <a:ea typeface="Segoe UI" panose="020B0502040204020203" pitchFamily="34" charset="0"/>
              <a:cs typeface="Segoe UI" panose="020B0502040204020203" pitchFamily="34" charset="0"/>
            </a:endParaRPr>
          </a:p>
        </p:txBody>
      </p:sp>
      <p:grpSp>
        <p:nvGrpSpPr>
          <p:cNvPr id="52" name="Group 51"/>
          <p:cNvGrpSpPr/>
          <p:nvPr/>
        </p:nvGrpSpPr>
        <p:grpSpPr>
          <a:xfrm>
            <a:off x="8396323" y="3071264"/>
            <a:ext cx="3142929" cy="646331"/>
            <a:chOff x="6960994" y="1465710"/>
            <a:chExt cx="3283853" cy="739252"/>
          </a:xfrm>
        </p:grpSpPr>
        <p:pic>
          <p:nvPicPr>
            <p:cNvPr id="89" name="Picture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994" y="1526350"/>
              <a:ext cx="695531" cy="547303"/>
            </a:xfrm>
            <a:prstGeom prst="rect">
              <a:avLst/>
            </a:prstGeom>
          </p:spPr>
        </p:pic>
        <p:sp>
          <p:nvSpPr>
            <p:cNvPr id="90" name="TextBox 89"/>
            <p:cNvSpPr txBox="1"/>
            <p:nvPr/>
          </p:nvSpPr>
          <p:spPr>
            <a:xfrm>
              <a:off x="7915907" y="1465710"/>
              <a:ext cx="2328940" cy="739252"/>
            </a:xfrm>
            <a:prstGeom prst="rect">
              <a:avLst/>
            </a:prstGeom>
            <a:noFill/>
          </p:spPr>
          <p:txBody>
            <a:bodyPr wrap="square" rtlCol="0">
              <a:spAutoFit/>
            </a:bodyPr>
            <a:lstStyle/>
            <a:p>
              <a:r>
                <a:rPr lang="en-US" b="1"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Integration With Birth And Death </a:t>
              </a:r>
            </a:p>
          </p:txBody>
        </p:sp>
      </p:grpSp>
      <p:grpSp>
        <p:nvGrpSpPr>
          <p:cNvPr id="53" name="Group 52"/>
          <p:cNvGrpSpPr/>
          <p:nvPr/>
        </p:nvGrpSpPr>
        <p:grpSpPr>
          <a:xfrm>
            <a:off x="4206459" y="1843621"/>
            <a:ext cx="3101134" cy="646331"/>
            <a:chOff x="7057758" y="2449877"/>
            <a:chExt cx="3240185" cy="739251"/>
          </a:xfrm>
        </p:grpSpPr>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7758" y="2463933"/>
              <a:ext cx="598298" cy="576674"/>
            </a:xfrm>
            <a:prstGeom prst="rect">
              <a:avLst/>
            </a:prstGeom>
          </p:spPr>
        </p:pic>
        <p:sp>
          <p:nvSpPr>
            <p:cNvPr id="88" name="TextBox 87"/>
            <p:cNvSpPr txBox="1"/>
            <p:nvPr/>
          </p:nvSpPr>
          <p:spPr>
            <a:xfrm>
              <a:off x="7969003" y="2449877"/>
              <a:ext cx="2328940" cy="739251"/>
            </a:xfrm>
            <a:prstGeom prst="rect">
              <a:avLst/>
            </a:prstGeom>
            <a:noFill/>
          </p:spPr>
          <p:txBody>
            <a:bodyPr wrap="squar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Open Space Building Material</a:t>
              </a:r>
              <a:endParaRPr lang="en-US"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54" name="Group 53"/>
          <p:cNvGrpSpPr/>
          <p:nvPr/>
        </p:nvGrpSpPr>
        <p:grpSpPr>
          <a:xfrm>
            <a:off x="4122417" y="984901"/>
            <a:ext cx="3326008" cy="722559"/>
            <a:chOff x="6999308" y="3494805"/>
            <a:chExt cx="3475142" cy="826438"/>
          </a:xfrm>
        </p:grpSpPr>
        <p:pic>
          <p:nvPicPr>
            <p:cNvPr id="85" name="Pictur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308" y="3494805"/>
              <a:ext cx="747308" cy="631185"/>
            </a:xfrm>
            <a:prstGeom prst="rect">
              <a:avLst/>
            </a:prstGeom>
          </p:spPr>
        </p:pic>
        <p:sp>
          <p:nvSpPr>
            <p:cNvPr id="86" name="TextBox 85"/>
            <p:cNvSpPr txBox="1"/>
            <p:nvPr/>
          </p:nvSpPr>
          <p:spPr>
            <a:xfrm>
              <a:off x="8098237" y="3581992"/>
              <a:ext cx="2376213" cy="739251"/>
            </a:xfrm>
            <a:prstGeom prst="rect">
              <a:avLst/>
            </a:prstGeom>
            <a:noFill/>
          </p:spPr>
          <p:txBody>
            <a:bodyPr wrap="square" rtlCol="0">
              <a:spAutoFit/>
            </a:bodyPr>
            <a:lstStyle/>
            <a:p>
              <a:pPr lvl="0"/>
              <a:r>
                <a:rPr lang="en-US" dirty="0">
                  <a:latin typeface="Segoe UI" panose="020B0502040204020203" pitchFamily="34" charset="0"/>
                  <a:ea typeface="Segoe UI" panose="020B0502040204020203" pitchFamily="34" charset="0"/>
                  <a:cs typeface="Segoe UI" panose="020B0502040204020203" pitchFamily="34" charset="0"/>
                </a:rPr>
                <a:t>E-Horticulture Services</a:t>
              </a:r>
            </a:p>
          </p:txBody>
        </p:sp>
      </p:grpSp>
      <p:grpSp>
        <p:nvGrpSpPr>
          <p:cNvPr id="55" name="Group 54"/>
          <p:cNvGrpSpPr/>
          <p:nvPr/>
        </p:nvGrpSpPr>
        <p:grpSpPr>
          <a:xfrm>
            <a:off x="4206458" y="3785939"/>
            <a:ext cx="3135964" cy="923330"/>
            <a:chOff x="7108407" y="4671443"/>
            <a:chExt cx="3276577" cy="1056075"/>
          </a:xfrm>
        </p:grpSpPr>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08407" y="4788854"/>
              <a:ext cx="496009" cy="496009"/>
            </a:xfrm>
            <a:prstGeom prst="rect">
              <a:avLst/>
            </a:prstGeom>
          </p:spPr>
        </p:pic>
        <p:sp>
          <p:nvSpPr>
            <p:cNvPr id="84" name="TextBox 83"/>
            <p:cNvSpPr txBox="1"/>
            <p:nvPr/>
          </p:nvSpPr>
          <p:spPr>
            <a:xfrm>
              <a:off x="8056044" y="4671443"/>
              <a:ext cx="2328940" cy="1056075"/>
            </a:xfrm>
            <a:prstGeom prst="rect">
              <a:avLst/>
            </a:prstGeom>
            <a:noFill/>
          </p:spPr>
          <p:txBody>
            <a:bodyPr wrap="square" rtlCol="0">
              <a:spAutoFit/>
            </a:bodyPr>
            <a:lstStyle/>
            <a:p>
              <a:pPr lvl="0"/>
              <a:r>
                <a:rPr lang="en-US" dirty="0">
                  <a:latin typeface="Segoe UI" panose="020B0502040204020203" pitchFamily="34" charset="0"/>
                  <a:ea typeface="Segoe UI" panose="020B0502040204020203" pitchFamily="34" charset="0"/>
                  <a:cs typeface="Segoe UI" panose="020B0502040204020203" pitchFamily="34" charset="0"/>
                </a:rPr>
                <a:t>Water Supply and Sewerage Connections</a:t>
              </a:r>
            </a:p>
          </p:txBody>
        </p:sp>
      </p:grpSp>
      <p:grpSp>
        <p:nvGrpSpPr>
          <p:cNvPr id="56" name="Group 55"/>
          <p:cNvGrpSpPr/>
          <p:nvPr/>
        </p:nvGrpSpPr>
        <p:grpSpPr>
          <a:xfrm>
            <a:off x="760944" y="1902650"/>
            <a:ext cx="2373440" cy="535378"/>
            <a:chOff x="352694" y="1919927"/>
            <a:chExt cx="2479863" cy="612347"/>
          </a:xfrm>
        </p:grpSpPr>
        <p:pic>
          <p:nvPicPr>
            <p:cNvPr id="81" name="Picture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694" y="1919927"/>
              <a:ext cx="600011" cy="612347"/>
            </a:xfrm>
            <a:prstGeom prst="rect">
              <a:avLst/>
            </a:prstGeom>
          </p:spPr>
        </p:pic>
        <p:sp>
          <p:nvSpPr>
            <p:cNvPr id="82" name="TextBox 81"/>
            <p:cNvSpPr txBox="1"/>
            <p:nvPr/>
          </p:nvSpPr>
          <p:spPr>
            <a:xfrm>
              <a:off x="1233910" y="2054769"/>
              <a:ext cx="1598647" cy="422429"/>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Fire</a:t>
              </a:r>
              <a:r>
                <a:rPr lang="en-US" b="1" dirty="0">
                  <a:latin typeface="Segoe UI" panose="020B0502040204020203" pitchFamily="34" charset="0"/>
                  <a:ea typeface="Segoe UI" panose="020B0502040204020203" pitchFamily="34" charset="0"/>
                  <a:cs typeface="Segoe UI" panose="020B0502040204020203" pitchFamily="34" charset="0"/>
                </a:rPr>
                <a:t> </a:t>
              </a:r>
              <a:r>
                <a:rPr lang="en-US" dirty="0">
                  <a:latin typeface="Segoe UI" panose="020B0502040204020203" pitchFamily="34" charset="0"/>
                  <a:ea typeface="Segoe UI" panose="020B0502040204020203" pitchFamily="34" charset="0"/>
                  <a:cs typeface="Segoe UI" panose="020B0502040204020203" pitchFamily="34" charset="0"/>
                </a:rPr>
                <a:t>services</a:t>
              </a:r>
            </a:p>
          </p:txBody>
        </p:sp>
      </p:grpSp>
      <p:grpSp>
        <p:nvGrpSpPr>
          <p:cNvPr id="57" name="Group 56"/>
          <p:cNvGrpSpPr/>
          <p:nvPr/>
        </p:nvGrpSpPr>
        <p:grpSpPr>
          <a:xfrm>
            <a:off x="733648" y="2760561"/>
            <a:ext cx="2996167" cy="646331"/>
            <a:chOff x="309093" y="2901177"/>
            <a:chExt cx="3130512" cy="739252"/>
          </a:xfrm>
        </p:grpSpPr>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093" y="2954788"/>
              <a:ext cx="645534" cy="554398"/>
            </a:xfrm>
            <a:prstGeom prst="rect">
              <a:avLst/>
            </a:prstGeom>
          </p:spPr>
        </p:pic>
        <p:sp>
          <p:nvSpPr>
            <p:cNvPr id="80" name="TextBox 79"/>
            <p:cNvSpPr txBox="1"/>
            <p:nvPr/>
          </p:nvSpPr>
          <p:spPr>
            <a:xfrm>
              <a:off x="1192492" y="2901177"/>
              <a:ext cx="2247113" cy="739252"/>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Trade</a:t>
              </a:r>
              <a:r>
                <a:rPr lang="en-US" b="1" dirty="0">
                  <a:latin typeface="Segoe UI" panose="020B0502040204020203" pitchFamily="34" charset="0"/>
                  <a:ea typeface="Segoe UI" panose="020B0502040204020203" pitchFamily="34" charset="0"/>
                  <a:cs typeface="Segoe UI" panose="020B0502040204020203" pitchFamily="34" charset="0"/>
                </a:rPr>
                <a:t> </a:t>
              </a:r>
              <a:r>
                <a:rPr lang="en-US" dirty="0">
                  <a:latin typeface="Segoe UI" panose="020B0502040204020203" pitchFamily="34" charset="0"/>
                  <a:ea typeface="Segoe UI" panose="020B0502040204020203" pitchFamily="34" charset="0"/>
                  <a:cs typeface="Segoe UI" panose="020B0502040204020203" pitchFamily="34" charset="0"/>
                </a:rPr>
                <a:t>and</a:t>
              </a:r>
              <a:r>
                <a:rPr lang="en-US" b="1" dirty="0">
                  <a:latin typeface="Segoe UI" panose="020B0502040204020203" pitchFamily="34" charset="0"/>
                  <a:ea typeface="Segoe UI" panose="020B0502040204020203" pitchFamily="34" charset="0"/>
                  <a:cs typeface="Segoe UI" panose="020B0502040204020203" pitchFamily="34" charset="0"/>
                </a:rPr>
                <a:t> </a:t>
              </a:r>
              <a:r>
                <a:rPr lang="en-US" dirty="0">
                  <a:latin typeface="Segoe UI" panose="020B0502040204020203" pitchFamily="34" charset="0"/>
                  <a:ea typeface="Segoe UI" panose="020B0502040204020203" pitchFamily="34" charset="0"/>
                  <a:cs typeface="Segoe UI" panose="020B0502040204020203" pitchFamily="34" charset="0"/>
                </a:rPr>
                <a:t>marketing</a:t>
              </a:r>
              <a:r>
                <a:rPr lang="en-US" b="1" dirty="0">
                  <a:latin typeface="Segoe UI" panose="020B0502040204020203" pitchFamily="34" charset="0"/>
                  <a:ea typeface="Segoe UI" panose="020B0502040204020203" pitchFamily="34" charset="0"/>
                  <a:cs typeface="Segoe UI" panose="020B0502040204020203" pitchFamily="34" charset="0"/>
                </a:rPr>
                <a:t> </a:t>
              </a:r>
              <a:r>
                <a:rPr lang="en-US" dirty="0">
                  <a:latin typeface="Segoe UI" panose="020B0502040204020203" pitchFamily="34" charset="0"/>
                  <a:ea typeface="Segoe UI" panose="020B0502040204020203" pitchFamily="34" charset="0"/>
                  <a:cs typeface="Segoe UI" panose="020B0502040204020203" pitchFamily="34" charset="0"/>
                </a:rPr>
                <a:t>license</a:t>
              </a:r>
            </a:p>
          </p:txBody>
        </p:sp>
      </p:grpSp>
      <p:grpSp>
        <p:nvGrpSpPr>
          <p:cNvPr id="58" name="Group 57"/>
          <p:cNvGrpSpPr/>
          <p:nvPr/>
        </p:nvGrpSpPr>
        <p:grpSpPr>
          <a:xfrm>
            <a:off x="706353" y="3773825"/>
            <a:ext cx="3140566" cy="646331"/>
            <a:chOff x="295655" y="4019125"/>
            <a:chExt cx="3281385" cy="739252"/>
          </a:xfrm>
        </p:grpSpPr>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655" y="4099807"/>
              <a:ext cx="723331" cy="507907"/>
            </a:xfrm>
            <a:prstGeom prst="rect">
              <a:avLst/>
            </a:prstGeom>
          </p:spPr>
        </p:pic>
        <p:sp>
          <p:nvSpPr>
            <p:cNvPr id="78" name="TextBox 77"/>
            <p:cNvSpPr txBox="1"/>
            <p:nvPr/>
          </p:nvSpPr>
          <p:spPr>
            <a:xfrm>
              <a:off x="1257300" y="4019125"/>
              <a:ext cx="2319740" cy="739252"/>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Online</a:t>
              </a:r>
              <a:r>
                <a:rPr lang="en-US" b="1" dirty="0">
                  <a:latin typeface="Segoe UI" panose="020B0502040204020203" pitchFamily="34" charset="0"/>
                  <a:ea typeface="Segoe UI" panose="020B0502040204020203" pitchFamily="34" charset="0"/>
                  <a:cs typeface="Segoe UI" panose="020B0502040204020203" pitchFamily="34" charset="0"/>
                </a:rPr>
                <a:t> </a:t>
              </a:r>
              <a:r>
                <a:rPr lang="en-US" dirty="0">
                  <a:latin typeface="Segoe UI" panose="020B0502040204020203" pitchFamily="34" charset="0"/>
                  <a:ea typeface="Segoe UI" panose="020B0502040204020203" pitchFamily="34" charset="0"/>
                  <a:cs typeface="Segoe UI" panose="020B0502040204020203" pitchFamily="34" charset="0"/>
                </a:rPr>
                <a:t>Grievance Compliant Services</a:t>
              </a:r>
            </a:p>
          </p:txBody>
        </p:sp>
      </p:grpSp>
      <p:grpSp>
        <p:nvGrpSpPr>
          <p:cNvPr id="59" name="Group 58"/>
          <p:cNvGrpSpPr/>
          <p:nvPr/>
        </p:nvGrpSpPr>
        <p:grpSpPr>
          <a:xfrm>
            <a:off x="4339053" y="4822722"/>
            <a:ext cx="3270498" cy="923330"/>
            <a:chOff x="408910" y="4886277"/>
            <a:chExt cx="3417142" cy="1056073"/>
          </a:xfrm>
        </p:grpSpPr>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910" y="5119421"/>
              <a:ext cx="692745" cy="535131"/>
            </a:xfrm>
            <a:prstGeom prst="rect">
              <a:avLst/>
            </a:prstGeom>
          </p:spPr>
        </p:pic>
        <p:sp>
          <p:nvSpPr>
            <p:cNvPr id="76" name="TextBox 75"/>
            <p:cNvSpPr txBox="1"/>
            <p:nvPr/>
          </p:nvSpPr>
          <p:spPr>
            <a:xfrm>
              <a:off x="1322465" y="4886277"/>
              <a:ext cx="2503587" cy="1056073"/>
            </a:xfrm>
            <a:prstGeom prst="rect">
              <a:avLst/>
            </a:prstGeom>
            <a:noFill/>
          </p:spPr>
          <p:txBody>
            <a:bodyPr wrap="square" rtlCol="0">
              <a:spAutoFit/>
            </a:bodyPr>
            <a:lstStyle/>
            <a:p>
              <a:r>
                <a:rPr lang="en-IN" dirty="0">
                  <a:latin typeface="Segoe UI" panose="020B0502040204020203" pitchFamily="34" charset="0"/>
                  <a:ea typeface="Segoe UI" panose="020B0502040204020203" pitchFamily="34" charset="0"/>
                  <a:cs typeface="Segoe UI" panose="020B0502040204020203" pitchFamily="34" charset="0"/>
                </a:rPr>
                <a:t>Rented</a:t>
              </a:r>
              <a:r>
                <a:rPr lang="en-IN" b="1" dirty="0">
                  <a:latin typeface="Segoe UI" panose="020B0502040204020203" pitchFamily="34" charset="0"/>
                  <a:ea typeface="Segoe UI" panose="020B0502040204020203" pitchFamily="34" charset="0"/>
                  <a:cs typeface="Segoe UI" panose="020B0502040204020203" pitchFamily="34" charset="0"/>
                </a:rPr>
                <a:t> </a:t>
              </a:r>
              <a:r>
                <a:rPr lang="en-IN" dirty="0">
                  <a:latin typeface="Segoe UI" panose="020B0502040204020203" pitchFamily="34" charset="0"/>
                  <a:ea typeface="Segoe UI" panose="020B0502040204020203" pitchFamily="34" charset="0"/>
                  <a:cs typeface="Segoe UI" panose="020B0502040204020203" pitchFamily="34" charset="0"/>
                </a:rPr>
                <a:t>Properties</a:t>
              </a:r>
              <a:r>
                <a:rPr lang="en-IN" b="1" dirty="0">
                  <a:latin typeface="Segoe UI" panose="020B0502040204020203" pitchFamily="34" charset="0"/>
                  <a:ea typeface="Segoe UI" panose="020B0502040204020203" pitchFamily="34" charset="0"/>
                  <a:cs typeface="Segoe UI" panose="020B0502040204020203" pitchFamily="34" charset="0"/>
                </a:rPr>
                <a:t> </a:t>
              </a:r>
              <a:r>
                <a:rPr lang="en-IN" dirty="0">
                  <a:latin typeface="Segoe UI" panose="020B0502040204020203" pitchFamily="34" charset="0"/>
                  <a:ea typeface="Segoe UI" panose="020B0502040204020203" pitchFamily="34" charset="0"/>
                  <a:cs typeface="Segoe UI" panose="020B0502040204020203" pitchFamily="34" charset="0"/>
                </a:rPr>
                <a:t>under</a:t>
              </a:r>
              <a:r>
                <a:rPr lang="en-IN" b="1" dirty="0">
                  <a:latin typeface="Segoe UI" panose="020B0502040204020203" pitchFamily="34" charset="0"/>
                  <a:ea typeface="Segoe UI" panose="020B0502040204020203" pitchFamily="34" charset="0"/>
                  <a:cs typeface="Segoe UI" panose="020B0502040204020203" pitchFamily="34" charset="0"/>
                </a:rPr>
                <a:t> </a:t>
              </a:r>
              <a:r>
                <a:rPr lang="en-IN" dirty="0">
                  <a:latin typeface="Segoe UI" panose="020B0502040204020203" pitchFamily="34" charset="0"/>
                  <a:ea typeface="Segoe UI" panose="020B0502040204020203" pitchFamily="34" charset="0"/>
                  <a:cs typeface="Segoe UI" panose="020B0502040204020203" pitchFamily="34" charset="0"/>
                </a:rPr>
                <a:t>Colony</a:t>
              </a:r>
              <a:r>
                <a:rPr lang="en-IN" b="1" dirty="0">
                  <a:latin typeface="Segoe UI" panose="020B0502040204020203" pitchFamily="34" charset="0"/>
                  <a:ea typeface="Segoe UI" panose="020B0502040204020203" pitchFamily="34" charset="0"/>
                  <a:cs typeface="Segoe UI" panose="020B0502040204020203" pitchFamily="34" charset="0"/>
                </a:rPr>
                <a:t> </a:t>
              </a:r>
              <a:r>
                <a:rPr lang="en-IN" dirty="0">
                  <a:latin typeface="Segoe UI" panose="020B0502040204020203" pitchFamily="34" charset="0"/>
                  <a:ea typeface="Segoe UI" panose="020B0502040204020203" pitchFamily="34" charset="0"/>
                  <a:cs typeface="Segoe UI" panose="020B0502040204020203" pitchFamily="34" charset="0"/>
                </a:rPr>
                <a:t>Branch</a:t>
              </a:r>
              <a:r>
                <a:rPr lang="en-IN" b="1" dirty="0">
                  <a:latin typeface="Segoe UI" panose="020B0502040204020203" pitchFamily="34" charset="0"/>
                  <a:ea typeface="Segoe UI" panose="020B0502040204020203" pitchFamily="34" charset="0"/>
                  <a:cs typeface="Segoe UI" panose="020B0502040204020203" pitchFamily="34" charset="0"/>
                </a:rPr>
                <a:t> </a:t>
              </a:r>
              <a:r>
                <a:rPr lang="en-IN" dirty="0">
                  <a:latin typeface="Segoe UI" panose="020B0502040204020203" pitchFamily="34" charset="0"/>
                  <a:ea typeface="Segoe UI" panose="020B0502040204020203" pitchFamily="34" charset="0"/>
                  <a:cs typeface="Segoe UI" panose="020B0502040204020203" pitchFamily="34" charset="0"/>
                </a:rPr>
                <a:t>and</a:t>
              </a:r>
              <a:r>
                <a:rPr lang="en-IN" b="1" dirty="0">
                  <a:latin typeface="Segoe UI" panose="020B0502040204020203" pitchFamily="34" charset="0"/>
                  <a:ea typeface="Segoe UI" panose="020B0502040204020203" pitchFamily="34" charset="0"/>
                  <a:cs typeface="Segoe UI" panose="020B0502040204020203" pitchFamily="34" charset="0"/>
                </a:rPr>
                <a:t> </a:t>
              </a:r>
              <a:r>
                <a:rPr lang="en-IN" dirty="0">
                  <a:latin typeface="Segoe UI" panose="020B0502040204020203" pitchFamily="34" charset="0"/>
                  <a:ea typeface="Segoe UI" panose="020B0502040204020203" pitchFamily="34" charset="0"/>
                  <a:cs typeface="Segoe UI" panose="020B0502040204020203" pitchFamily="34" charset="0"/>
                </a:rPr>
                <a:t>Estate</a:t>
              </a:r>
              <a:r>
                <a:rPr lang="en-IN" b="1" dirty="0">
                  <a:latin typeface="Segoe UI" panose="020B0502040204020203" pitchFamily="34" charset="0"/>
                  <a:ea typeface="Segoe UI" panose="020B0502040204020203" pitchFamily="34" charset="0"/>
                  <a:cs typeface="Segoe UI" panose="020B0502040204020203" pitchFamily="34" charset="0"/>
                </a:rPr>
                <a:t> </a:t>
              </a:r>
              <a:r>
                <a:rPr lang="en-IN" dirty="0">
                  <a:latin typeface="Segoe UI" panose="020B0502040204020203" pitchFamily="34" charset="0"/>
                  <a:ea typeface="Segoe UI" panose="020B0502040204020203" pitchFamily="34" charset="0"/>
                  <a:cs typeface="Segoe UI" panose="020B0502040204020203" pitchFamily="34" charset="0"/>
                </a:rPr>
                <a:t>Office</a:t>
              </a:r>
            </a:p>
          </p:txBody>
        </p:sp>
      </p:grpSp>
      <p:grpSp>
        <p:nvGrpSpPr>
          <p:cNvPr id="60" name="Group 59"/>
          <p:cNvGrpSpPr/>
          <p:nvPr/>
        </p:nvGrpSpPr>
        <p:grpSpPr>
          <a:xfrm>
            <a:off x="8417336" y="4097361"/>
            <a:ext cx="3327667" cy="923330"/>
            <a:chOff x="486038" y="1461448"/>
            <a:chExt cx="3325098" cy="923330"/>
          </a:xfrm>
        </p:grpSpPr>
        <p:pic>
          <p:nvPicPr>
            <p:cNvPr id="73" name="Picture 7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038" y="1522313"/>
              <a:ext cx="603493" cy="465514"/>
            </a:xfrm>
            <a:prstGeom prst="rect">
              <a:avLst/>
            </a:prstGeom>
          </p:spPr>
        </p:pic>
        <p:sp>
          <p:nvSpPr>
            <p:cNvPr id="74" name="TextBox 73"/>
            <p:cNvSpPr txBox="1"/>
            <p:nvPr/>
          </p:nvSpPr>
          <p:spPr>
            <a:xfrm>
              <a:off x="1407509" y="1461448"/>
              <a:ext cx="2403627" cy="923330"/>
            </a:xfrm>
            <a:prstGeom prst="rect">
              <a:avLst/>
            </a:prstGeom>
            <a:noFill/>
          </p:spPr>
          <p:txBody>
            <a:bodyPr wrap="square" rtlCol="0">
              <a:spAutoFit/>
            </a:bodyPr>
            <a:lstStyle/>
            <a:p>
              <a:pPr lvl="0"/>
              <a:r>
                <a:rPr lang="en-US" b="1"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Integration with Property Tax  Management</a:t>
              </a:r>
            </a:p>
          </p:txBody>
        </p:sp>
      </p:grpSp>
      <p:grpSp>
        <p:nvGrpSpPr>
          <p:cNvPr id="61" name="Group 60"/>
          <p:cNvGrpSpPr/>
          <p:nvPr/>
        </p:nvGrpSpPr>
        <p:grpSpPr>
          <a:xfrm>
            <a:off x="8339579" y="1039177"/>
            <a:ext cx="2199242" cy="548020"/>
            <a:chOff x="8251908" y="2857081"/>
            <a:chExt cx="2297851" cy="626807"/>
          </a:xfrm>
        </p:grpSpPr>
        <p:pic>
          <p:nvPicPr>
            <p:cNvPr id="71" name="Picture 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51908" y="2857081"/>
              <a:ext cx="666315" cy="626807"/>
            </a:xfrm>
            <a:prstGeom prst="rect">
              <a:avLst/>
            </a:prstGeom>
          </p:spPr>
        </p:pic>
        <p:sp>
          <p:nvSpPr>
            <p:cNvPr id="72" name="TextBox 71"/>
            <p:cNvSpPr txBox="1"/>
            <p:nvPr/>
          </p:nvSpPr>
          <p:spPr>
            <a:xfrm>
              <a:off x="9291387" y="2959896"/>
              <a:ext cx="1258372" cy="422430"/>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E-Challan</a:t>
              </a:r>
            </a:p>
          </p:txBody>
        </p:sp>
      </p:grpSp>
      <p:grpSp>
        <p:nvGrpSpPr>
          <p:cNvPr id="62" name="Group 61"/>
          <p:cNvGrpSpPr/>
          <p:nvPr/>
        </p:nvGrpSpPr>
        <p:grpSpPr>
          <a:xfrm>
            <a:off x="8339582" y="1871364"/>
            <a:ext cx="3161867" cy="657011"/>
            <a:chOff x="8285303" y="3822183"/>
            <a:chExt cx="3303639" cy="751467"/>
          </a:xfrm>
        </p:grpSpPr>
        <p:pic>
          <p:nvPicPr>
            <p:cNvPr id="69" name="Picture 6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5303" y="3822183"/>
              <a:ext cx="658718" cy="658718"/>
            </a:xfrm>
            <a:prstGeom prst="rect">
              <a:avLst/>
            </a:prstGeom>
          </p:spPr>
        </p:pic>
        <p:sp>
          <p:nvSpPr>
            <p:cNvPr id="70" name="TextBox 69"/>
            <p:cNvSpPr txBox="1"/>
            <p:nvPr/>
          </p:nvSpPr>
          <p:spPr>
            <a:xfrm>
              <a:off x="9308405" y="3834398"/>
              <a:ext cx="2280537" cy="739252"/>
            </a:xfrm>
            <a:prstGeom prst="rect">
              <a:avLst/>
            </a:prstGeom>
            <a:noFill/>
          </p:spPr>
          <p:txBody>
            <a:bodyPr wrap="square" rtlCol="0">
              <a:spAutoFit/>
            </a:bodyPr>
            <a:lstStyle/>
            <a:p>
              <a:pPr lvl="0"/>
              <a:r>
                <a:rPr lang="en-US" dirty="0">
                  <a:latin typeface="Segoe UI" panose="020B0502040204020203" pitchFamily="34" charset="0"/>
                  <a:ea typeface="Segoe UI" panose="020B0502040204020203" pitchFamily="34" charset="0"/>
                  <a:cs typeface="Segoe UI" panose="020B0502040204020203" pitchFamily="34" charset="0"/>
                </a:rPr>
                <a:t>Estate Management</a:t>
              </a:r>
            </a:p>
          </p:txBody>
        </p:sp>
      </p:grpSp>
      <p:grpSp>
        <p:nvGrpSpPr>
          <p:cNvPr id="63" name="Group 62"/>
          <p:cNvGrpSpPr/>
          <p:nvPr/>
        </p:nvGrpSpPr>
        <p:grpSpPr>
          <a:xfrm>
            <a:off x="733649" y="4947242"/>
            <a:ext cx="3086903" cy="691966"/>
            <a:chOff x="7952962" y="3233282"/>
            <a:chExt cx="3084527" cy="691966"/>
          </a:xfrm>
        </p:grpSpPr>
        <p:sp>
          <p:nvSpPr>
            <p:cNvPr id="67" name="TextBox 66"/>
            <p:cNvSpPr txBox="1"/>
            <p:nvPr/>
          </p:nvSpPr>
          <p:spPr>
            <a:xfrm>
              <a:off x="8856500" y="3278917"/>
              <a:ext cx="2180989" cy="646331"/>
            </a:xfrm>
            <a:prstGeom prst="rect">
              <a:avLst/>
            </a:prstGeom>
            <a:noFill/>
          </p:spPr>
          <p:txBody>
            <a:bodyPr wrap="square" rtlCol="0">
              <a:spAutoFit/>
            </a:bodyPr>
            <a:lstStyle/>
            <a:p>
              <a:pPr lvl="0"/>
              <a:r>
                <a:rPr lang="en-IN" dirty="0">
                  <a:latin typeface="Segoe UI" panose="020B0502040204020203" pitchFamily="34" charset="0"/>
                  <a:ea typeface="Segoe UI" panose="020B0502040204020203" pitchFamily="34" charset="0"/>
                  <a:cs typeface="Segoe UI" panose="020B0502040204020203" pitchFamily="34" charset="0"/>
                </a:rPr>
                <a:t>National Urban Livelihoods Mission</a:t>
              </a:r>
              <a:endParaRPr lang="en-US" dirty="0">
                <a:latin typeface="Segoe UI" panose="020B0502040204020203" pitchFamily="34" charset="0"/>
                <a:ea typeface="Segoe UI" panose="020B0502040204020203" pitchFamily="34" charset="0"/>
                <a:cs typeface="Segoe UI" panose="020B0502040204020203" pitchFamily="34" charset="0"/>
              </a:endParaRPr>
            </a:p>
          </p:txBody>
        </p:sp>
        <p:pic>
          <p:nvPicPr>
            <p:cNvPr id="68" name="Picture 6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52962" y="3233282"/>
              <a:ext cx="644280" cy="539929"/>
            </a:xfrm>
            <a:prstGeom prst="rect">
              <a:avLst/>
            </a:prstGeom>
          </p:spPr>
        </p:pic>
      </p:grpSp>
      <p:grpSp>
        <p:nvGrpSpPr>
          <p:cNvPr id="64" name="Group 63"/>
          <p:cNvGrpSpPr/>
          <p:nvPr/>
        </p:nvGrpSpPr>
        <p:grpSpPr>
          <a:xfrm>
            <a:off x="4206459" y="2768972"/>
            <a:ext cx="3371467" cy="923330"/>
            <a:chOff x="8069632" y="4376385"/>
            <a:chExt cx="3368872" cy="923330"/>
          </a:xfrm>
        </p:grpSpPr>
        <p:sp>
          <p:nvSpPr>
            <p:cNvPr id="65" name="TextBox 64"/>
            <p:cNvSpPr txBox="1"/>
            <p:nvPr/>
          </p:nvSpPr>
          <p:spPr>
            <a:xfrm>
              <a:off x="8975900" y="4376385"/>
              <a:ext cx="2462604" cy="923330"/>
            </a:xfrm>
            <a:prstGeom prst="rect">
              <a:avLst/>
            </a:prstGeom>
            <a:noFill/>
          </p:spPr>
          <p:txBody>
            <a:bodyPr wrap="square" rtlCol="0">
              <a:spAutoFit/>
            </a:bodyPr>
            <a:lstStyle/>
            <a:p>
              <a:pPr lvl="0"/>
              <a:r>
                <a:rPr lang="en-IN" dirty="0">
                  <a:latin typeface="Segoe UI" panose="020B0502040204020203" pitchFamily="34" charset="0"/>
                  <a:ea typeface="Segoe UI" panose="020B0502040204020203" pitchFamily="34" charset="0"/>
                  <a:cs typeface="Segoe UI" panose="020B0502040204020203" pitchFamily="34" charset="0"/>
                </a:rPr>
                <a:t>Online Permission Management (NOC and Permissions)</a:t>
              </a:r>
              <a:endParaRPr lang="en-US" dirty="0">
                <a:latin typeface="Segoe UI" panose="020B0502040204020203" pitchFamily="34" charset="0"/>
                <a:ea typeface="Segoe UI" panose="020B0502040204020203" pitchFamily="34" charset="0"/>
                <a:cs typeface="Segoe UI" panose="020B0502040204020203" pitchFamily="34" charset="0"/>
              </a:endParaRPr>
            </a:p>
          </p:txBody>
        </p:sp>
        <p:pic>
          <p:nvPicPr>
            <p:cNvPr id="66" name="Picture 6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69632" y="4475456"/>
              <a:ext cx="661662" cy="604899"/>
            </a:xfrm>
            <a:prstGeom prst="rect">
              <a:avLst/>
            </a:prstGeom>
          </p:spPr>
        </p:pic>
      </p:grpSp>
      <p:sp>
        <p:nvSpPr>
          <p:cNvPr id="50" name="TextBox 49"/>
          <p:cNvSpPr txBox="1"/>
          <p:nvPr/>
        </p:nvSpPr>
        <p:spPr>
          <a:xfrm>
            <a:off x="1562905" y="874957"/>
            <a:ext cx="2228995" cy="923330"/>
          </a:xfrm>
          <a:prstGeom prst="rect">
            <a:avLst/>
          </a:prstGeom>
          <a:noFill/>
        </p:spPr>
        <p:txBody>
          <a:bodyPr wrap="square" rtlCol="0">
            <a:spAutoFit/>
          </a:bodyPr>
          <a:lstStyle/>
          <a:p>
            <a:pPr lvl="0"/>
            <a:r>
              <a:rPr lang="en-IN" dirty="0">
                <a:latin typeface="Segoe UI" panose="020B0502040204020203" pitchFamily="34" charset="0"/>
                <a:ea typeface="Segoe UI" panose="020B0502040204020203" pitchFamily="34" charset="0"/>
                <a:cs typeface="Segoe UI" panose="020B0502040204020203" pitchFamily="34" charset="0"/>
              </a:rPr>
              <a:t>Booking of Banquet Hall / Community Hall</a:t>
            </a:r>
            <a:endParaRPr lang="en-US" dirty="0">
              <a:latin typeface="Segoe UI" panose="020B0502040204020203" pitchFamily="34" charset="0"/>
              <a:ea typeface="Segoe UI" panose="020B0502040204020203" pitchFamily="34" charset="0"/>
              <a:cs typeface="Segoe UI" panose="020B0502040204020203" pitchFamily="34" charset="0"/>
            </a:endParaRPr>
          </a:p>
        </p:txBody>
      </p:sp>
      <p:pic>
        <p:nvPicPr>
          <p:cNvPr id="51" name="Picture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1476" y="869966"/>
            <a:ext cx="662173" cy="728769"/>
          </a:xfrm>
          <a:prstGeom prst="rect">
            <a:avLst/>
          </a:prstGeom>
        </p:spPr>
      </p:pic>
      <p:cxnSp>
        <p:nvCxnSpPr>
          <p:cNvPr id="4" name="Straight Connector 3"/>
          <p:cNvCxnSpPr/>
          <p:nvPr/>
        </p:nvCxnSpPr>
        <p:spPr>
          <a:xfrm>
            <a:off x="3981157" y="986302"/>
            <a:ext cx="0" cy="4768947"/>
          </a:xfrm>
          <a:prstGeom prst="line">
            <a:avLst/>
          </a:prstGeom>
          <a:ln w="381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19293" y="983954"/>
            <a:ext cx="0" cy="4768947"/>
          </a:xfrm>
          <a:prstGeom prst="line">
            <a:avLst/>
          </a:prstGeom>
          <a:ln w="381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6" y="6482213"/>
            <a:ext cx="375787" cy="375787"/>
          </a:xfrm>
          <a:prstGeom prst="rect">
            <a:avLst/>
          </a:prstGeom>
        </p:spPr>
      </p:pic>
      <p:sp>
        <p:nvSpPr>
          <p:cNvPr id="49" name="Title 45"/>
          <p:cNvSpPr txBox="1">
            <a:spLocks/>
          </p:cNvSpPr>
          <p:nvPr/>
        </p:nvSpPr>
        <p:spPr>
          <a:xfrm>
            <a:off x="-2355677" y="6309820"/>
            <a:ext cx="10752000" cy="392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N" sz="3600" b="1" dirty="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Citizen Services</a:t>
            </a:r>
            <a:endParaRPr lang="en-IN" sz="36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694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p:cNvSpPr/>
          <p:nvPr/>
        </p:nvSpPr>
        <p:spPr>
          <a:xfrm>
            <a:off x="8447314" y="1901372"/>
            <a:ext cx="3415846" cy="3149600"/>
          </a:xfrm>
          <a:prstGeom prst="roundRect">
            <a:avLst/>
          </a:prstGeom>
          <a:solidFill>
            <a:schemeClr val="accent2">
              <a:alpha val="21000"/>
            </a:schemeClr>
          </a:solid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en-IN" sz="1200" dirty="0" err="1">
              <a:latin typeface="Segoe UI" panose="020B0502040204020203" pitchFamily="34" charset="0"/>
              <a:ea typeface="Segoe UI" panose="020B0502040204020203" pitchFamily="34" charset="0"/>
              <a:cs typeface="Segoe UI" panose="020B0502040204020203" pitchFamily="34" charset="0"/>
            </a:endParaRPr>
          </a:p>
        </p:txBody>
      </p:sp>
      <p:sp>
        <p:nvSpPr>
          <p:cNvPr id="47" name="TextBox 46"/>
          <p:cNvSpPr txBox="1"/>
          <p:nvPr/>
        </p:nvSpPr>
        <p:spPr>
          <a:xfrm>
            <a:off x="5828350" y="2899621"/>
            <a:ext cx="1691437" cy="369332"/>
          </a:xfrm>
          <a:prstGeom prst="rect">
            <a:avLst/>
          </a:prstGeom>
          <a:noFill/>
        </p:spPr>
        <p:txBody>
          <a:bodyPr wrap="squar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DAK</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49" name="TextBox 48"/>
          <p:cNvSpPr txBox="1"/>
          <p:nvPr/>
        </p:nvSpPr>
        <p:spPr>
          <a:xfrm>
            <a:off x="5865926" y="1960861"/>
            <a:ext cx="2141469" cy="646331"/>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Apni Mandi And Day Market</a:t>
            </a:r>
          </a:p>
        </p:txBody>
      </p:sp>
      <p:sp>
        <p:nvSpPr>
          <p:cNvPr id="50" name="TextBox 49"/>
          <p:cNvSpPr txBox="1"/>
          <p:nvPr/>
        </p:nvSpPr>
        <p:spPr>
          <a:xfrm>
            <a:off x="5839153" y="3930715"/>
            <a:ext cx="1922080" cy="369332"/>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 Agenda Branch</a:t>
            </a:r>
          </a:p>
        </p:txBody>
      </p:sp>
      <p:sp>
        <p:nvSpPr>
          <p:cNvPr id="51" name="TextBox 50"/>
          <p:cNvSpPr txBox="1"/>
          <p:nvPr/>
        </p:nvSpPr>
        <p:spPr>
          <a:xfrm>
            <a:off x="5865926" y="4869315"/>
            <a:ext cx="3855646" cy="646331"/>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Work management  </a:t>
            </a:r>
          </a:p>
          <a:p>
            <a:r>
              <a:rPr lang="en-US" dirty="0">
                <a:latin typeface="Segoe UI" panose="020B0502040204020203" pitchFamily="34" charset="0"/>
                <a:ea typeface="Segoe UI" panose="020B0502040204020203" pitchFamily="34" charset="0"/>
                <a:cs typeface="Segoe UI" panose="020B0502040204020203" pitchFamily="34" charset="0"/>
              </a:rPr>
              <a:t>system </a:t>
            </a:r>
          </a:p>
        </p:txBody>
      </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2569" y="2896180"/>
            <a:ext cx="685229" cy="521396"/>
          </a:xfrm>
          <a:prstGeom prst="rect">
            <a:avLst/>
          </a:prstGeom>
          <a:ln>
            <a:solidFill>
              <a:schemeClr val="bg1"/>
            </a:solidFill>
          </a:ln>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2569" y="1954189"/>
            <a:ext cx="595816" cy="529733"/>
          </a:xfrm>
          <a:prstGeom prst="rect">
            <a:avLst/>
          </a:prstGeom>
          <a:ln>
            <a:solidFill>
              <a:schemeClr val="bg1"/>
            </a:solidFill>
          </a:ln>
        </p:spPr>
      </p:pic>
      <p:pic>
        <p:nvPicPr>
          <p:cNvPr id="40" name="Content Placeholder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2569" y="3898676"/>
            <a:ext cx="539780" cy="547223"/>
          </a:xfrm>
          <a:prstGeom prst="rect">
            <a:avLst/>
          </a:prstGeom>
          <a:ln>
            <a:solidFill>
              <a:schemeClr val="bg1"/>
            </a:solidFill>
          </a:ln>
        </p:spPr>
      </p:pic>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813225" y="4931112"/>
            <a:ext cx="603959" cy="494562"/>
          </a:xfrm>
          <a:prstGeom prst="rect">
            <a:avLst/>
          </a:prstGeom>
          <a:ln>
            <a:solidFill>
              <a:schemeClr val="bg1"/>
            </a:solidFill>
          </a:ln>
        </p:spPr>
      </p:pic>
      <p:grpSp>
        <p:nvGrpSpPr>
          <p:cNvPr id="57" name="Group 56"/>
          <p:cNvGrpSpPr/>
          <p:nvPr/>
        </p:nvGrpSpPr>
        <p:grpSpPr>
          <a:xfrm>
            <a:off x="8707883" y="4125652"/>
            <a:ext cx="3120967" cy="579252"/>
            <a:chOff x="4832569" y="1469537"/>
            <a:chExt cx="3120967" cy="579252"/>
          </a:xfrm>
        </p:grpSpPr>
        <p:sp>
          <p:nvSpPr>
            <p:cNvPr id="48" name="TextBox 47"/>
            <p:cNvSpPr txBox="1"/>
            <p:nvPr/>
          </p:nvSpPr>
          <p:spPr>
            <a:xfrm>
              <a:off x="5865926" y="1469537"/>
              <a:ext cx="2087610" cy="369332"/>
            </a:xfrm>
            <a:prstGeom prst="rect">
              <a:avLst/>
            </a:prstGeom>
            <a:noFill/>
          </p:spPr>
          <p:txBody>
            <a:bodyPr wrap="square" rtlCol="0">
              <a:spAutoFit/>
            </a:bodyPr>
            <a:lstStyle/>
            <a:p>
              <a:r>
                <a:rPr lang="en-US" b="1"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HR And Payroll</a:t>
              </a:r>
            </a:p>
          </p:txBody>
        </p:sp>
        <p:grpSp>
          <p:nvGrpSpPr>
            <p:cNvPr id="42" name="Group 41"/>
            <p:cNvGrpSpPr/>
            <p:nvPr/>
          </p:nvGrpSpPr>
          <p:grpSpPr>
            <a:xfrm>
              <a:off x="4832569" y="1474321"/>
              <a:ext cx="603372" cy="574468"/>
              <a:chOff x="4000190" y="1344810"/>
              <a:chExt cx="603372" cy="574468"/>
            </a:xfrm>
          </p:grpSpPr>
          <p:grpSp>
            <p:nvGrpSpPr>
              <p:cNvPr id="43" name="Group 42"/>
              <p:cNvGrpSpPr/>
              <p:nvPr/>
            </p:nvGrpSpPr>
            <p:grpSpPr>
              <a:xfrm>
                <a:off x="4000190" y="1344810"/>
                <a:ext cx="603372" cy="574468"/>
                <a:chOff x="4000190" y="1344810"/>
                <a:chExt cx="603372" cy="574468"/>
              </a:xfrm>
            </p:grpSpPr>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0190" y="1344810"/>
                  <a:ext cx="603372" cy="574468"/>
                </a:xfrm>
                <a:prstGeom prst="rect">
                  <a:avLst/>
                </a:prstGeom>
              </p:spPr>
            </p:pic>
            <p:sp>
              <p:nvSpPr>
                <p:cNvPr id="46" name="Flowchart: Connector 45"/>
                <p:cNvSpPr/>
                <p:nvPr/>
              </p:nvSpPr>
              <p:spPr>
                <a:xfrm>
                  <a:off x="4282826" y="1450658"/>
                  <a:ext cx="96294" cy="85373"/>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a typeface="Segoe UI" panose="020B0502040204020203" pitchFamily="34" charset="0"/>
                    <a:cs typeface="Segoe UI" panose="020B0502040204020203" pitchFamily="34" charset="0"/>
                  </a:endParaRPr>
                </a:p>
              </p:txBody>
            </p:sp>
          </p:grpSp>
          <p:pic>
            <p:nvPicPr>
              <p:cNvPr id="44" name="Picture 6" descr="elated imag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2964" y="1460661"/>
                <a:ext cx="156018" cy="7537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2" name="TextBox 31"/>
          <p:cNvSpPr txBox="1"/>
          <p:nvPr/>
        </p:nvSpPr>
        <p:spPr>
          <a:xfrm>
            <a:off x="1973075" y="1037480"/>
            <a:ext cx="1768808" cy="646332"/>
          </a:xfrm>
          <a:prstGeom prst="rect">
            <a:avLst/>
          </a:prstGeom>
          <a:noFill/>
          <a:ln>
            <a:noFill/>
          </a:ln>
        </p:spPr>
        <p:txBody>
          <a:bodyPr wrap="square" rtlCol="0">
            <a:spAutoFit/>
          </a:bodyPr>
          <a:lstStyle/>
          <a:p>
            <a:pPr lvl="0"/>
            <a:r>
              <a:rPr lang="en-US" dirty="0">
                <a:latin typeface="Segoe UI" panose="020B0502040204020203" pitchFamily="34" charset="0"/>
                <a:ea typeface="Segoe UI" panose="020B0502040204020203" pitchFamily="34" charset="0"/>
                <a:cs typeface="Segoe UI" panose="020B0502040204020203" pitchFamily="34" charset="0"/>
              </a:rPr>
              <a:t>Store Management</a:t>
            </a:r>
          </a:p>
        </p:txBody>
      </p:sp>
      <p:grpSp>
        <p:nvGrpSpPr>
          <p:cNvPr id="55" name="Group 54"/>
          <p:cNvGrpSpPr/>
          <p:nvPr/>
        </p:nvGrpSpPr>
        <p:grpSpPr>
          <a:xfrm>
            <a:off x="8223625" y="1892139"/>
            <a:ext cx="3364759" cy="1075882"/>
            <a:chOff x="458482" y="3038767"/>
            <a:chExt cx="3364759" cy="1075882"/>
          </a:xfrm>
        </p:grpSpPr>
        <p:sp>
          <p:nvSpPr>
            <p:cNvPr id="31" name="TextBox 30"/>
            <p:cNvSpPr txBox="1"/>
            <p:nvPr/>
          </p:nvSpPr>
          <p:spPr>
            <a:xfrm>
              <a:off x="1977525" y="3304217"/>
              <a:ext cx="1845716" cy="646331"/>
            </a:xfrm>
            <a:prstGeom prst="rect">
              <a:avLst/>
            </a:prstGeom>
            <a:noFill/>
            <a:ln>
              <a:noFill/>
            </a:ln>
          </p:spPr>
          <p:txBody>
            <a:bodyPr wrap="square" rtlCol="0">
              <a:spAutoFit/>
            </a:bodyPr>
            <a:lstStyle/>
            <a:p>
              <a:r>
                <a:rPr lang="en-US" b="1"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Integration With RTI</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82" y="3038767"/>
              <a:ext cx="1326994" cy="1075882"/>
            </a:xfrm>
            <a:prstGeom prst="rect">
              <a:avLst/>
            </a:prstGeom>
            <a:ln>
              <a:noFill/>
            </a:ln>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9707" y="1141041"/>
            <a:ext cx="603958" cy="474461"/>
          </a:xfrm>
          <a:prstGeom prst="rect">
            <a:avLst/>
          </a:prstGeom>
          <a:ln>
            <a:noFill/>
          </a:ln>
        </p:spPr>
      </p:pic>
      <p:grpSp>
        <p:nvGrpSpPr>
          <p:cNvPr id="56" name="Group 55"/>
          <p:cNvGrpSpPr/>
          <p:nvPr/>
        </p:nvGrpSpPr>
        <p:grpSpPr>
          <a:xfrm>
            <a:off x="8708393" y="3043843"/>
            <a:ext cx="3020994" cy="646331"/>
            <a:chOff x="899707" y="4234014"/>
            <a:chExt cx="3020994" cy="646331"/>
          </a:xfrm>
        </p:grpSpPr>
        <p:sp>
          <p:nvSpPr>
            <p:cNvPr id="33" name="TextBox 32"/>
            <p:cNvSpPr txBox="1"/>
            <p:nvPr/>
          </p:nvSpPr>
          <p:spPr>
            <a:xfrm>
              <a:off x="1928707" y="4234014"/>
              <a:ext cx="1991994" cy="646331"/>
            </a:xfrm>
            <a:prstGeom prst="rect">
              <a:avLst/>
            </a:prstGeom>
            <a:noFill/>
          </p:spPr>
          <p:txBody>
            <a:bodyPr wrap="square" rtlCol="0">
              <a:spAutoFit/>
            </a:bodyPr>
            <a:lstStyle/>
            <a:p>
              <a:r>
                <a:rPr lang="en-IN" b="1"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Integration With E-</a:t>
              </a:r>
              <a:r>
                <a:rPr lang="en-IN" b="1" dirty="0" err="1">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Awas</a:t>
              </a:r>
              <a:endParaRPr lang="en-IN" b="1"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707" y="4280547"/>
              <a:ext cx="570984" cy="503359"/>
            </a:xfrm>
            <a:prstGeom prst="rect">
              <a:avLst/>
            </a:prstGeom>
            <a:ln>
              <a:solidFill>
                <a:schemeClr val="bg1"/>
              </a:solidFill>
            </a:ln>
          </p:spPr>
        </p:pic>
      </p:grpSp>
      <p:grpSp>
        <p:nvGrpSpPr>
          <p:cNvPr id="3" name="Group 2"/>
          <p:cNvGrpSpPr/>
          <p:nvPr/>
        </p:nvGrpSpPr>
        <p:grpSpPr>
          <a:xfrm>
            <a:off x="899707" y="2184514"/>
            <a:ext cx="2842176" cy="646331"/>
            <a:chOff x="899707" y="2374420"/>
            <a:chExt cx="2842176" cy="646331"/>
          </a:xfrm>
        </p:grpSpPr>
        <p:sp>
          <p:nvSpPr>
            <p:cNvPr id="35" name="TextBox 34"/>
            <p:cNvSpPr txBox="1"/>
            <p:nvPr/>
          </p:nvSpPr>
          <p:spPr>
            <a:xfrm>
              <a:off x="1928707" y="2374420"/>
              <a:ext cx="1813176" cy="646331"/>
            </a:xfrm>
            <a:prstGeom prst="rect">
              <a:avLst/>
            </a:prstGeom>
            <a:noFill/>
            <a:ln>
              <a:noFill/>
            </a:ln>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Financial Accounting </a:t>
              </a:r>
            </a:p>
          </p:txBody>
        </p:sp>
        <p:grpSp>
          <p:nvGrpSpPr>
            <p:cNvPr id="24" name="Group 23"/>
            <p:cNvGrpSpPr/>
            <p:nvPr/>
          </p:nvGrpSpPr>
          <p:grpSpPr>
            <a:xfrm>
              <a:off x="899707" y="2389411"/>
              <a:ext cx="573535" cy="483458"/>
              <a:chOff x="996664" y="2197654"/>
              <a:chExt cx="690660" cy="606227"/>
            </a:xfrm>
          </p:grpSpPr>
          <p:grpSp>
            <p:nvGrpSpPr>
              <p:cNvPr id="25" name="Group 24"/>
              <p:cNvGrpSpPr/>
              <p:nvPr/>
            </p:nvGrpSpPr>
            <p:grpSpPr>
              <a:xfrm>
                <a:off x="996664" y="2197654"/>
                <a:ext cx="690660" cy="606227"/>
                <a:chOff x="3590280" y="1050885"/>
                <a:chExt cx="3643033" cy="3532337"/>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0280" y="1050885"/>
                  <a:ext cx="3643033" cy="3532337"/>
                </a:xfrm>
                <a:prstGeom prst="rect">
                  <a:avLst/>
                </a:prstGeom>
                <a:ln>
                  <a:solidFill>
                    <a:schemeClr val="bg1"/>
                  </a:solidFill>
                </a:ln>
              </p:spPr>
            </p:pic>
            <p:sp>
              <p:nvSpPr>
                <p:cNvPr id="28" name="Oval 27"/>
                <p:cNvSpPr/>
                <p:nvPr/>
              </p:nvSpPr>
              <p:spPr>
                <a:xfrm>
                  <a:off x="5854890" y="3302758"/>
                  <a:ext cx="1241946" cy="12146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ea typeface="Segoe UI" panose="020B0502040204020203" pitchFamily="34" charset="0"/>
                    <a:cs typeface="Segoe UI" panose="020B0502040204020203" pitchFamily="34" charset="0"/>
                  </a:endParaRPr>
                </a:p>
              </p:txBody>
            </p:sp>
          </p:grpSp>
          <p:pic>
            <p:nvPicPr>
              <p:cNvPr id="26" name="Picture 6" descr="elated image"/>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3025" y="2624971"/>
                <a:ext cx="270747" cy="12347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grpSp>
        <p:nvGrpSpPr>
          <p:cNvPr id="58" name="Group 57"/>
          <p:cNvGrpSpPr/>
          <p:nvPr/>
        </p:nvGrpSpPr>
        <p:grpSpPr>
          <a:xfrm>
            <a:off x="798457" y="4554023"/>
            <a:ext cx="3130555" cy="671297"/>
            <a:chOff x="8722897" y="3303456"/>
            <a:chExt cx="3130555" cy="671297"/>
          </a:xfrm>
        </p:grpSpPr>
        <p:sp>
          <p:nvSpPr>
            <p:cNvPr id="9" name="TextBox 8"/>
            <p:cNvSpPr txBox="1"/>
            <p:nvPr/>
          </p:nvSpPr>
          <p:spPr>
            <a:xfrm>
              <a:off x="9813012" y="3328422"/>
              <a:ext cx="2040440" cy="646331"/>
            </a:xfrm>
            <a:prstGeom prst="rect">
              <a:avLst/>
            </a:prstGeom>
            <a:noFill/>
          </p:spPr>
          <p:txBody>
            <a:bodyPr wrap="square" rtlCol="0">
              <a:spAutoFit/>
            </a:bodyPr>
            <a:lstStyle/>
            <a:p>
              <a:pPr lvl="0"/>
              <a:r>
                <a:rPr lang="en-US" dirty="0">
                  <a:latin typeface="Segoe UI" panose="020B0502040204020203" pitchFamily="34" charset="0"/>
                  <a:ea typeface="Segoe UI" panose="020B0502040204020203" pitchFamily="34" charset="0"/>
                  <a:cs typeface="Segoe UI" panose="020B0502040204020203" pitchFamily="34" charset="0"/>
                </a:rPr>
                <a:t>Public Relation Department </a:t>
              </a:r>
            </a:p>
          </p:txBody>
        </p:sp>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22897" y="3303456"/>
              <a:ext cx="641547" cy="602576"/>
            </a:xfrm>
            <a:prstGeom prst="rect">
              <a:avLst/>
            </a:prstGeom>
            <a:ln>
              <a:solidFill>
                <a:schemeClr val="bg1"/>
              </a:solidFill>
            </a:ln>
          </p:spPr>
        </p:pic>
      </p:grpSp>
      <p:grpSp>
        <p:nvGrpSpPr>
          <p:cNvPr id="60" name="Group 59"/>
          <p:cNvGrpSpPr/>
          <p:nvPr/>
        </p:nvGrpSpPr>
        <p:grpSpPr>
          <a:xfrm>
            <a:off x="4837350" y="1021027"/>
            <a:ext cx="2644196" cy="540293"/>
            <a:chOff x="8683636" y="1529027"/>
            <a:chExt cx="2644196" cy="540293"/>
          </a:xfrm>
        </p:grpSpPr>
        <p:sp>
          <p:nvSpPr>
            <p:cNvPr id="10" name="TextBox 9"/>
            <p:cNvSpPr txBox="1"/>
            <p:nvPr/>
          </p:nvSpPr>
          <p:spPr>
            <a:xfrm>
              <a:off x="9746762" y="1529162"/>
              <a:ext cx="1581070" cy="369332"/>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Legal</a:t>
              </a:r>
            </a:p>
          </p:txBody>
        </p:sp>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83636" y="1529027"/>
              <a:ext cx="582444" cy="540293"/>
            </a:xfrm>
            <a:prstGeom prst="rect">
              <a:avLst/>
            </a:prstGeom>
            <a:ln>
              <a:solidFill>
                <a:schemeClr val="bg1"/>
              </a:solidFill>
            </a:ln>
          </p:spPr>
        </p:pic>
      </p:grpSp>
      <p:grpSp>
        <p:nvGrpSpPr>
          <p:cNvPr id="59" name="Group 58"/>
          <p:cNvGrpSpPr/>
          <p:nvPr/>
        </p:nvGrpSpPr>
        <p:grpSpPr>
          <a:xfrm>
            <a:off x="8640092" y="998830"/>
            <a:ext cx="3308743" cy="646331"/>
            <a:chOff x="8741692" y="4308086"/>
            <a:chExt cx="3308743" cy="646331"/>
          </a:xfrm>
        </p:grpSpPr>
        <p:sp>
          <p:nvSpPr>
            <p:cNvPr id="11" name="TextBox 10"/>
            <p:cNvSpPr txBox="1"/>
            <p:nvPr/>
          </p:nvSpPr>
          <p:spPr>
            <a:xfrm>
              <a:off x="9844329" y="4308086"/>
              <a:ext cx="2206106" cy="646331"/>
            </a:xfrm>
            <a:prstGeom prst="rect">
              <a:avLst/>
            </a:prstGeom>
            <a:noFill/>
          </p:spPr>
          <p:txBody>
            <a:bodyPr wrap="square" rtlCol="0">
              <a:spAutoFit/>
            </a:bodyPr>
            <a:lstStyle/>
            <a:p>
              <a:pPr lvl="0"/>
              <a:r>
                <a:rPr lang="en-US" dirty="0">
                  <a:latin typeface="Segoe UI" panose="020B0502040204020203" pitchFamily="34" charset="0"/>
                  <a:ea typeface="Segoe UI" panose="020B0502040204020203" pitchFamily="34" charset="0"/>
                  <a:cs typeface="Segoe UI" panose="020B0502040204020203" pitchFamily="34" charset="0"/>
                </a:rPr>
                <a:t>Sports &amp; Cultural Department</a:t>
              </a:r>
            </a:p>
          </p:txBody>
        </p:sp>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41692" y="4380659"/>
              <a:ext cx="603958" cy="504489"/>
            </a:xfrm>
            <a:prstGeom prst="rect">
              <a:avLst/>
            </a:prstGeom>
            <a:ln>
              <a:solidFill>
                <a:schemeClr val="bg1"/>
              </a:solidFill>
            </a:ln>
          </p:spPr>
        </p:pic>
      </p:grpSp>
      <p:grpSp>
        <p:nvGrpSpPr>
          <p:cNvPr id="61" name="Group 60"/>
          <p:cNvGrpSpPr/>
          <p:nvPr/>
        </p:nvGrpSpPr>
        <p:grpSpPr>
          <a:xfrm>
            <a:off x="977387" y="3429492"/>
            <a:ext cx="2335649" cy="505636"/>
            <a:chOff x="8763206" y="2443431"/>
            <a:chExt cx="2335649" cy="505636"/>
          </a:xfrm>
        </p:grpSpPr>
        <p:sp>
          <p:nvSpPr>
            <p:cNvPr id="12" name="TextBox 11"/>
            <p:cNvSpPr txBox="1"/>
            <p:nvPr/>
          </p:nvSpPr>
          <p:spPr>
            <a:xfrm>
              <a:off x="9777769" y="2443431"/>
              <a:ext cx="1321086" cy="369332"/>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AUDIT</a:t>
              </a:r>
            </a:p>
          </p:txBody>
        </p:sp>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63206" y="2452604"/>
              <a:ext cx="582444" cy="496463"/>
            </a:xfrm>
            <a:prstGeom prst="rect">
              <a:avLst/>
            </a:prstGeom>
            <a:ln>
              <a:solidFill>
                <a:schemeClr val="bg1"/>
              </a:solidFill>
            </a:ln>
          </p:spPr>
        </p:pic>
      </p:grpSp>
      <p:cxnSp>
        <p:nvCxnSpPr>
          <p:cNvPr id="53" name="Straight Connector 52"/>
          <p:cNvCxnSpPr/>
          <p:nvPr/>
        </p:nvCxnSpPr>
        <p:spPr>
          <a:xfrm>
            <a:off x="3981157" y="1015331"/>
            <a:ext cx="0" cy="4768947"/>
          </a:xfrm>
          <a:prstGeom prst="line">
            <a:avLst/>
          </a:prstGeom>
          <a:ln w="381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227258" y="1027051"/>
            <a:ext cx="0" cy="4768947"/>
          </a:xfrm>
          <a:prstGeom prst="line">
            <a:avLst/>
          </a:prstGeom>
          <a:ln w="381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63" name="Picture 62"/>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6" y="6482213"/>
            <a:ext cx="375787" cy="375787"/>
          </a:xfrm>
          <a:prstGeom prst="rect">
            <a:avLst/>
          </a:prstGeom>
        </p:spPr>
      </p:pic>
      <p:sp>
        <p:nvSpPr>
          <p:cNvPr id="52" name="Title 45"/>
          <p:cNvSpPr txBox="1">
            <a:spLocks/>
          </p:cNvSpPr>
          <p:nvPr/>
        </p:nvSpPr>
        <p:spPr>
          <a:xfrm>
            <a:off x="-1030428" y="6283913"/>
            <a:ext cx="10752000" cy="392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N" sz="36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hlinkClick r:id="rId19" action="ppaction://hlinksldjump"/>
              </a:rPr>
              <a:t>Back Office / Internal services</a:t>
            </a:r>
            <a:endParaRPr lang="en-IN" sz="36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2995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8AA9BD-5B28-4BB1-803B-54BB6E1B0DE1}"/>
              </a:ext>
            </a:extLst>
          </p:cNvPr>
          <p:cNvSpPr txBox="1"/>
          <p:nvPr/>
        </p:nvSpPr>
        <p:spPr>
          <a:xfrm>
            <a:off x="354235" y="105227"/>
            <a:ext cx="10671341" cy="707886"/>
          </a:xfrm>
          <a:prstGeom prst="rect">
            <a:avLst/>
          </a:prstGeom>
          <a:noFill/>
        </p:spPr>
        <p:txBody>
          <a:bodyPr wrap="square" rtlCol="0">
            <a:spAutoFit/>
          </a:bodyPr>
          <a:lstStyle/>
          <a:p>
            <a:pPr algn="ctr"/>
            <a:r>
              <a:rPr lang="en-US" sz="4000" b="1" dirty="0">
                <a:solidFill>
                  <a:schemeClr val="tx1"/>
                </a:solidFill>
                <a:latin typeface="Tw Cen MT" panose="020B0602020104020603" pitchFamily="34" charset="0"/>
              </a:rPr>
              <a:t>e-Governance in Chandigarh</a:t>
            </a:r>
          </a:p>
        </p:txBody>
      </p:sp>
      <p:grpSp>
        <p:nvGrpSpPr>
          <p:cNvPr id="3" name="Group 2">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4" name="Oval 3">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2" descr="Related image"/>
          <p:cNvPicPr>
            <a:picLocks noChangeAspect="1" noChangeArrowheads="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8940801" y="108387"/>
            <a:ext cx="3251200" cy="15910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6" y="6482213"/>
            <a:ext cx="375787" cy="375787"/>
          </a:xfrm>
          <a:prstGeom prst="rect">
            <a:avLst/>
          </a:prstGeom>
        </p:spPr>
      </p:pic>
      <p:sp>
        <p:nvSpPr>
          <p:cNvPr id="18" name="Footer Placeholder 3"/>
          <p:cNvSpPr>
            <a:spLocks noGrp="1"/>
          </p:cNvSpPr>
          <p:nvPr>
            <p:ph type="ftr" sz="quarter" idx="4294967295"/>
          </p:nvPr>
        </p:nvSpPr>
        <p:spPr>
          <a:xfrm>
            <a:off x="6299200" y="6556385"/>
            <a:ext cx="3860800" cy="365125"/>
          </a:xfrm>
          <a:prstGeom prst="rect">
            <a:avLst/>
          </a:prstGeom>
        </p:spPr>
        <p:txBody>
          <a:bodyPr/>
          <a:lstStyle/>
          <a:p>
            <a:pPr algn="just"/>
            <a:r>
              <a:rPr lang="en-US" sz="1467" b="1" dirty="0">
                <a:solidFill>
                  <a:schemeClr val="bg1"/>
                </a:solidFill>
              </a:rPr>
              <a:t>Chandigarh Smart City Limited</a:t>
            </a:r>
          </a:p>
        </p:txBody>
      </p:sp>
      <p:sp>
        <p:nvSpPr>
          <p:cNvPr id="19" name="TextBox 18">
            <a:extLst>
              <a:ext uri="{FF2B5EF4-FFF2-40B4-BE49-F238E27FC236}">
                <a16:creationId xmlns:a16="http://schemas.microsoft.com/office/drawing/2014/main" id="{1F171634-366B-4501-896A-6D9B9A44FE9C}"/>
              </a:ext>
            </a:extLst>
          </p:cNvPr>
          <p:cNvSpPr txBox="1"/>
          <p:nvPr/>
        </p:nvSpPr>
        <p:spPr>
          <a:xfrm>
            <a:off x="5358643" y="4684309"/>
            <a:ext cx="2162423" cy="1223412"/>
          </a:xfrm>
          <a:prstGeom prst="rect">
            <a:avLst/>
          </a:prstGeom>
          <a:noFill/>
        </p:spPr>
        <p:txBody>
          <a:bodyPr wrap="square" lIns="0" rIns="0" rtlCol="0" anchor="t">
            <a:spAutoFit/>
          </a:bodyPr>
          <a:lstStyle/>
          <a:p>
            <a:pPr marL="284163" indent="-106363">
              <a:buFont typeface="Arial" panose="020B0604020202020204" pitchFamily="34" charset="0"/>
              <a:buChar char="•"/>
            </a:pPr>
            <a:r>
              <a:rPr lang="en-US" sz="1050" dirty="0">
                <a:solidFill>
                  <a:schemeClr val="tx1">
                    <a:lumMod val="65000"/>
                    <a:lumOff val="35000"/>
                  </a:schemeClr>
                </a:solidFill>
              </a:rPr>
              <a:t>Alert via  SMS/EMAIL/Notification</a:t>
            </a:r>
          </a:p>
          <a:p>
            <a:pPr marL="177800" indent="95250">
              <a:buFont typeface="Arial" panose="020B0604020202020204" pitchFamily="34" charset="0"/>
              <a:buChar char="•"/>
            </a:pPr>
            <a:r>
              <a:rPr lang="en-IN" sz="1050" dirty="0" smtClean="0">
                <a:solidFill>
                  <a:schemeClr val="tx1">
                    <a:lumMod val="65000"/>
                    <a:lumOff val="35000"/>
                  </a:schemeClr>
                </a:solidFill>
              </a:rPr>
              <a:t>Information about</a:t>
            </a:r>
            <a:endParaRPr lang="en-IN" sz="1050" dirty="0">
              <a:solidFill>
                <a:schemeClr val="tx1">
                  <a:lumMod val="65000"/>
                  <a:lumOff val="35000"/>
                </a:schemeClr>
              </a:solidFill>
            </a:endParaRPr>
          </a:p>
          <a:p>
            <a:pPr marL="457200" lvl="2" indent="-171450">
              <a:buFont typeface="Wingdings" panose="05000000000000000000" pitchFamily="2" charset="2"/>
              <a:buChar char="v"/>
            </a:pPr>
            <a:r>
              <a:rPr lang="en-IN" sz="1050" dirty="0">
                <a:solidFill>
                  <a:schemeClr val="tx1">
                    <a:lumMod val="65000"/>
                    <a:lumOff val="35000"/>
                  </a:schemeClr>
                </a:solidFill>
              </a:rPr>
              <a:t>Unique application number</a:t>
            </a:r>
          </a:p>
          <a:p>
            <a:pPr marL="457200" lvl="2" indent="-171450">
              <a:buFont typeface="Wingdings" panose="05000000000000000000" pitchFamily="2" charset="2"/>
              <a:buChar char="v"/>
            </a:pPr>
            <a:r>
              <a:rPr lang="en-IN" sz="1050" dirty="0">
                <a:solidFill>
                  <a:schemeClr val="tx1">
                    <a:lumMod val="65000"/>
                    <a:lumOff val="35000"/>
                  </a:schemeClr>
                </a:solidFill>
              </a:rPr>
              <a:t>Date of submission</a:t>
            </a:r>
          </a:p>
          <a:p>
            <a:pPr marL="457200" lvl="2" indent="-171450">
              <a:buFont typeface="Wingdings" panose="05000000000000000000" pitchFamily="2" charset="2"/>
              <a:buChar char="v"/>
            </a:pPr>
            <a:r>
              <a:rPr lang="en-IN" sz="1050" dirty="0">
                <a:solidFill>
                  <a:schemeClr val="tx1">
                    <a:lumMod val="65000"/>
                    <a:lumOff val="35000"/>
                  </a:schemeClr>
                </a:solidFill>
              </a:rPr>
              <a:t>Turn around time as per citizen charter</a:t>
            </a:r>
          </a:p>
          <a:p>
            <a:pPr marL="285742" indent="-285742">
              <a:buFont typeface="Arial" panose="020B0604020202020204" pitchFamily="34" charset="0"/>
              <a:buChar char="•"/>
            </a:pPr>
            <a:endParaRPr lang="en-US" sz="1050" b="1" dirty="0"/>
          </a:p>
        </p:txBody>
      </p:sp>
      <p:sp>
        <p:nvSpPr>
          <p:cNvPr id="20" name="Rectangle 19">
            <a:extLst>
              <a:ext uri="{FF2B5EF4-FFF2-40B4-BE49-F238E27FC236}">
                <a16:creationId xmlns:a16="http://schemas.microsoft.com/office/drawing/2014/main" id="{EE0079CB-560E-48D7-8868-152296FA2BA7}"/>
              </a:ext>
            </a:extLst>
          </p:cNvPr>
          <p:cNvSpPr/>
          <p:nvPr/>
        </p:nvSpPr>
        <p:spPr bwMode="auto">
          <a:xfrm>
            <a:off x="7309799" y="2945065"/>
            <a:ext cx="913987" cy="878681"/>
          </a:xfrm>
          <a:prstGeom prst="rect">
            <a:avLst/>
          </a:prstGeom>
          <a:solidFill>
            <a:srgbClr val="14A09D"/>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1" name="Rectangle 20">
            <a:extLst>
              <a:ext uri="{FF2B5EF4-FFF2-40B4-BE49-F238E27FC236}">
                <a16:creationId xmlns:a16="http://schemas.microsoft.com/office/drawing/2014/main" id="{2DEBEB46-2202-4338-A3C7-16C8074F1D65}"/>
              </a:ext>
            </a:extLst>
          </p:cNvPr>
          <p:cNvSpPr/>
          <p:nvPr/>
        </p:nvSpPr>
        <p:spPr bwMode="auto">
          <a:xfrm>
            <a:off x="2507454" y="2968675"/>
            <a:ext cx="913987" cy="878681"/>
          </a:xfrm>
          <a:prstGeom prst="rect">
            <a:avLst/>
          </a:prstGeom>
          <a:solidFill>
            <a:schemeClr val="accent3">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2" name="Rectangle 21">
            <a:extLst>
              <a:ext uri="{FF2B5EF4-FFF2-40B4-BE49-F238E27FC236}">
                <a16:creationId xmlns:a16="http://schemas.microsoft.com/office/drawing/2014/main" id="{6CA65FEA-7361-42C0-AFC7-2C50AD5C769A}"/>
              </a:ext>
            </a:extLst>
          </p:cNvPr>
          <p:cNvSpPr/>
          <p:nvPr/>
        </p:nvSpPr>
        <p:spPr bwMode="auto">
          <a:xfrm>
            <a:off x="3709557" y="2968675"/>
            <a:ext cx="913987" cy="878681"/>
          </a:xfrm>
          <a:prstGeom prst="rect">
            <a:avLst/>
          </a:prstGeom>
          <a:solidFill>
            <a:schemeClr val="accent4">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3" name="Rectangle 22">
            <a:extLst>
              <a:ext uri="{FF2B5EF4-FFF2-40B4-BE49-F238E27FC236}">
                <a16:creationId xmlns:a16="http://schemas.microsoft.com/office/drawing/2014/main" id="{165E987A-80DC-4987-B7B9-936934C15D32}"/>
              </a:ext>
            </a:extLst>
          </p:cNvPr>
          <p:cNvSpPr/>
          <p:nvPr/>
        </p:nvSpPr>
        <p:spPr bwMode="auto">
          <a:xfrm>
            <a:off x="4911660" y="2968675"/>
            <a:ext cx="913987" cy="878681"/>
          </a:xfrm>
          <a:prstGeom prst="rect">
            <a:avLst/>
          </a:prstGeom>
          <a:solidFill>
            <a:schemeClr val="accent5">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4" name="Rectangle 23">
            <a:extLst>
              <a:ext uri="{FF2B5EF4-FFF2-40B4-BE49-F238E27FC236}">
                <a16:creationId xmlns:a16="http://schemas.microsoft.com/office/drawing/2014/main" id="{EE0079CB-560E-48D7-8868-152296FA2BA7}"/>
              </a:ext>
            </a:extLst>
          </p:cNvPr>
          <p:cNvSpPr/>
          <p:nvPr/>
        </p:nvSpPr>
        <p:spPr bwMode="auto">
          <a:xfrm>
            <a:off x="6113763" y="2968675"/>
            <a:ext cx="913987" cy="878681"/>
          </a:xfrm>
          <a:prstGeom prst="rect">
            <a:avLst/>
          </a:prstGeom>
          <a:solidFill>
            <a:schemeClr val="accent6">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5" name="Rectangle 24">
            <a:extLst>
              <a:ext uri="{FF2B5EF4-FFF2-40B4-BE49-F238E27FC236}">
                <a16:creationId xmlns:a16="http://schemas.microsoft.com/office/drawing/2014/main" id="{F431F122-84FB-41CE-BBE7-050AB94EE0CA}"/>
              </a:ext>
            </a:extLst>
          </p:cNvPr>
          <p:cNvSpPr/>
          <p:nvPr/>
        </p:nvSpPr>
        <p:spPr bwMode="auto">
          <a:xfrm>
            <a:off x="7321932" y="2066453"/>
            <a:ext cx="913987" cy="1148103"/>
          </a:xfrm>
          <a:prstGeom prst="rect">
            <a:avLst/>
          </a:prstGeom>
          <a:solidFill>
            <a:schemeClr val="accent6">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6" name="Rectangle 25">
            <a:extLst>
              <a:ext uri="{FF2B5EF4-FFF2-40B4-BE49-F238E27FC236}">
                <a16:creationId xmlns:a16="http://schemas.microsoft.com/office/drawing/2014/main" id="{C8B51D59-A2DF-4791-8571-84C286101C7A}"/>
              </a:ext>
            </a:extLst>
          </p:cNvPr>
          <p:cNvSpPr/>
          <p:nvPr/>
        </p:nvSpPr>
        <p:spPr bwMode="auto">
          <a:xfrm>
            <a:off x="1305351" y="2066454"/>
            <a:ext cx="913987" cy="878681"/>
          </a:xfrm>
          <a:prstGeom prst="rect">
            <a:avLst/>
          </a:prstGeom>
          <a:solidFill>
            <a:schemeClr val="accent1">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7" name="Rectangle 26">
            <a:extLst>
              <a:ext uri="{FF2B5EF4-FFF2-40B4-BE49-F238E27FC236}">
                <a16:creationId xmlns:a16="http://schemas.microsoft.com/office/drawing/2014/main" id="{8664A05B-8577-4448-9789-30AC058881AD}"/>
              </a:ext>
            </a:extLst>
          </p:cNvPr>
          <p:cNvSpPr/>
          <p:nvPr/>
        </p:nvSpPr>
        <p:spPr bwMode="auto">
          <a:xfrm>
            <a:off x="2507454" y="2066454"/>
            <a:ext cx="913987" cy="878681"/>
          </a:xfrm>
          <a:prstGeom prst="rect">
            <a:avLst/>
          </a:prstGeom>
          <a:solidFill>
            <a:schemeClr val="accent2">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8" name="Rectangle 27">
            <a:extLst>
              <a:ext uri="{FF2B5EF4-FFF2-40B4-BE49-F238E27FC236}">
                <a16:creationId xmlns:a16="http://schemas.microsoft.com/office/drawing/2014/main" id="{19296345-CEE5-42B1-A0D7-BF61BC6EAB70}"/>
              </a:ext>
            </a:extLst>
          </p:cNvPr>
          <p:cNvSpPr/>
          <p:nvPr/>
        </p:nvSpPr>
        <p:spPr bwMode="auto">
          <a:xfrm>
            <a:off x="3709557" y="2066454"/>
            <a:ext cx="913987" cy="878681"/>
          </a:xfrm>
          <a:prstGeom prst="rect">
            <a:avLst/>
          </a:prstGeom>
          <a:solidFill>
            <a:schemeClr val="accent3">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29" name="Rectangle 28">
            <a:extLst>
              <a:ext uri="{FF2B5EF4-FFF2-40B4-BE49-F238E27FC236}">
                <a16:creationId xmlns:a16="http://schemas.microsoft.com/office/drawing/2014/main" id="{A8780FA3-F3E5-48C5-BB48-B3A8CF1AAC18}"/>
              </a:ext>
            </a:extLst>
          </p:cNvPr>
          <p:cNvSpPr/>
          <p:nvPr/>
        </p:nvSpPr>
        <p:spPr bwMode="auto">
          <a:xfrm>
            <a:off x="4911660" y="2066454"/>
            <a:ext cx="913987" cy="878681"/>
          </a:xfrm>
          <a:prstGeom prst="rect">
            <a:avLst/>
          </a:prstGeom>
          <a:solidFill>
            <a:schemeClr val="accent4">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30" name="Rectangle 29">
            <a:extLst>
              <a:ext uri="{FF2B5EF4-FFF2-40B4-BE49-F238E27FC236}">
                <a16:creationId xmlns:a16="http://schemas.microsoft.com/office/drawing/2014/main" id="{DA8B3746-1B4E-46C8-93A4-42F9F62B6D01}"/>
              </a:ext>
            </a:extLst>
          </p:cNvPr>
          <p:cNvSpPr/>
          <p:nvPr/>
        </p:nvSpPr>
        <p:spPr bwMode="auto">
          <a:xfrm>
            <a:off x="6113763" y="2066454"/>
            <a:ext cx="913987" cy="878681"/>
          </a:xfrm>
          <a:prstGeom prst="rect">
            <a:avLst/>
          </a:prstGeom>
          <a:solidFill>
            <a:schemeClr val="accent5">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31" name="Rectangle 30">
            <a:extLst>
              <a:ext uri="{FF2B5EF4-FFF2-40B4-BE49-F238E27FC236}">
                <a16:creationId xmlns:a16="http://schemas.microsoft.com/office/drawing/2014/main" id="{E8D37D2D-D6DC-4B2B-A4F7-3FAD5A2692AD}"/>
              </a:ext>
            </a:extLst>
          </p:cNvPr>
          <p:cNvSpPr/>
          <p:nvPr/>
        </p:nvSpPr>
        <p:spPr bwMode="auto">
          <a:xfrm>
            <a:off x="1305351" y="2968675"/>
            <a:ext cx="913987" cy="878681"/>
          </a:xfrm>
          <a:prstGeom prst="rect">
            <a:avLst/>
          </a:prstGeom>
          <a:solidFill>
            <a:schemeClr val="accent2">
              <a:lumMod val="75000"/>
            </a:schemeClr>
          </a:solidFill>
          <a:ln w="19050">
            <a:noFill/>
            <a:round/>
            <a:headEnd/>
            <a:tailEnd/>
          </a:ln>
        </p:spPr>
        <p:txBody>
          <a:bodyPr vert="horz" wrap="none" lIns="68580" tIns="34290" rIns="68580" bIns="34290" numCol="1" rtlCol="0" anchor="ctr" anchorCtr="1" compatLnSpc="1">
            <a:prstTxWarp prst="textNoShape">
              <a:avLst/>
            </a:prstTxWarp>
          </a:bodyPr>
          <a:lstStyle/>
          <a:p>
            <a:pPr algn="ctr"/>
            <a:endParaRPr lang="en-US" sz="900" b="1" dirty="0">
              <a:solidFill>
                <a:schemeClr val="tx1">
                  <a:lumMod val="75000"/>
                  <a:lumOff val="25000"/>
                </a:schemeClr>
              </a:solidFill>
            </a:endParaRPr>
          </a:p>
        </p:txBody>
      </p:sp>
      <p:sp>
        <p:nvSpPr>
          <p:cNvPr id="32" name="Parallelogram 31">
            <a:extLst>
              <a:ext uri="{FF2B5EF4-FFF2-40B4-BE49-F238E27FC236}">
                <a16:creationId xmlns:a16="http://schemas.microsoft.com/office/drawing/2014/main" id="{455100EF-8345-4BA7-88EE-325EDFDA7DEB}"/>
              </a:ext>
            </a:extLst>
          </p:cNvPr>
          <p:cNvSpPr/>
          <p:nvPr/>
        </p:nvSpPr>
        <p:spPr bwMode="auto">
          <a:xfrm>
            <a:off x="97181" y="2066453"/>
            <a:ext cx="2122157" cy="1780902"/>
          </a:xfrm>
          <a:prstGeom prst="parallelogram">
            <a:avLst>
              <a:gd name="adj" fmla="val 60791"/>
            </a:avLst>
          </a:prstGeom>
          <a:solidFill>
            <a:schemeClr val="accent1"/>
          </a:solidFill>
          <a:ln w="19050">
            <a:noFill/>
            <a:round/>
            <a:headEnd/>
            <a:tailEnd/>
          </a:ln>
        </p:spPr>
        <p:txBody>
          <a:bodyPr vert="horz" wrap="none" lIns="68580" tIns="34290" rIns="68580" bIns="34290" numCol="1" rtlCol="0" anchor="ctr" anchorCtr="1" compatLnSpc="1">
            <a:prstTxWarp prst="textNoShape">
              <a:avLst/>
            </a:prstTxWarp>
          </a:bodyPr>
          <a:lstStyle/>
          <a:p>
            <a:pPr algn="ctr"/>
            <a:r>
              <a:rPr lang="en-US" sz="3600" b="1" dirty="0">
                <a:solidFill>
                  <a:schemeClr val="bg2"/>
                </a:solidFill>
              </a:rPr>
              <a:t>01</a:t>
            </a:r>
          </a:p>
        </p:txBody>
      </p:sp>
      <p:sp>
        <p:nvSpPr>
          <p:cNvPr id="33" name="Parallelogram 32">
            <a:extLst>
              <a:ext uri="{FF2B5EF4-FFF2-40B4-BE49-F238E27FC236}">
                <a16:creationId xmlns:a16="http://schemas.microsoft.com/office/drawing/2014/main" id="{ADC81726-B4A8-409D-864E-71B0C0F9FE20}"/>
              </a:ext>
            </a:extLst>
          </p:cNvPr>
          <p:cNvSpPr/>
          <p:nvPr/>
        </p:nvSpPr>
        <p:spPr bwMode="auto">
          <a:xfrm>
            <a:off x="1305350" y="2066453"/>
            <a:ext cx="2122157" cy="1780902"/>
          </a:xfrm>
          <a:prstGeom prst="parallelogram">
            <a:avLst>
              <a:gd name="adj" fmla="val 60791"/>
            </a:avLst>
          </a:prstGeom>
          <a:solidFill>
            <a:schemeClr val="accent2"/>
          </a:solidFill>
          <a:ln w="19050">
            <a:noFill/>
            <a:round/>
            <a:headEnd/>
            <a:tailEnd/>
          </a:ln>
        </p:spPr>
        <p:txBody>
          <a:bodyPr vert="horz" wrap="none" lIns="68580" tIns="34290" rIns="68580" bIns="34290" numCol="1" rtlCol="0" anchor="ctr" anchorCtr="1" compatLnSpc="1">
            <a:prstTxWarp prst="textNoShape">
              <a:avLst/>
            </a:prstTxWarp>
          </a:bodyPr>
          <a:lstStyle/>
          <a:p>
            <a:pPr algn="ctr"/>
            <a:r>
              <a:rPr lang="en-US" sz="3600" b="1" dirty="0">
                <a:solidFill>
                  <a:schemeClr val="tx1">
                    <a:lumMod val="75000"/>
                    <a:lumOff val="25000"/>
                  </a:schemeClr>
                </a:solidFill>
              </a:rPr>
              <a:t>02</a:t>
            </a:r>
          </a:p>
        </p:txBody>
      </p:sp>
      <p:sp>
        <p:nvSpPr>
          <p:cNvPr id="34" name="Parallelogram 33">
            <a:extLst>
              <a:ext uri="{FF2B5EF4-FFF2-40B4-BE49-F238E27FC236}">
                <a16:creationId xmlns:a16="http://schemas.microsoft.com/office/drawing/2014/main" id="{578A7101-8667-4225-BAF8-72531248D5F3}"/>
              </a:ext>
            </a:extLst>
          </p:cNvPr>
          <p:cNvSpPr/>
          <p:nvPr/>
        </p:nvSpPr>
        <p:spPr bwMode="auto">
          <a:xfrm>
            <a:off x="2507453" y="2066453"/>
            <a:ext cx="2122157" cy="1780902"/>
          </a:xfrm>
          <a:prstGeom prst="parallelogram">
            <a:avLst>
              <a:gd name="adj" fmla="val 60791"/>
            </a:avLst>
          </a:prstGeom>
          <a:solidFill>
            <a:schemeClr val="accent3"/>
          </a:solidFill>
          <a:ln w="19050">
            <a:noFill/>
            <a:round/>
            <a:headEnd/>
            <a:tailEnd/>
          </a:ln>
        </p:spPr>
        <p:txBody>
          <a:bodyPr vert="horz" wrap="none" lIns="68580" tIns="34290" rIns="68580" bIns="34290" numCol="1" rtlCol="0" anchor="ctr" anchorCtr="1" compatLnSpc="1">
            <a:prstTxWarp prst="textNoShape">
              <a:avLst/>
            </a:prstTxWarp>
          </a:bodyPr>
          <a:lstStyle/>
          <a:p>
            <a:pPr algn="ctr"/>
            <a:r>
              <a:rPr lang="en-US" sz="3600" b="1" dirty="0">
                <a:solidFill>
                  <a:schemeClr val="tx1">
                    <a:lumMod val="75000"/>
                    <a:lumOff val="25000"/>
                  </a:schemeClr>
                </a:solidFill>
              </a:rPr>
              <a:t>03</a:t>
            </a:r>
          </a:p>
        </p:txBody>
      </p:sp>
      <p:sp>
        <p:nvSpPr>
          <p:cNvPr id="35" name="Parallelogram 34">
            <a:extLst>
              <a:ext uri="{FF2B5EF4-FFF2-40B4-BE49-F238E27FC236}">
                <a16:creationId xmlns:a16="http://schemas.microsoft.com/office/drawing/2014/main" id="{8B20E8E0-F800-451E-94CA-606CA898C72E}"/>
              </a:ext>
            </a:extLst>
          </p:cNvPr>
          <p:cNvSpPr/>
          <p:nvPr/>
        </p:nvSpPr>
        <p:spPr bwMode="auto">
          <a:xfrm>
            <a:off x="3709557" y="2066453"/>
            <a:ext cx="2122157" cy="1780902"/>
          </a:xfrm>
          <a:prstGeom prst="parallelogram">
            <a:avLst>
              <a:gd name="adj" fmla="val 60791"/>
            </a:avLst>
          </a:prstGeom>
          <a:solidFill>
            <a:schemeClr val="accent4"/>
          </a:solidFill>
          <a:ln w="19050">
            <a:noFill/>
            <a:round/>
            <a:headEnd/>
            <a:tailEnd/>
          </a:ln>
        </p:spPr>
        <p:txBody>
          <a:bodyPr vert="horz" wrap="none" lIns="68580" tIns="34290" rIns="68580" bIns="34290" numCol="1" rtlCol="0" anchor="ctr" anchorCtr="1" compatLnSpc="1">
            <a:prstTxWarp prst="textNoShape">
              <a:avLst/>
            </a:prstTxWarp>
          </a:bodyPr>
          <a:lstStyle/>
          <a:p>
            <a:pPr algn="ctr"/>
            <a:r>
              <a:rPr lang="en-US" sz="3600" b="1" dirty="0">
                <a:solidFill>
                  <a:schemeClr val="tx1">
                    <a:lumMod val="75000"/>
                    <a:lumOff val="25000"/>
                  </a:schemeClr>
                </a:solidFill>
              </a:rPr>
              <a:t>04</a:t>
            </a:r>
          </a:p>
        </p:txBody>
      </p:sp>
      <p:sp>
        <p:nvSpPr>
          <p:cNvPr id="36" name="Parallelogram 35">
            <a:extLst>
              <a:ext uri="{FF2B5EF4-FFF2-40B4-BE49-F238E27FC236}">
                <a16:creationId xmlns:a16="http://schemas.microsoft.com/office/drawing/2014/main" id="{50F69597-7481-4666-B75F-A26459DF6A2B}"/>
              </a:ext>
            </a:extLst>
          </p:cNvPr>
          <p:cNvSpPr/>
          <p:nvPr/>
        </p:nvSpPr>
        <p:spPr bwMode="auto">
          <a:xfrm>
            <a:off x="4911660" y="2066453"/>
            <a:ext cx="2122157" cy="1780902"/>
          </a:xfrm>
          <a:prstGeom prst="parallelogram">
            <a:avLst>
              <a:gd name="adj" fmla="val 60791"/>
            </a:avLst>
          </a:prstGeom>
          <a:solidFill>
            <a:schemeClr val="accent5"/>
          </a:solidFill>
          <a:ln w="19050">
            <a:noFill/>
            <a:round/>
            <a:headEnd/>
            <a:tailEnd/>
          </a:ln>
        </p:spPr>
        <p:txBody>
          <a:bodyPr vert="horz" wrap="none" lIns="68580" tIns="34290" rIns="68580" bIns="34290" numCol="1" rtlCol="0" anchor="ctr" anchorCtr="1" compatLnSpc="1">
            <a:prstTxWarp prst="textNoShape">
              <a:avLst/>
            </a:prstTxWarp>
          </a:bodyPr>
          <a:lstStyle/>
          <a:p>
            <a:pPr algn="ctr"/>
            <a:r>
              <a:rPr lang="en-US" sz="3600" b="1" dirty="0">
                <a:solidFill>
                  <a:schemeClr val="bg2"/>
                </a:solidFill>
              </a:rPr>
              <a:t>05</a:t>
            </a:r>
          </a:p>
        </p:txBody>
      </p:sp>
      <p:sp>
        <p:nvSpPr>
          <p:cNvPr id="37" name="Parallelogram 36">
            <a:extLst>
              <a:ext uri="{FF2B5EF4-FFF2-40B4-BE49-F238E27FC236}">
                <a16:creationId xmlns:a16="http://schemas.microsoft.com/office/drawing/2014/main" id="{D4C67DB6-89D8-4EEB-AFE8-43A6B6C53298}"/>
              </a:ext>
            </a:extLst>
          </p:cNvPr>
          <p:cNvSpPr/>
          <p:nvPr/>
        </p:nvSpPr>
        <p:spPr bwMode="auto">
          <a:xfrm>
            <a:off x="6113763" y="2066453"/>
            <a:ext cx="2122157" cy="1780902"/>
          </a:xfrm>
          <a:prstGeom prst="parallelogram">
            <a:avLst>
              <a:gd name="adj" fmla="val 60791"/>
            </a:avLst>
          </a:prstGeom>
          <a:solidFill>
            <a:schemeClr val="accent6"/>
          </a:solidFill>
          <a:ln w="19050">
            <a:noFill/>
            <a:round/>
            <a:headEnd/>
            <a:tailEnd/>
          </a:ln>
        </p:spPr>
        <p:txBody>
          <a:bodyPr vert="horz" wrap="none" lIns="68580" tIns="34290" rIns="68580" bIns="34290" numCol="1" rtlCol="0" anchor="ctr" anchorCtr="1" compatLnSpc="1">
            <a:prstTxWarp prst="textNoShape">
              <a:avLst/>
            </a:prstTxWarp>
          </a:bodyPr>
          <a:lstStyle/>
          <a:p>
            <a:pPr algn="ctr"/>
            <a:r>
              <a:rPr lang="en-US" sz="3600" b="1" dirty="0">
                <a:solidFill>
                  <a:schemeClr val="tx1">
                    <a:lumMod val="75000"/>
                    <a:lumOff val="25000"/>
                  </a:schemeClr>
                </a:solidFill>
              </a:rPr>
              <a:t>06</a:t>
            </a:r>
          </a:p>
        </p:txBody>
      </p:sp>
      <p:sp>
        <p:nvSpPr>
          <p:cNvPr id="38" name="Parallelogram 37">
            <a:extLst>
              <a:ext uri="{FF2B5EF4-FFF2-40B4-BE49-F238E27FC236}">
                <a16:creationId xmlns:a16="http://schemas.microsoft.com/office/drawing/2014/main" id="{D4C67DB6-89D8-4EEB-AFE8-43A6B6C53298}"/>
              </a:ext>
            </a:extLst>
          </p:cNvPr>
          <p:cNvSpPr/>
          <p:nvPr/>
        </p:nvSpPr>
        <p:spPr bwMode="auto">
          <a:xfrm>
            <a:off x="7324721" y="2041053"/>
            <a:ext cx="2122157" cy="1780902"/>
          </a:xfrm>
          <a:prstGeom prst="parallelogram">
            <a:avLst>
              <a:gd name="adj" fmla="val 60791"/>
            </a:avLst>
          </a:prstGeom>
          <a:solidFill>
            <a:srgbClr val="64D2CD"/>
          </a:solidFill>
          <a:ln w="19050">
            <a:noFill/>
            <a:round/>
            <a:headEnd/>
            <a:tailEnd/>
          </a:ln>
        </p:spPr>
        <p:txBody>
          <a:bodyPr vert="horz" wrap="none" lIns="68580" tIns="34290" rIns="68580" bIns="34290" numCol="1" rtlCol="0" anchor="ctr" anchorCtr="1" compatLnSpc="1">
            <a:prstTxWarp prst="textNoShape">
              <a:avLst/>
            </a:prstTxWarp>
          </a:bodyPr>
          <a:lstStyle/>
          <a:p>
            <a:pPr algn="ctr"/>
            <a:r>
              <a:rPr lang="en-US" sz="3600" b="1" dirty="0">
                <a:solidFill>
                  <a:srgbClr val="E7E6E6"/>
                </a:solidFill>
              </a:rPr>
              <a:t>07</a:t>
            </a:r>
          </a:p>
        </p:txBody>
      </p:sp>
      <p:grpSp>
        <p:nvGrpSpPr>
          <p:cNvPr id="39" name="Group 38">
            <a:extLst>
              <a:ext uri="{FF2B5EF4-FFF2-40B4-BE49-F238E27FC236}">
                <a16:creationId xmlns:a16="http://schemas.microsoft.com/office/drawing/2014/main" id="{3B9ED490-C38E-4EF2-82EC-557762CB38DF}"/>
              </a:ext>
            </a:extLst>
          </p:cNvPr>
          <p:cNvGrpSpPr/>
          <p:nvPr/>
        </p:nvGrpSpPr>
        <p:grpSpPr>
          <a:xfrm>
            <a:off x="10195905" y="1721863"/>
            <a:ext cx="1910803" cy="2398777"/>
            <a:chOff x="8921977" y="1435947"/>
            <a:chExt cx="2937088" cy="3198363"/>
          </a:xfrm>
        </p:grpSpPr>
        <p:sp>
          <p:nvSpPr>
            <p:cNvPr id="40" name="TextBox 138">
              <a:extLst>
                <a:ext uri="{FF2B5EF4-FFF2-40B4-BE49-F238E27FC236}">
                  <a16:creationId xmlns:a16="http://schemas.microsoft.com/office/drawing/2014/main" id="{6AEAF58D-1CBB-41B6-8A4F-1DD61ED826F7}"/>
                </a:ext>
              </a:extLst>
            </p:cNvPr>
            <p:cNvSpPr txBox="1"/>
            <p:nvPr/>
          </p:nvSpPr>
          <p:spPr>
            <a:xfrm>
              <a:off x="8921977" y="1435947"/>
              <a:ext cx="2937088" cy="49244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lumMod val="75000"/>
                    </a:schemeClr>
                  </a:solidFill>
                </a:rPr>
                <a:t>Final Alert</a:t>
              </a:r>
            </a:p>
          </p:txBody>
        </p:sp>
        <p:sp>
          <p:nvSpPr>
            <p:cNvPr id="41" name="TextBox 139">
              <a:extLst>
                <a:ext uri="{FF2B5EF4-FFF2-40B4-BE49-F238E27FC236}">
                  <a16:creationId xmlns:a16="http://schemas.microsoft.com/office/drawing/2014/main" id="{548026F4-9242-4862-AC3D-FEDA1DF0BE79}"/>
                </a:ext>
              </a:extLst>
            </p:cNvPr>
            <p:cNvSpPr txBox="1"/>
            <p:nvPr/>
          </p:nvSpPr>
          <p:spPr>
            <a:xfrm>
              <a:off x="8929772" y="1925882"/>
              <a:ext cx="2929293" cy="270842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50" dirty="0">
                  <a:solidFill>
                    <a:srgbClr val="FF0000"/>
                  </a:solidFill>
                </a:rPr>
                <a:t>“Your service with application number 123xx have been processed successfully, in case service/ issue is not resolved please escalate the issue at” form link will open where applicant will submit his/her feedback/remarks and it will be submitted to appellate authority mentioned as per citizen charter and service/application status will be updated from closed to open.</a:t>
              </a:r>
              <a:endParaRPr lang="en-IN" sz="1050" dirty="0">
                <a:solidFill>
                  <a:srgbClr val="FF0000"/>
                </a:solidFill>
              </a:endParaRPr>
            </a:p>
          </p:txBody>
        </p:sp>
      </p:grpSp>
      <p:sp>
        <p:nvSpPr>
          <p:cNvPr id="42" name="TextBox 133">
            <a:extLst>
              <a:ext uri="{FF2B5EF4-FFF2-40B4-BE49-F238E27FC236}">
                <a16:creationId xmlns:a16="http://schemas.microsoft.com/office/drawing/2014/main" id="{E67F5F5D-7A33-47CE-AE7E-0A8359411E27}"/>
              </a:ext>
            </a:extLst>
          </p:cNvPr>
          <p:cNvSpPr txBox="1"/>
          <p:nvPr/>
        </p:nvSpPr>
        <p:spPr>
          <a:xfrm>
            <a:off x="921066" y="4678409"/>
            <a:ext cx="1905732" cy="41549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dirty="0">
                <a:solidFill>
                  <a:schemeClr val="tx1">
                    <a:lumMod val="65000"/>
                    <a:lumOff val="35000"/>
                  </a:schemeClr>
                </a:solidFill>
              </a:rPr>
              <a:t>Applicant will open the CSCL web portal or Mobile app</a:t>
            </a:r>
            <a:endParaRPr lang="en-IN" sz="1050" dirty="0">
              <a:solidFill>
                <a:schemeClr val="tx1">
                  <a:lumMod val="65000"/>
                  <a:lumOff val="35000"/>
                </a:schemeClr>
              </a:solidFill>
            </a:endParaRPr>
          </a:p>
        </p:txBody>
      </p:sp>
      <p:sp>
        <p:nvSpPr>
          <p:cNvPr id="43" name="TextBox 136">
            <a:extLst>
              <a:ext uri="{FF2B5EF4-FFF2-40B4-BE49-F238E27FC236}">
                <a16:creationId xmlns:a16="http://schemas.microsoft.com/office/drawing/2014/main" id="{872C2392-A47C-4D13-937B-5EB02B645CD2}"/>
              </a:ext>
            </a:extLst>
          </p:cNvPr>
          <p:cNvSpPr txBox="1"/>
          <p:nvPr/>
        </p:nvSpPr>
        <p:spPr>
          <a:xfrm>
            <a:off x="3087693" y="4717601"/>
            <a:ext cx="1905732" cy="73866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6363" indent="-106363">
              <a:buFont typeface="Arial" panose="020B0604020202020204" pitchFamily="34" charset="0"/>
              <a:buChar char="•"/>
            </a:pPr>
            <a:r>
              <a:rPr lang="en-IN" sz="1050" dirty="0">
                <a:solidFill>
                  <a:schemeClr val="tx1">
                    <a:lumMod val="65000"/>
                    <a:lumOff val="35000"/>
                  </a:schemeClr>
                </a:solidFill>
              </a:rPr>
              <a:t>Upload </a:t>
            </a:r>
            <a:r>
              <a:rPr lang="en-IN" sz="1050" dirty="0" smtClean="0">
                <a:solidFill>
                  <a:schemeClr val="tx1">
                    <a:lumMod val="65000"/>
                    <a:lumOff val="35000"/>
                  </a:schemeClr>
                </a:solidFill>
              </a:rPr>
              <a:t>documents </a:t>
            </a:r>
            <a:r>
              <a:rPr lang="en-IN" sz="1050" dirty="0">
                <a:solidFill>
                  <a:schemeClr val="tx1">
                    <a:lumMod val="65000"/>
                    <a:lumOff val="35000"/>
                  </a:schemeClr>
                </a:solidFill>
              </a:rPr>
              <a:t>as per service requested</a:t>
            </a:r>
          </a:p>
          <a:p>
            <a:pPr marL="106363" indent="-106363">
              <a:buFont typeface="Arial" panose="020B0604020202020204" pitchFamily="34" charset="0"/>
              <a:buChar char="•"/>
            </a:pPr>
            <a:endParaRPr lang="en-US" sz="1050" dirty="0">
              <a:solidFill>
                <a:schemeClr val="tx1">
                  <a:lumMod val="65000"/>
                  <a:lumOff val="35000"/>
                </a:schemeClr>
              </a:solidFill>
            </a:endParaRPr>
          </a:p>
          <a:p>
            <a:pPr marL="106363" indent="-106363">
              <a:buFont typeface="Arial" panose="020B0604020202020204" pitchFamily="34" charset="0"/>
              <a:buChar char="•"/>
            </a:pPr>
            <a:endParaRPr lang="en-IN" sz="1050" b="1" dirty="0"/>
          </a:p>
        </p:txBody>
      </p:sp>
      <p:sp>
        <p:nvSpPr>
          <p:cNvPr id="44" name="TextBox 139">
            <a:extLst>
              <a:ext uri="{FF2B5EF4-FFF2-40B4-BE49-F238E27FC236}">
                <a16:creationId xmlns:a16="http://schemas.microsoft.com/office/drawing/2014/main" id="{548026F4-9242-4862-AC3D-FEDA1DF0BE79}"/>
              </a:ext>
            </a:extLst>
          </p:cNvPr>
          <p:cNvSpPr txBox="1"/>
          <p:nvPr/>
        </p:nvSpPr>
        <p:spPr>
          <a:xfrm>
            <a:off x="7781961" y="4713192"/>
            <a:ext cx="1905732" cy="106182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0" indent="-95250" algn="just">
              <a:buFont typeface="Arial" panose="020B0604020202020204" pitchFamily="34" charset="0"/>
              <a:buChar char="•"/>
            </a:pPr>
            <a:r>
              <a:rPr lang="en-US" sz="1050" dirty="0">
                <a:solidFill>
                  <a:schemeClr val="tx1">
                    <a:lumMod val="65000"/>
                    <a:lumOff val="35000"/>
                  </a:schemeClr>
                </a:solidFill>
              </a:rPr>
              <a:t>O</a:t>
            </a:r>
            <a:r>
              <a:rPr lang="en-US" sz="1050" dirty="0" smtClean="0">
                <a:solidFill>
                  <a:schemeClr val="tx1">
                    <a:lumMod val="65000"/>
                    <a:lumOff val="35000"/>
                  </a:schemeClr>
                </a:solidFill>
              </a:rPr>
              <a:t>ptions </a:t>
            </a:r>
            <a:r>
              <a:rPr lang="en-US" sz="1050" dirty="0">
                <a:solidFill>
                  <a:schemeClr val="tx1">
                    <a:lumMod val="65000"/>
                    <a:lumOff val="35000"/>
                  </a:schemeClr>
                </a:solidFill>
              </a:rPr>
              <a:t>to escalate the matter to appellate authority</a:t>
            </a:r>
          </a:p>
          <a:p>
            <a:pPr marL="95250" indent="-95250" algn="just">
              <a:buFont typeface="Arial" panose="020B0604020202020204" pitchFamily="34" charset="0"/>
              <a:buChar char="•"/>
            </a:pPr>
            <a:r>
              <a:rPr lang="en-US" sz="1050" dirty="0">
                <a:solidFill>
                  <a:schemeClr val="tx1">
                    <a:lumMod val="65000"/>
                    <a:lumOff val="35000"/>
                  </a:schemeClr>
                </a:solidFill>
              </a:rPr>
              <a:t>A</a:t>
            </a:r>
            <a:r>
              <a:rPr lang="en-US" sz="1050" dirty="0" smtClean="0">
                <a:solidFill>
                  <a:schemeClr val="tx1">
                    <a:lumMod val="65000"/>
                    <a:lumOff val="35000"/>
                  </a:schemeClr>
                </a:solidFill>
              </a:rPr>
              <a:t>utomatically </a:t>
            </a:r>
            <a:r>
              <a:rPr lang="en-US" sz="1050" dirty="0">
                <a:solidFill>
                  <a:schemeClr val="tx1">
                    <a:lumMod val="65000"/>
                    <a:lumOff val="35000"/>
                  </a:schemeClr>
                </a:solidFill>
              </a:rPr>
              <a:t>escalated to appellate authority if services/issue not provided as per citizen charter time  line.</a:t>
            </a:r>
            <a:endParaRPr lang="en-IN" sz="1050" dirty="0">
              <a:solidFill>
                <a:schemeClr val="tx1">
                  <a:lumMod val="65000"/>
                  <a:lumOff val="35000"/>
                </a:schemeClr>
              </a:solidFill>
            </a:endParaRPr>
          </a:p>
        </p:txBody>
      </p:sp>
      <p:grpSp>
        <p:nvGrpSpPr>
          <p:cNvPr id="45" name="Group 44"/>
          <p:cNvGrpSpPr/>
          <p:nvPr/>
        </p:nvGrpSpPr>
        <p:grpSpPr>
          <a:xfrm>
            <a:off x="859396" y="4194985"/>
            <a:ext cx="485422" cy="484648"/>
            <a:chOff x="1046963" y="4545328"/>
            <a:chExt cx="485422" cy="484648"/>
          </a:xfrm>
        </p:grpSpPr>
        <p:sp>
          <p:nvSpPr>
            <p:cNvPr id="46" name="TextBox 132">
              <a:extLst>
                <a:ext uri="{FF2B5EF4-FFF2-40B4-BE49-F238E27FC236}">
                  <a16:creationId xmlns:a16="http://schemas.microsoft.com/office/drawing/2014/main" id="{9062C237-93D3-49CD-921E-FAAC0347FE06}"/>
                </a:ext>
              </a:extLst>
            </p:cNvPr>
            <p:cNvSpPr txBox="1"/>
            <p:nvPr/>
          </p:nvSpPr>
          <p:spPr>
            <a:xfrm>
              <a:off x="1148496" y="4580840"/>
              <a:ext cx="28660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1"/>
                  </a:solidFill>
                </a:rPr>
                <a:t>01</a:t>
              </a:r>
            </a:p>
          </p:txBody>
        </p:sp>
        <p:sp>
          <p:nvSpPr>
            <p:cNvPr id="47" name="Donut 46"/>
            <p:cNvSpPr/>
            <p:nvPr/>
          </p:nvSpPr>
          <p:spPr>
            <a:xfrm>
              <a:off x="1046963" y="4545328"/>
              <a:ext cx="485422" cy="484648"/>
            </a:xfrm>
            <a:prstGeom prst="donut">
              <a:avLst>
                <a:gd name="adj" fmla="val 118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48" name="Group 47"/>
          <p:cNvGrpSpPr/>
          <p:nvPr/>
        </p:nvGrpSpPr>
        <p:grpSpPr>
          <a:xfrm>
            <a:off x="3001185" y="4191799"/>
            <a:ext cx="485422" cy="484648"/>
            <a:chOff x="3184706" y="4551773"/>
            <a:chExt cx="485422" cy="484648"/>
          </a:xfrm>
        </p:grpSpPr>
        <p:sp>
          <p:nvSpPr>
            <p:cNvPr id="49" name="Donut 48"/>
            <p:cNvSpPr/>
            <p:nvPr/>
          </p:nvSpPr>
          <p:spPr>
            <a:xfrm>
              <a:off x="3184706" y="4551773"/>
              <a:ext cx="485422" cy="484648"/>
            </a:xfrm>
            <a:prstGeom prst="donut">
              <a:avLst>
                <a:gd name="adj" fmla="val 11842"/>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0" name="TextBox 135">
              <a:extLst>
                <a:ext uri="{FF2B5EF4-FFF2-40B4-BE49-F238E27FC236}">
                  <a16:creationId xmlns:a16="http://schemas.microsoft.com/office/drawing/2014/main" id="{9406E518-6873-4C4B-812F-F61FA3FB2CAC}"/>
                </a:ext>
              </a:extLst>
            </p:cNvPr>
            <p:cNvSpPr txBox="1"/>
            <p:nvPr/>
          </p:nvSpPr>
          <p:spPr>
            <a:xfrm>
              <a:off x="3184706" y="4591451"/>
              <a:ext cx="478625" cy="369332"/>
            </a:xfrm>
            <a:prstGeom prst="rect">
              <a:avLst/>
            </a:prstGeom>
            <a:noFill/>
          </p:spPr>
          <p:txBody>
            <a:bodyPr wrap="square" lIns="0" r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3"/>
                  </a:solidFill>
                </a:rPr>
                <a:t>03</a:t>
              </a:r>
            </a:p>
          </p:txBody>
        </p:sp>
      </p:grpSp>
      <p:sp>
        <p:nvSpPr>
          <p:cNvPr id="51" name="TextBox 50">
            <a:extLst>
              <a:ext uri="{FF2B5EF4-FFF2-40B4-BE49-F238E27FC236}">
                <a16:creationId xmlns:a16="http://schemas.microsoft.com/office/drawing/2014/main" id="{2D5B9FD1-29EB-440E-9D9E-98F3EB0CC462}"/>
              </a:ext>
            </a:extLst>
          </p:cNvPr>
          <p:cNvSpPr txBox="1"/>
          <p:nvPr/>
        </p:nvSpPr>
        <p:spPr>
          <a:xfrm>
            <a:off x="2826798" y="1124385"/>
            <a:ext cx="1735045" cy="738664"/>
          </a:xfrm>
          <a:prstGeom prst="rect">
            <a:avLst/>
          </a:prstGeom>
          <a:noFill/>
        </p:spPr>
        <p:txBody>
          <a:bodyPr wrap="square" lIns="0" rIns="0" rtlCol="0" anchor="t">
            <a:spAutoFit/>
          </a:bodyPr>
          <a:lstStyle/>
          <a:p>
            <a:pPr marL="285742" indent="-285742">
              <a:buFont typeface="Arial" panose="020B0604020202020204" pitchFamily="34" charset="0"/>
              <a:buChar char="•"/>
            </a:pPr>
            <a:endParaRPr lang="en-US" sz="1050" b="1" dirty="0"/>
          </a:p>
          <a:p>
            <a:pPr marL="284163" indent="-106363">
              <a:buFont typeface="Arial" panose="020B0604020202020204" pitchFamily="34" charset="0"/>
              <a:buChar char="•"/>
            </a:pPr>
            <a:r>
              <a:rPr lang="en-US" sz="1050" dirty="0">
                <a:solidFill>
                  <a:schemeClr val="tx1">
                    <a:lumMod val="65000"/>
                    <a:lumOff val="35000"/>
                  </a:schemeClr>
                </a:solidFill>
              </a:rPr>
              <a:t>Applicant will select the required </a:t>
            </a:r>
            <a:r>
              <a:rPr lang="en-US" sz="1050" dirty="0" smtClean="0">
                <a:solidFill>
                  <a:schemeClr val="tx1">
                    <a:lumMod val="65000"/>
                    <a:lumOff val="35000"/>
                  </a:schemeClr>
                </a:solidFill>
              </a:rPr>
              <a:t>service &amp; will fill form</a:t>
            </a:r>
            <a:endParaRPr lang="en-IN" sz="1050" dirty="0">
              <a:solidFill>
                <a:schemeClr val="tx1">
                  <a:lumMod val="65000"/>
                  <a:lumOff val="35000"/>
                </a:schemeClr>
              </a:solidFill>
            </a:endParaRPr>
          </a:p>
        </p:txBody>
      </p:sp>
      <p:sp>
        <p:nvSpPr>
          <p:cNvPr id="52" name="TextBox 51">
            <a:extLst>
              <a:ext uri="{FF2B5EF4-FFF2-40B4-BE49-F238E27FC236}">
                <a16:creationId xmlns:a16="http://schemas.microsoft.com/office/drawing/2014/main" id="{8551D876-3A1A-4AAF-B372-800817BB3CB2}"/>
              </a:ext>
            </a:extLst>
          </p:cNvPr>
          <p:cNvSpPr txBox="1"/>
          <p:nvPr/>
        </p:nvSpPr>
        <p:spPr>
          <a:xfrm>
            <a:off x="7521066" y="1259743"/>
            <a:ext cx="1905732" cy="577081"/>
          </a:xfrm>
          <a:prstGeom prst="rect">
            <a:avLst/>
          </a:prstGeom>
          <a:noFill/>
        </p:spPr>
        <p:txBody>
          <a:bodyPr wrap="square" lIns="0" rIns="0" rtlCol="0" anchor="t">
            <a:spAutoFit/>
          </a:bodyPr>
          <a:lstStyle/>
          <a:p>
            <a:pPr marL="95250" indent="-95250">
              <a:buFont typeface="Arial" panose="020B0604020202020204" pitchFamily="34" charset="0"/>
              <a:buChar char="•"/>
            </a:pPr>
            <a:r>
              <a:rPr lang="en-US" sz="1050" dirty="0">
                <a:solidFill>
                  <a:schemeClr val="tx1">
                    <a:lumMod val="65000"/>
                    <a:lumOff val="35000"/>
                  </a:schemeClr>
                </a:solidFill>
              </a:rPr>
              <a:t>Alert citizen via SMS/EMAIL/Notification at each level of approval</a:t>
            </a:r>
          </a:p>
        </p:txBody>
      </p:sp>
      <p:sp>
        <p:nvSpPr>
          <p:cNvPr id="53" name="TextBox 139">
            <a:extLst>
              <a:ext uri="{FF2B5EF4-FFF2-40B4-BE49-F238E27FC236}">
                <a16:creationId xmlns:a16="http://schemas.microsoft.com/office/drawing/2014/main" id="{548026F4-9242-4862-AC3D-FEDA1DF0BE79}"/>
              </a:ext>
            </a:extLst>
          </p:cNvPr>
          <p:cNvSpPr txBox="1"/>
          <p:nvPr/>
        </p:nvSpPr>
        <p:spPr>
          <a:xfrm>
            <a:off x="5244736" y="1248917"/>
            <a:ext cx="1905732" cy="41549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6363" indent="-106363">
              <a:buFont typeface="Arial" panose="020B0604020202020204" pitchFamily="34" charset="0"/>
              <a:buChar char="•"/>
            </a:pPr>
            <a:r>
              <a:rPr lang="en-US" sz="1050" dirty="0">
                <a:solidFill>
                  <a:schemeClr val="tx1">
                    <a:lumMod val="65000"/>
                    <a:lumOff val="35000"/>
                  </a:schemeClr>
                </a:solidFill>
              </a:rPr>
              <a:t>Applicant will submit the </a:t>
            </a:r>
            <a:r>
              <a:rPr lang="en-US" sz="1050" dirty="0" smtClean="0">
                <a:solidFill>
                  <a:schemeClr val="tx1">
                    <a:lumMod val="65000"/>
                    <a:lumOff val="35000"/>
                  </a:schemeClr>
                </a:solidFill>
              </a:rPr>
              <a:t>form &amp; submit </a:t>
            </a:r>
            <a:r>
              <a:rPr lang="en-IN" sz="1050" dirty="0" smtClean="0">
                <a:solidFill>
                  <a:schemeClr val="tx1">
                    <a:lumMod val="65000"/>
                    <a:lumOff val="35000"/>
                  </a:schemeClr>
                </a:solidFill>
              </a:rPr>
              <a:t>Payment </a:t>
            </a:r>
            <a:r>
              <a:rPr lang="en-IN" sz="1050" dirty="0">
                <a:solidFill>
                  <a:schemeClr val="tx1">
                    <a:lumMod val="65000"/>
                    <a:lumOff val="35000"/>
                  </a:schemeClr>
                </a:solidFill>
              </a:rPr>
              <a:t>online/offline</a:t>
            </a:r>
          </a:p>
        </p:txBody>
      </p:sp>
      <p:grpSp>
        <p:nvGrpSpPr>
          <p:cNvPr id="54" name="Group 53"/>
          <p:cNvGrpSpPr/>
          <p:nvPr/>
        </p:nvGrpSpPr>
        <p:grpSpPr>
          <a:xfrm>
            <a:off x="5441758" y="4191019"/>
            <a:ext cx="485422" cy="484648"/>
            <a:chOff x="5551390" y="4551773"/>
            <a:chExt cx="485422" cy="484648"/>
          </a:xfrm>
        </p:grpSpPr>
        <p:sp>
          <p:nvSpPr>
            <p:cNvPr id="55" name="TextBox 138">
              <a:extLst>
                <a:ext uri="{FF2B5EF4-FFF2-40B4-BE49-F238E27FC236}">
                  <a16:creationId xmlns:a16="http://schemas.microsoft.com/office/drawing/2014/main" id="{6AEAF58D-1CBB-41B6-8A4F-1DD61ED826F7}"/>
                </a:ext>
              </a:extLst>
            </p:cNvPr>
            <p:cNvSpPr txBox="1"/>
            <p:nvPr/>
          </p:nvSpPr>
          <p:spPr>
            <a:xfrm>
              <a:off x="5619946" y="4604462"/>
              <a:ext cx="34830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5"/>
                  </a:solidFill>
                </a:rPr>
                <a:t>05</a:t>
              </a:r>
            </a:p>
          </p:txBody>
        </p:sp>
        <p:sp>
          <p:nvSpPr>
            <p:cNvPr id="56" name="Donut 55"/>
            <p:cNvSpPr/>
            <p:nvPr/>
          </p:nvSpPr>
          <p:spPr>
            <a:xfrm>
              <a:off x="5551390" y="4551773"/>
              <a:ext cx="485422" cy="484648"/>
            </a:xfrm>
            <a:prstGeom prst="donut">
              <a:avLst>
                <a:gd name="adj" fmla="val 11842"/>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IN">
                <a:solidFill>
                  <a:schemeClr val="tx1"/>
                </a:solidFill>
              </a:endParaRPr>
            </a:p>
          </p:txBody>
        </p:sp>
      </p:grpSp>
      <p:grpSp>
        <p:nvGrpSpPr>
          <p:cNvPr id="57" name="Group 56"/>
          <p:cNvGrpSpPr/>
          <p:nvPr/>
        </p:nvGrpSpPr>
        <p:grpSpPr>
          <a:xfrm>
            <a:off x="7748840" y="4194985"/>
            <a:ext cx="485422" cy="484648"/>
            <a:chOff x="7918074" y="4523182"/>
            <a:chExt cx="485422" cy="484648"/>
          </a:xfrm>
        </p:grpSpPr>
        <p:sp>
          <p:nvSpPr>
            <p:cNvPr id="58" name="TextBox 138">
              <a:extLst>
                <a:ext uri="{FF2B5EF4-FFF2-40B4-BE49-F238E27FC236}">
                  <a16:creationId xmlns:a16="http://schemas.microsoft.com/office/drawing/2014/main" id="{6AEAF58D-1CBB-41B6-8A4F-1DD61ED826F7}"/>
                </a:ext>
              </a:extLst>
            </p:cNvPr>
            <p:cNvSpPr txBox="1"/>
            <p:nvPr/>
          </p:nvSpPr>
          <p:spPr>
            <a:xfrm>
              <a:off x="7951195" y="4576874"/>
              <a:ext cx="419179"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40C8C2"/>
                  </a:solidFill>
                </a:rPr>
                <a:t>07</a:t>
              </a:r>
            </a:p>
          </p:txBody>
        </p:sp>
        <p:sp>
          <p:nvSpPr>
            <p:cNvPr id="59" name="Donut 58"/>
            <p:cNvSpPr/>
            <p:nvPr/>
          </p:nvSpPr>
          <p:spPr>
            <a:xfrm>
              <a:off x="7918074" y="4523182"/>
              <a:ext cx="485422" cy="484648"/>
            </a:xfrm>
            <a:prstGeom prst="donut">
              <a:avLst>
                <a:gd name="adj" fmla="val 11842"/>
              </a:avLst>
            </a:prstGeom>
            <a:solidFill>
              <a:srgbClr val="40C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60" name="Group 59"/>
          <p:cNvGrpSpPr/>
          <p:nvPr/>
        </p:nvGrpSpPr>
        <p:grpSpPr>
          <a:xfrm>
            <a:off x="2876876" y="777642"/>
            <a:ext cx="553524" cy="484648"/>
            <a:chOff x="2837516" y="997916"/>
            <a:chExt cx="553524" cy="484648"/>
          </a:xfrm>
        </p:grpSpPr>
        <p:sp>
          <p:nvSpPr>
            <p:cNvPr id="61" name="TextBox 60">
              <a:extLst>
                <a:ext uri="{FF2B5EF4-FFF2-40B4-BE49-F238E27FC236}">
                  <a16:creationId xmlns:a16="http://schemas.microsoft.com/office/drawing/2014/main" id="{42CEEE9B-5EC4-4161-B5D7-397EDB57F432}"/>
                </a:ext>
              </a:extLst>
            </p:cNvPr>
            <p:cNvSpPr txBox="1"/>
            <p:nvPr/>
          </p:nvSpPr>
          <p:spPr>
            <a:xfrm>
              <a:off x="2955165" y="1047457"/>
              <a:ext cx="435875" cy="367450"/>
            </a:xfrm>
            <a:prstGeom prst="rect">
              <a:avLst/>
            </a:prstGeom>
            <a:noFill/>
          </p:spPr>
          <p:txBody>
            <a:bodyPr wrap="square" lIns="0" rIns="0" rtlCol="0" anchor="ctr" anchorCtr="0">
              <a:spAutoFit/>
            </a:bodyPr>
            <a:lstStyle/>
            <a:p>
              <a:r>
                <a:rPr lang="en-US" b="1" dirty="0">
                  <a:solidFill>
                    <a:schemeClr val="accent2"/>
                  </a:solidFill>
                </a:rPr>
                <a:t>02</a:t>
              </a:r>
            </a:p>
          </p:txBody>
        </p:sp>
        <p:sp>
          <p:nvSpPr>
            <p:cNvPr id="62" name="Donut 61"/>
            <p:cNvSpPr/>
            <p:nvPr/>
          </p:nvSpPr>
          <p:spPr>
            <a:xfrm>
              <a:off x="2837516" y="997916"/>
              <a:ext cx="485422" cy="484648"/>
            </a:xfrm>
            <a:prstGeom prst="donut">
              <a:avLst>
                <a:gd name="adj" fmla="val 11842"/>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IN">
                <a:solidFill>
                  <a:schemeClr val="tx1"/>
                </a:solidFill>
              </a:endParaRPr>
            </a:p>
          </p:txBody>
        </p:sp>
      </p:grpSp>
      <p:grpSp>
        <p:nvGrpSpPr>
          <p:cNvPr id="63" name="Group 62"/>
          <p:cNvGrpSpPr/>
          <p:nvPr/>
        </p:nvGrpSpPr>
        <p:grpSpPr>
          <a:xfrm>
            <a:off x="5043694" y="740527"/>
            <a:ext cx="2033134" cy="484648"/>
            <a:chOff x="4984799" y="997916"/>
            <a:chExt cx="2033134" cy="484648"/>
          </a:xfrm>
        </p:grpSpPr>
        <p:sp>
          <p:nvSpPr>
            <p:cNvPr id="64" name="TextBox 63">
              <a:extLst>
                <a:ext uri="{FF2B5EF4-FFF2-40B4-BE49-F238E27FC236}">
                  <a16:creationId xmlns:a16="http://schemas.microsoft.com/office/drawing/2014/main" id="{69B209ED-2C2B-4FDE-A9E0-5305D4E8133D}"/>
                </a:ext>
              </a:extLst>
            </p:cNvPr>
            <p:cNvSpPr txBox="1"/>
            <p:nvPr/>
          </p:nvSpPr>
          <p:spPr>
            <a:xfrm>
              <a:off x="5107130" y="1051885"/>
              <a:ext cx="1910803" cy="369332"/>
            </a:xfrm>
            <a:prstGeom prst="rect">
              <a:avLst/>
            </a:prstGeom>
            <a:noFill/>
          </p:spPr>
          <p:txBody>
            <a:bodyPr wrap="square" lIns="0" rIns="0" rtlCol="0" anchor="ctr" anchorCtr="0">
              <a:spAutoFit/>
            </a:bodyPr>
            <a:lstStyle/>
            <a:p>
              <a:r>
                <a:rPr lang="en-US" b="1" dirty="0">
                  <a:solidFill>
                    <a:schemeClr val="accent4">
                      <a:lumMod val="75000"/>
                    </a:schemeClr>
                  </a:solidFill>
                </a:rPr>
                <a:t>04</a:t>
              </a:r>
            </a:p>
          </p:txBody>
        </p:sp>
        <p:sp>
          <p:nvSpPr>
            <p:cNvPr id="65" name="Donut 64"/>
            <p:cNvSpPr/>
            <p:nvPr/>
          </p:nvSpPr>
          <p:spPr>
            <a:xfrm>
              <a:off x="4984799" y="997916"/>
              <a:ext cx="485422" cy="484648"/>
            </a:xfrm>
            <a:prstGeom prst="donut">
              <a:avLst>
                <a:gd name="adj" fmla="val 11842"/>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IN">
                <a:solidFill>
                  <a:srgbClr val="BF9000"/>
                </a:solidFill>
              </a:endParaRPr>
            </a:p>
          </p:txBody>
        </p:sp>
      </p:grpSp>
      <p:grpSp>
        <p:nvGrpSpPr>
          <p:cNvPr id="66" name="Group 65"/>
          <p:cNvGrpSpPr/>
          <p:nvPr/>
        </p:nvGrpSpPr>
        <p:grpSpPr>
          <a:xfrm>
            <a:off x="7324484" y="740527"/>
            <a:ext cx="1109619" cy="484648"/>
            <a:chOff x="7642130" y="972302"/>
            <a:chExt cx="1109619" cy="484648"/>
          </a:xfrm>
        </p:grpSpPr>
        <p:sp>
          <p:nvSpPr>
            <p:cNvPr id="67" name="TextBox 66">
              <a:extLst>
                <a:ext uri="{FF2B5EF4-FFF2-40B4-BE49-F238E27FC236}">
                  <a16:creationId xmlns:a16="http://schemas.microsoft.com/office/drawing/2014/main" id="{F19711A0-C790-4242-9E47-C26CACAACA2B}"/>
                </a:ext>
              </a:extLst>
            </p:cNvPr>
            <p:cNvSpPr txBox="1"/>
            <p:nvPr/>
          </p:nvSpPr>
          <p:spPr>
            <a:xfrm>
              <a:off x="7770440" y="1019276"/>
              <a:ext cx="981309" cy="369332"/>
            </a:xfrm>
            <a:prstGeom prst="rect">
              <a:avLst/>
            </a:prstGeom>
            <a:noFill/>
          </p:spPr>
          <p:txBody>
            <a:bodyPr wrap="square" lIns="0" rIns="0" rtlCol="0" anchor="ctr" anchorCtr="0">
              <a:spAutoFit/>
            </a:bodyPr>
            <a:lstStyle/>
            <a:p>
              <a:r>
                <a:rPr lang="en-US" b="1" dirty="0">
                  <a:solidFill>
                    <a:schemeClr val="accent6"/>
                  </a:solidFill>
                </a:rPr>
                <a:t>06</a:t>
              </a:r>
            </a:p>
          </p:txBody>
        </p:sp>
        <p:sp>
          <p:nvSpPr>
            <p:cNvPr id="68" name="Donut 67"/>
            <p:cNvSpPr/>
            <p:nvPr/>
          </p:nvSpPr>
          <p:spPr>
            <a:xfrm>
              <a:off x="7642130" y="972302"/>
              <a:ext cx="485422" cy="484648"/>
            </a:xfrm>
            <a:prstGeom prst="donut">
              <a:avLst>
                <a:gd name="adj" fmla="val 11842"/>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IN">
                <a:solidFill>
                  <a:srgbClr val="70AD47"/>
                </a:solidFill>
              </a:endParaRPr>
            </a:p>
          </p:txBody>
        </p:sp>
      </p:grpSp>
      <p:pic>
        <p:nvPicPr>
          <p:cNvPr id="69" name="Picture 6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6" y="6482213"/>
            <a:ext cx="375787" cy="375787"/>
          </a:xfrm>
          <a:prstGeom prst="rect">
            <a:avLst/>
          </a:prstGeom>
        </p:spPr>
      </p:pic>
      <p:sp>
        <p:nvSpPr>
          <p:cNvPr id="70" name="Title 45"/>
          <p:cNvSpPr txBox="1">
            <a:spLocks/>
          </p:cNvSpPr>
          <p:nvPr/>
        </p:nvSpPr>
        <p:spPr>
          <a:xfrm>
            <a:off x="624692" y="6384952"/>
            <a:ext cx="10752000" cy="392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hlinkClick r:id="" action="ppaction://noaction"/>
              </a:rPr>
              <a:t>Process flow for Citizens/Applicants</a:t>
            </a:r>
            <a:endParaRPr lang="en-IN" sz="28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71" name="Right Arrow 70"/>
          <p:cNvSpPr/>
          <p:nvPr/>
        </p:nvSpPr>
        <p:spPr>
          <a:xfrm>
            <a:off x="9019024" y="2501343"/>
            <a:ext cx="1090893" cy="1018676"/>
          </a:xfrm>
          <a:prstGeom prst="rightArrow">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9687693" y="4910398"/>
            <a:ext cx="2779423" cy="338554"/>
          </a:xfrm>
          <a:prstGeom prst="rect">
            <a:avLst/>
          </a:prstGeom>
        </p:spPr>
        <p:txBody>
          <a:bodyPr wrap="square">
            <a:spAutoFit/>
          </a:bodyPr>
          <a:lstStyle/>
          <a:p>
            <a:pPr algn="ctr">
              <a:buClrTx/>
              <a:defRPr/>
            </a:pPr>
            <a:r>
              <a:rPr lang="en-US" sz="1600" b="1" dirty="0" smtClean="0">
                <a:solidFill>
                  <a:srgbClr val="FF0000"/>
                </a:solidFill>
              </a:rPr>
              <a:t>Total Cost: 11.49Cr</a:t>
            </a:r>
            <a:r>
              <a:rPr lang="en-US" sz="1600" b="1" dirty="0"/>
              <a:t>.</a:t>
            </a:r>
            <a:endParaRPr lang="en-US" sz="1600" b="1" dirty="0">
              <a:latin typeface="Segoe UI" panose="020B0502040204020203" pitchFamily="34" charset="0"/>
            </a:endParaRPr>
          </a:p>
        </p:txBody>
      </p:sp>
      <p:sp>
        <p:nvSpPr>
          <p:cNvPr id="75" name="TextBox 74">
            <a:extLst>
              <a:ext uri="{FF2B5EF4-FFF2-40B4-BE49-F238E27FC236}">
                <a16:creationId xmlns:a16="http://schemas.microsoft.com/office/drawing/2014/main" id="{72494215-EA5D-9E47-9D84-F6D4547954EE}"/>
              </a:ext>
            </a:extLst>
          </p:cNvPr>
          <p:cNvSpPr txBox="1"/>
          <p:nvPr/>
        </p:nvSpPr>
        <p:spPr>
          <a:xfrm>
            <a:off x="10664305" y="4425241"/>
            <a:ext cx="1527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Cost</a:t>
            </a:r>
            <a:endParaRPr lang="en-US" sz="2400" b="1" u="sng" dirty="0">
              <a:solidFill>
                <a:srgbClr val="4D8058"/>
              </a:solidFill>
              <a:latin typeface="Tw Cen MT" panose="020B0602020104020603" pitchFamily="34" charset="77"/>
            </a:endParaRPr>
          </a:p>
        </p:txBody>
      </p:sp>
    </p:spTree>
    <p:extLst>
      <p:ext uri="{BB962C8B-B14F-4D97-AF65-F5344CB8AC3E}">
        <p14:creationId xmlns:p14="http://schemas.microsoft.com/office/powerpoint/2010/main" val="4137083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9923" y="729041"/>
            <a:ext cx="6907467" cy="3167382"/>
            <a:chOff x="8417020" y="2588444"/>
            <a:chExt cx="3774980" cy="1711337"/>
          </a:xfrm>
        </p:grpSpPr>
        <p:grpSp>
          <p:nvGrpSpPr>
            <p:cNvPr id="4" name="Group 3"/>
            <p:cNvGrpSpPr/>
            <p:nvPr/>
          </p:nvGrpSpPr>
          <p:grpSpPr>
            <a:xfrm>
              <a:off x="8417020" y="2588444"/>
              <a:ext cx="3774980" cy="1711337"/>
              <a:chOff x="7266059" y="2561148"/>
              <a:chExt cx="3774980" cy="1711337"/>
            </a:xfrm>
          </p:grpSpPr>
          <p:pic>
            <p:nvPicPr>
              <p:cNvPr id="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763" y="2561148"/>
                <a:ext cx="1354240" cy="1354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chandigarh vecto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507" b="34625"/>
              <a:stretch/>
            </p:blipFill>
            <p:spPr bwMode="auto">
              <a:xfrm>
                <a:off x="7266059" y="3370998"/>
                <a:ext cx="3774980" cy="90148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9953960" y="2726460"/>
              <a:ext cx="770926" cy="116404"/>
            </a:xfrm>
            <a:prstGeom prst="rect">
              <a:avLst/>
            </a:prstGeom>
            <a:noFill/>
          </p:spPr>
          <p:txBody>
            <a:bodyPr wrap="none" lIns="0" tIns="0" rIns="0" bIns="0" rtlCol="0">
              <a:spAutoFit/>
            </a:bodyPr>
            <a:lstStyle/>
            <a:p>
              <a:r>
                <a:rPr lang="en-IN" b="1" dirty="0" smtClean="0">
                  <a:solidFill>
                    <a:schemeClr val="accent1">
                      <a:lumMod val="90000"/>
                      <a:lumOff val="10000"/>
                    </a:schemeClr>
                  </a:solidFill>
                </a:rPr>
                <a:t>Brain of the city!</a:t>
              </a:r>
            </a:p>
          </p:txBody>
        </p:sp>
      </p:grpSp>
      <p:pic>
        <p:nvPicPr>
          <p:cNvPr id="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983" y="609601"/>
            <a:ext cx="7557437" cy="657497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p:cNvSpPr/>
          <p:nvPr/>
        </p:nvSpPr>
        <p:spPr>
          <a:xfrm>
            <a:off x="3106057" y="1582057"/>
            <a:ext cx="3077029" cy="4499429"/>
          </a:xfrm>
          <a:custGeom>
            <a:avLst/>
            <a:gdLst>
              <a:gd name="connsiteX0" fmla="*/ 3077029 w 3077029"/>
              <a:gd name="connsiteY0" fmla="*/ 0 h 4499429"/>
              <a:gd name="connsiteX1" fmla="*/ 3018972 w 3077029"/>
              <a:gd name="connsiteY1" fmla="*/ 14514 h 4499429"/>
              <a:gd name="connsiteX2" fmla="*/ 0 w 3077029"/>
              <a:gd name="connsiteY2" fmla="*/ 566057 h 4499429"/>
              <a:gd name="connsiteX3" fmla="*/ 2931886 w 3077029"/>
              <a:gd name="connsiteY3" fmla="*/ 4499429 h 4499429"/>
              <a:gd name="connsiteX4" fmla="*/ 3077029 w 3077029"/>
              <a:gd name="connsiteY4" fmla="*/ 0 h 449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29" h="4499429">
                <a:moveTo>
                  <a:pt x="3077029" y="0"/>
                </a:moveTo>
                <a:lnTo>
                  <a:pt x="3018972" y="14514"/>
                </a:lnTo>
                <a:lnTo>
                  <a:pt x="0" y="566057"/>
                </a:lnTo>
                <a:lnTo>
                  <a:pt x="2931886" y="4499429"/>
                </a:lnTo>
                <a:lnTo>
                  <a:pt x="3077029" y="0"/>
                </a:lnTo>
                <a:close/>
              </a:path>
            </a:pathLst>
          </a:custGeom>
          <a:gradFill flip="none" rotWithShape="1">
            <a:gsLst>
              <a:gs pos="0">
                <a:schemeClr val="accent1">
                  <a:tint val="66000"/>
                  <a:satMod val="160000"/>
                  <a:alpha val="41000"/>
                  <a:lumMod val="33000"/>
                </a:schemeClr>
              </a:gs>
              <a:gs pos="59000">
                <a:schemeClr val="accent1">
                  <a:tint val="44500"/>
                  <a:satMod val="160000"/>
                  <a:alpha val="11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BE8AA9BD-5B28-4BB1-803B-54BB6E1B0DE1}"/>
              </a:ext>
            </a:extLst>
          </p:cNvPr>
          <p:cNvSpPr txBox="1"/>
          <p:nvPr/>
        </p:nvSpPr>
        <p:spPr>
          <a:xfrm>
            <a:off x="847415" y="115670"/>
            <a:ext cx="10671341" cy="707886"/>
          </a:xfrm>
          <a:prstGeom prst="rect">
            <a:avLst/>
          </a:prstGeom>
          <a:noFill/>
        </p:spPr>
        <p:txBody>
          <a:bodyPr wrap="square" rtlCol="0">
            <a:spAutoFit/>
          </a:bodyPr>
          <a:lstStyle/>
          <a:p>
            <a:pPr algn="ctr"/>
            <a:r>
              <a:rPr lang="en-US" sz="4000" b="1" dirty="0">
                <a:solidFill>
                  <a:schemeClr val="tx1"/>
                </a:solidFill>
                <a:latin typeface="Tw Cen MT" panose="020B0602020104020603" pitchFamily="34" charset="0"/>
              </a:rPr>
              <a:t>Integrated Command &amp; Control Center (ICCC)</a:t>
            </a:r>
          </a:p>
        </p:txBody>
      </p:sp>
      <p:grpSp>
        <p:nvGrpSpPr>
          <p:cNvPr id="11" name="Group 10">
            <a:extLst>
              <a:ext uri="{FF2B5EF4-FFF2-40B4-BE49-F238E27FC236}">
                <a16:creationId xmlns:a16="http://schemas.microsoft.com/office/drawing/2014/main" id="{99A81CDB-32D0-44DE-8C97-ED9715A26794}"/>
              </a:ext>
            </a:extLst>
          </p:cNvPr>
          <p:cNvGrpSpPr/>
          <p:nvPr/>
        </p:nvGrpSpPr>
        <p:grpSpPr>
          <a:xfrm>
            <a:off x="4997959" y="777390"/>
            <a:ext cx="1434489" cy="190500"/>
            <a:chOff x="4679586" y="878988"/>
            <a:chExt cx="1434489" cy="190500"/>
          </a:xfrm>
        </p:grpSpPr>
        <p:sp>
          <p:nvSpPr>
            <p:cNvPr id="12" name="Oval 11">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CB4AB45E-7D8A-124C-9725-CEFF5D80E239}"/>
              </a:ext>
            </a:extLst>
          </p:cNvPr>
          <p:cNvGrpSpPr/>
          <p:nvPr/>
        </p:nvGrpSpPr>
        <p:grpSpPr>
          <a:xfrm>
            <a:off x="242009" y="3942173"/>
            <a:ext cx="5461366" cy="2687386"/>
            <a:chOff x="1291484" y="3838312"/>
            <a:chExt cx="5461366" cy="2687386"/>
          </a:xfrm>
        </p:grpSpPr>
        <p:grpSp>
          <p:nvGrpSpPr>
            <p:cNvPr id="18" name="Group 17">
              <a:extLst>
                <a:ext uri="{FF2B5EF4-FFF2-40B4-BE49-F238E27FC236}">
                  <a16:creationId xmlns:a16="http://schemas.microsoft.com/office/drawing/2014/main" id="{021F9D1B-1D04-F540-8DF0-4B469463FC24}"/>
                </a:ext>
              </a:extLst>
            </p:cNvPr>
            <p:cNvGrpSpPr/>
            <p:nvPr/>
          </p:nvGrpSpPr>
          <p:grpSpPr>
            <a:xfrm>
              <a:off x="1291484" y="3838312"/>
              <a:ext cx="1707298" cy="461665"/>
              <a:chOff x="5474037" y="870542"/>
              <a:chExt cx="1707298" cy="461665"/>
            </a:xfrm>
          </p:grpSpPr>
          <p:pic>
            <p:nvPicPr>
              <p:cNvPr id="20" name="Picture 2" descr="Image result for aims objectives vector">
                <a:extLst>
                  <a:ext uri="{FF2B5EF4-FFF2-40B4-BE49-F238E27FC236}">
                    <a16:creationId xmlns:a16="http://schemas.microsoft.com/office/drawing/2014/main" id="{022D7D78-E188-374C-A9A8-0092F99293C0}"/>
                  </a:ext>
                </a:extLst>
              </p:cNvPr>
              <p:cNvPicPr>
                <a:picLocks noChangeAspect="1" noChangeArrowheads="1"/>
              </p:cNvPicPr>
              <p:nvPr/>
            </p:nvPicPr>
            <p:blipFill rotWithShape="1">
              <a:blip r:embed="rId5">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b="30602"/>
              <a:stretch/>
            </p:blipFill>
            <p:spPr bwMode="auto">
              <a:xfrm>
                <a:off x="6524367" y="927035"/>
                <a:ext cx="656968" cy="4001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A5B403B-4F44-CD45-83B2-A1F68E17675A}"/>
                  </a:ext>
                </a:extLst>
              </p:cNvPr>
              <p:cNvSpPr txBox="1"/>
              <p:nvPr/>
            </p:nvSpPr>
            <p:spPr>
              <a:xfrm>
                <a:off x="5474037" y="870542"/>
                <a:ext cx="1039067" cy="461665"/>
              </a:xfrm>
              <a:prstGeom prst="rect">
                <a:avLst/>
              </a:prstGeom>
              <a:noFill/>
            </p:spPr>
            <p:txBody>
              <a:bodyPr wrap="none" rtlCol="0">
                <a:spAutoFit/>
              </a:bodyPr>
              <a:lstStyle/>
              <a:p>
                <a:r>
                  <a:rPr lang="en-US" sz="2400" b="1" dirty="0">
                    <a:solidFill>
                      <a:srgbClr val="4D8058"/>
                    </a:solidFill>
                    <a:latin typeface="Tw Cen MT" panose="020B0602020104020603" pitchFamily="34" charset="77"/>
                  </a:rPr>
                  <a:t>Impact</a:t>
                </a:r>
              </a:p>
            </p:txBody>
          </p:sp>
        </p:grpSp>
        <p:sp>
          <p:nvSpPr>
            <p:cNvPr id="19" name="TextBox 18">
              <a:extLst>
                <a:ext uri="{FF2B5EF4-FFF2-40B4-BE49-F238E27FC236}">
                  <a16:creationId xmlns:a16="http://schemas.microsoft.com/office/drawing/2014/main" id="{5BF5A0C5-CBA7-724F-BCBB-05A589096302}"/>
                </a:ext>
              </a:extLst>
            </p:cNvPr>
            <p:cNvSpPr txBox="1"/>
            <p:nvPr/>
          </p:nvSpPr>
          <p:spPr>
            <a:xfrm>
              <a:off x="1733719" y="4463595"/>
              <a:ext cx="5019131" cy="2062103"/>
            </a:xfrm>
            <a:prstGeom prst="rect">
              <a:avLst/>
            </a:prstGeom>
            <a:noFill/>
          </p:spPr>
          <p:txBody>
            <a:bodyPr wrap="square" rtlCol="0">
              <a:spAutoFit/>
            </a:bodyPr>
            <a:lstStyle/>
            <a:p>
              <a:pPr marL="285750" indent="-285750">
                <a:buFont typeface="Wingdings" pitchFamily="2" charset="2"/>
                <a:buChar char="§"/>
              </a:pPr>
              <a:r>
                <a:rPr lang="en-IN" sz="2000" b="1" dirty="0">
                  <a:solidFill>
                    <a:srgbClr val="FF0000"/>
                  </a:solidFill>
                  <a:latin typeface="Tw Cen MT" panose="020B0602020104020603" pitchFamily="34" charset="77"/>
                </a:rPr>
                <a:t>Centralised monitoring</a:t>
              </a:r>
              <a:r>
                <a:rPr lang="en-IN" sz="1800" dirty="0">
                  <a:latin typeface="Tw Cen MT" panose="020B0602020104020603" pitchFamily="34" charset="77"/>
                </a:rPr>
                <a:t>, </a:t>
              </a:r>
              <a:r>
                <a:rPr lang="en-IN" sz="1600" dirty="0">
                  <a:latin typeface="Tw Cen MT" panose="020B0602020104020603" pitchFamily="34" charset="77"/>
                </a:rPr>
                <a:t>control and command of the city.</a:t>
              </a:r>
            </a:p>
            <a:p>
              <a:pPr marL="285750" indent="-285750">
                <a:buFont typeface="Wingdings" pitchFamily="2" charset="2"/>
                <a:buChar char="§"/>
              </a:pPr>
              <a:r>
                <a:rPr lang="en-IN" sz="1600" dirty="0">
                  <a:latin typeface="Tw Cen MT" panose="020B0602020104020603" pitchFamily="34" charset="77"/>
                </a:rPr>
                <a:t>Crisis and </a:t>
              </a:r>
              <a:r>
                <a:rPr lang="en-IN" sz="2000" b="1" dirty="0">
                  <a:latin typeface="Tw Cen MT" panose="020B0602020104020603" pitchFamily="34" charset="77"/>
                </a:rPr>
                <a:t>disaster management.</a:t>
              </a:r>
            </a:p>
            <a:p>
              <a:pPr marL="285750" indent="-285750">
                <a:buFont typeface="Wingdings" pitchFamily="2" charset="2"/>
                <a:buChar char="§"/>
              </a:pPr>
              <a:r>
                <a:rPr lang="en-IN" sz="2000" b="1" dirty="0">
                  <a:solidFill>
                    <a:srgbClr val="FF0000"/>
                  </a:solidFill>
                  <a:latin typeface="Tw Cen MT" panose="020B0602020104020603" pitchFamily="34" charset="77"/>
                </a:rPr>
                <a:t>Aggregation of city information </a:t>
              </a:r>
              <a:r>
                <a:rPr lang="en-IN" sz="1600" dirty="0">
                  <a:latin typeface="Tw Cen MT" panose="020B0602020104020603" pitchFamily="34" charset="77"/>
                </a:rPr>
                <a:t>under one umbrella.</a:t>
              </a:r>
            </a:p>
            <a:p>
              <a:pPr marL="285750" indent="-285750">
                <a:buFont typeface="Wingdings" pitchFamily="2" charset="2"/>
                <a:buChar char="§"/>
              </a:pPr>
              <a:r>
                <a:rPr lang="en-IN" sz="1600" dirty="0">
                  <a:latin typeface="Tw Cen MT" panose="020B0602020104020603" pitchFamily="34" charset="77"/>
                </a:rPr>
                <a:t>Fast, efficient and </a:t>
              </a:r>
              <a:r>
                <a:rPr lang="en-IN" sz="2000" b="1" dirty="0">
                  <a:solidFill>
                    <a:srgbClr val="FF0000"/>
                  </a:solidFill>
                  <a:latin typeface="Tw Cen MT" panose="020B0602020104020603" pitchFamily="34" charset="77"/>
                </a:rPr>
                <a:t>effective decision making.</a:t>
              </a:r>
            </a:p>
            <a:p>
              <a:pPr marL="285750" indent="-285750">
                <a:buFont typeface="Wingdings" pitchFamily="2" charset="2"/>
                <a:buChar char="§"/>
              </a:pPr>
              <a:endParaRPr lang="en-US" sz="1600" dirty="0">
                <a:latin typeface="Tw Cen MT" panose="020B0602020104020603" pitchFamily="34" charset="77"/>
              </a:endParaRPr>
            </a:p>
          </p:txBody>
        </p:sp>
      </p:grpSp>
    </p:spTree>
    <p:extLst>
      <p:ext uri="{BB962C8B-B14F-4D97-AF65-F5344CB8AC3E}">
        <p14:creationId xmlns:p14="http://schemas.microsoft.com/office/powerpoint/2010/main" val="36023889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123467D7-4E0C-004B-8B62-F371B31EAF12}"/>
              </a:ext>
            </a:extLst>
          </p:cNvPr>
          <p:cNvGraphicFramePr>
            <a:graphicFrameLocks noGrp="1"/>
          </p:cNvGraphicFramePr>
          <p:nvPr>
            <p:extLst/>
          </p:nvPr>
        </p:nvGraphicFramePr>
        <p:xfrm>
          <a:off x="271995" y="348342"/>
          <a:ext cx="2268005" cy="6566805"/>
        </p:xfrm>
        <a:graphic>
          <a:graphicData uri="http://schemas.openxmlformats.org/drawingml/2006/table">
            <a:tbl>
              <a:tblPr firstRow="1">
                <a:tableStyleId>{68D230F3-CF80-4859-8CE7-A43EE81993B5}</a:tableStyleId>
              </a:tblPr>
              <a:tblGrid>
                <a:gridCol w="2268005">
                  <a:extLst>
                    <a:ext uri="{9D8B030D-6E8A-4147-A177-3AD203B41FA5}">
                      <a16:colId xmlns:a16="http://schemas.microsoft.com/office/drawing/2014/main" val="3219599683"/>
                    </a:ext>
                  </a:extLst>
                </a:gridCol>
              </a:tblGrid>
              <a:tr h="766127">
                <a:tc>
                  <a:txBody>
                    <a:bodyPr/>
                    <a:lstStyle/>
                    <a:p>
                      <a:pPr algn="ctr"/>
                      <a:r>
                        <a:rPr lang="en-US" sz="1800" dirty="0">
                          <a:latin typeface="Tw Cen MT" panose="020B0602020104020603" pitchFamily="34" charset="77"/>
                        </a:rPr>
                        <a:t>Project to</a:t>
                      </a:r>
                      <a:r>
                        <a:rPr lang="en-US" sz="1800" baseline="0" dirty="0">
                          <a:latin typeface="Tw Cen MT" panose="020B0602020104020603" pitchFamily="34" charset="77"/>
                        </a:rPr>
                        <a:t> be Integrated </a:t>
                      </a:r>
                      <a:endParaRPr lang="en-US" sz="1800" dirty="0">
                        <a:latin typeface="Tw Cen MT" panose="020B0602020104020603" pitchFamily="34" charset="77"/>
                      </a:endParaRPr>
                    </a:p>
                  </a:txBody>
                  <a:tcPr/>
                </a:tc>
                <a:extLst>
                  <a:ext uri="{0D108BD9-81ED-4DB2-BD59-A6C34878D82A}">
                    <a16:rowId xmlns:a16="http://schemas.microsoft.com/office/drawing/2014/main" val="444239333"/>
                  </a:ext>
                </a:extLst>
              </a:tr>
              <a:tr h="766127">
                <a:tc>
                  <a:txBody>
                    <a:bodyPr/>
                    <a:lstStyle/>
                    <a:p>
                      <a:pPr marL="285750" indent="-285750" algn="l">
                        <a:buFont typeface="Arial" panose="020B0604020202020204" pitchFamily="34" charset="0"/>
                        <a:buChar char="•"/>
                      </a:pPr>
                      <a:r>
                        <a:rPr lang="en-US" sz="1800" dirty="0">
                          <a:latin typeface="Tw Cen MT" panose="020B0602020104020603" pitchFamily="34" charset="77"/>
                        </a:rPr>
                        <a:t>Utility</a:t>
                      </a:r>
                      <a:r>
                        <a:rPr lang="en-US" sz="1800" baseline="0" dirty="0">
                          <a:latin typeface="Tw Cen MT" panose="020B0602020104020603" pitchFamily="34" charset="77"/>
                        </a:rPr>
                        <a:t> management (SCADA) </a:t>
                      </a:r>
                      <a:r>
                        <a:rPr lang="en-US" sz="1800" dirty="0">
                          <a:latin typeface="Tw Cen MT" panose="020B0602020104020603" pitchFamily="34" charset="77"/>
                        </a:rPr>
                        <a:t> </a:t>
                      </a:r>
                    </a:p>
                  </a:txBody>
                  <a:tcPr/>
                </a:tc>
                <a:extLst>
                  <a:ext uri="{0D108BD9-81ED-4DB2-BD59-A6C34878D82A}">
                    <a16:rowId xmlns:a16="http://schemas.microsoft.com/office/drawing/2014/main" val="3017025639"/>
                  </a:ext>
                </a:extLst>
              </a:tr>
              <a:tr h="1094468">
                <a:tc>
                  <a:txBody>
                    <a:bodyPr/>
                    <a:lstStyle/>
                    <a:p>
                      <a:pPr marL="285750" indent="-285750" algn="l">
                        <a:buFont typeface="Arial" panose="020B0604020202020204" pitchFamily="34" charset="0"/>
                        <a:buChar char="•"/>
                      </a:pPr>
                      <a:r>
                        <a:rPr lang="en-US" sz="1800" dirty="0">
                          <a:latin typeface="Tw Cen MT" panose="020B0602020104020603" pitchFamily="34" charset="77"/>
                        </a:rPr>
                        <a:t>Municipal Solid</a:t>
                      </a:r>
                      <a:r>
                        <a:rPr lang="en-US" sz="1800" baseline="0" dirty="0">
                          <a:latin typeface="Tw Cen MT" panose="020B0602020104020603" pitchFamily="34" charset="77"/>
                        </a:rPr>
                        <a:t> Waste Management</a:t>
                      </a:r>
                      <a:endParaRPr lang="en-US" sz="1800" dirty="0">
                        <a:latin typeface="Tw Cen MT" panose="020B0602020104020603" pitchFamily="34" charset="77"/>
                      </a:endParaRPr>
                    </a:p>
                  </a:txBody>
                  <a:tcPr/>
                </a:tc>
                <a:extLst>
                  <a:ext uri="{0D108BD9-81ED-4DB2-BD59-A6C34878D82A}">
                    <a16:rowId xmlns:a16="http://schemas.microsoft.com/office/drawing/2014/main" val="1456801143"/>
                  </a:ext>
                </a:extLst>
              </a:tr>
              <a:tr h="766127">
                <a:tc>
                  <a:txBody>
                    <a:bodyPr/>
                    <a:lstStyle/>
                    <a:p>
                      <a:pPr marL="285750" indent="-285750" algn="l">
                        <a:buFont typeface="Arial" panose="020B0604020202020204" pitchFamily="34" charset="0"/>
                        <a:buChar char="•"/>
                      </a:pPr>
                      <a:r>
                        <a:rPr lang="en-US" sz="1800" dirty="0">
                          <a:latin typeface="Tw Cen MT" panose="020B0602020104020603" pitchFamily="34" charset="77"/>
                        </a:rPr>
                        <a:t>Smart Lighting (LED)</a:t>
                      </a:r>
                    </a:p>
                  </a:txBody>
                  <a:tcPr/>
                </a:tc>
                <a:extLst>
                  <a:ext uri="{0D108BD9-81ED-4DB2-BD59-A6C34878D82A}">
                    <a16:rowId xmlns:a16="http://schemas.microsoft.com/office/drawing/2014/main" val="3903573299"/>
                  </a:ext>
                </a:extLst>
              </a:tr>
              <a:tr h="437787">
                <a:tc>
                  <a:txBody>
                    <a:bodyPr/>
                    <a:lstStyle/>
                    <a:p>
                      <a:pPr marL="285750" indent="-285750" algn="l">
                        <a:buFont typeface="Arial" panose="020B0604020202020204" pitchFamily="34" charset="0"/>
                        <a:buChar char="•"/>
                      </a:pPr>
                      <a:r>
                        <a:rPr lang="en-US" sz="1800" dirty="0">
                          <a:latin typeface="Tw Cen MT" panose="020B0602020104020603" pitchFamily="34" charset="77"/>
                        </a:rPr>
                        <a:t>Smart Parking</a:t>
                      </a:r>
                    </a:p>
                  </a:txBody>
                  <a:tcPr/>
                </a:tc>
                <a:extLst>
                  <a:ext uri="{0D108BD9-81ED-4DB2-BD59-A6C34878D82A}">
                    <a16:rowId xmlns:a16="http://schemas.microsoft.com/office/drawing/2014/main" val="2158354531"/>
                  </a:ext>
                </a:extLst>
              </a:tr>
              <a:tr h="437787">
                <a:tc>
                  <a:txBody>
                    <a:bodyPr/>
                    <a:lstStyle/>
                    <a:p>
                      <a:pPr marL="285750" indent="-285750" algn="l">
                        <a:buFont typeface="Arial" panose="020B0604020202020204" pitchFamily="34" charset="0"/>
                        <a:buChar char="•"/>
                      </a:pPr>
                      <a:r>
                        <a:rPr lang="en-US" sz="1800" baseline="0" dirty="0">
                          <a:latin typeface="Tw Cen MT" panose="020B0602020104020603" pitchFamily="34" charset="77"/>
                        </a:rPr>
                        <a:t>Public Bike sharing </a:t>
                      </a:r>
                      <a:endParaRPr lang="en-US" sz="1800" dirty="0">
                        <a:latin typeface="Tw Cen MT" panose="020B0602020104020603" pitchFamily="34" charset="77"/>
                      </a:endParaRPr>
                    </a:p>
                  </a:txBody>
                  <a:tcPr/>
                </a:tc>
                <a:extLst>
                  <a:ext uri="{0D108BD9-81ED-4DB2-BD59-A6C34878D82A}">
                    <a16:rowId xmlns:a16="http://schemas.microsoft.com/office/drawing/2014/main" val="4071984275"/>
                  </a:ext>
                </a:extLst>
              </a:tr>
              <a:tr h="1094468">
                <a:tc>
                  <a:txBody>
                    <a:bodyPr/>
                    <a:lstStyle/>
                    <a:p>
                      <a:pPr marL="285750" indent="-285750" algn="l">
                        <a:buFont typeface="Arial" panose="020B0604020202020204" pitchFamily="34" charset="0"/>
                        <a:buChar char="•"/>
                      </a:pPr>
                      <a:r>
                        <a:rPr lang="en-US" sz="1800" baseline="0" dirty="0">
                          <a:latin typeface="Tw Cen MT" panose="020B0602020104020603" pitchFamily="34" charset="77"/>
                        </a:rPr>
                        <a:t>Intelligent Transport system (CTU)</a:t>
                      </a:r>
                      <a:endParaRPr lang="en-US" sz="1800" dirty="0">
                        <a:latin typeface="Tw Cen MT" panose="020B0602020104020603" pitchFamily="34" charset="77"/>
                      </a:endParaRPr>
                    </a:p>
                  </a:txBody>
                  <a:tcPr/>
                </a:tc>
                <a:extLst>
                  <a:ext uri="{0D108BD9-81ED-4DB2-BD59-A6C34878D82A}">
                    <a16:rowId xmlns:a16="http://schemas.microsoft.com/office/drawing/2014/main" val="3640552617"/>
                  </a:ext>
                </a:extLst>
              </a:tr>
              <a:tr h="766127">
                <a:tc>
                  <a:txBody>
                    <a:bodyPr/>
                    <a:lstStyle/>
                    <a:p>
                      <a:pPr marL="285750" indent="-285750" algn="l">
                        <a:buFont typeface="Arial" panose="020B0604020202020204" pitchFamily="34" charset="0"/>
                        <a:buChar char="•"/>
                      </a:pPr>
                      <a:r>
                        <a:rPr lang="en-US" sz="1800" u="none" strike="noStrike" cap="none" dirty="0">
                          <a:latin typeface="Tw Cen MT" panose="020B0602020104020603" pitchFamily="34" charset="77"/>
                          <a:sym typeface="Arial"/>
                        </a:rPr>
                        <a:t> Intermediate Public Transport </a:t>
                      </a:r>
                      <a:endParaRPr lang="en-US" sz="1800" b="0" i="0" u="none" strike="noStrike" cap="none" dirty="0">
                        <a:solidFill>
                          <a:schemeClr val="tx1"/>
                        </a:solidFill>
                        <a:latin typeface="Tw Cen MT" panose="020B0602020104020603" pitchFamily="34" charset="77"/>
                        <a:ea typeface="+mn-ea"/>
                        <a:cs typeface="+mn-cs"/>
                        <a:sym typeface="Arial"/>
                      </a:endParaRPr>
                    </a:p>
                  </a:txBody>
                  <a:tcPr/>
                </a:tc>
                <a:extLst>
                  <a:ext uri="{0D108BD9-81ED-4DB2-BD59-A6C34878D82A}">
                    <a16:rowId xmlns:a16="http://schemas.microsoft.com/office/drawing/2014/main" val="497408314"/>
                  </a:ext>
                </a:extLst>
              </a:tr>
              <a:tr h="437787">
                <a:tc>
                  <a:txBody>
                    <a:bodyPr/>
                    <a:lstStyle/>
                    <a:p>
                      <a:pPr marL="285750" indent="-285750" algn="l">
                        <a:buFont typeface="Arial" panose="020B0604020202020204" pitchFamily="34" charset="0"/>
                        <a:buChar char="•"/>
                      </a:pPr>
                      <a:endParaRPr lang="en-US" sz="1800" b="0" i="0" u="none" strike="noStrike" cap="none" dirty="0">
                        <a:solidFill>
                          <a:schemeClr val="tx1"/>
                        </a:solidFill>
                        <a:latin typeface="Tw Cen MT" panose="020B0602020104020603" pitchFamily="34" charset="77"/>
                        <a:ea typeface="+mn-ea"/>
                        <a:cs typeface="+mn-cs"/>
                        <a:sym typeface="Arial"/>
                      </a:endParaRPr>
                    </a:p>
                  </a:txBody>
                  <a:tcPr/>
                </a:tc>
                <a:extLst>
                  <a:ext uri="{0D108BD9-81ED-4DB2-BD59-A6C34878D82A}">
                    <a16:rowId xmlns:a16="http://schemas.microsoft.com/office/drawing/2014/main" val="2004051338"/>
                  </a:ext>
                </a:extLst>
              </a:tr>
            </a:tbl>
          </a:graphicData>
        </a:graphic>
      </p:graphicFrame>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193" r="13970"/>
          <a:stretch/>
        </p:blipFill>
        <p:spPr>
          <a:xfrm>
            <a:off x="2588125" y="1"/>
            <a:ext cx="9611895" cy="6858000"/>
          </a:xfrm>
          <a:prstGeom prst="rect">
            <a:avLst/>
          </a:prstGeom>
        </p:spPr>
      </p:pic>
    </p:spTree>
    <p:extLst>
      <p:ext uri="{BB962C8B-B14F-4D97-AF65-F5344CB8AC3E}">
        <p14:creationId xmlns:p14="http://schemas.microsoft.com/office/powerpoint/2010/main" val="682040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85906"/>
            <a:ext cx="4025461" cy="646331"/>
          </a:xfrm>
          <a:prstGeom prst="rect">
            <a:avLst/>
          </a:prstGeom>
          <a:noFill/>
        </p:spPr>
        <p:txBody>
          <a:bodyPr wrap="none" rtlCol="0">
            <a:spAutoFit/>
          </a:bodyPr>
          <a:lstStyle/>
          <a:p>
            <a:pPr fontAlgn="base">
              <a:spcBef>
                <a:spcPct val="0"/>
              </a:spcBef>
              <a:spcAft>
                <a:spcPct val="0"/>
              </a:spcAft>
              <a:tabLst>
                <a:tab pos="4914777" algn="l"/>
              </a:tabLst>
            </a:pPr>
            <a:r>
              <a:rPr lang="en-US" sz="3600" b="1" i="1" dirty="0">
                <a:solidFill>
                  <a:srgbClr val="04617B"/>
                </a:solidFill>
                <a:latin typeface="Candara" pitchFamily="34" charset="0"/>
                <a:cs typeface="Times New Roman" pitchFamily="18" charset="0"/>
              </a:rPr>
              <a:t>ICT PAN CITY </a:t>
            </a:r>
            <a:r>
              <a:rPr lang="en-US" sz="3600" b="1" i="1" dirty="0" smtClean="0">
                <a:solidFill>
                  <a:srgbClr val="04617B"/>
                </a:solidFill>
                <a:latin typeface="Candara" pitchFamily="34" charset="0"/>
                <a:cs typeface="Times New Roman" pitchFamily="18" charset="0"/>
              </a:rPr>
              <a:t>– ICCC </a:t>
            </a:r>
            <a:endParaRPr lang="en-US" sz="2800" dirty="0">
              <a:solidFill>
                <a:srgbClr val="04617B"/>
              </a:solidFill>
              <a:latin typeface="Arial" pitchFamily="34" charset="0"/>
              <a:cs typeface="Arial"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347707125"/>
              </p:ext>
            </p:extLst>
          </p:nvPr>
        </p:nvGraphicFramePr>
        <p:xfrm>
          <a:off x="609600" y="930451"/>
          <a:ext cx="10828149" cy="3931920"/>
        </p:xfrm>
        <a:graphic>
          <a:graphicData uri="http://schemas.openxmlformats.org/drawingml/2006/table">
            <a:tbl>
              <a:tblPr firstRow="1">
                <a:tableStyleId>{68D230F3-CF80-4859-8CE7-A43EE81993B5}</a:tableStyleId>
              </a:tblPr>
              <a:tblGrid>
                <a:gridCol w="5096469">
                  <a:extLst>
                    <a:ext uri="{9D8B030D-6E8A-4147-A177-3AD203B41FA5}">
                      <a16:colId xmlns:a16="http://schemas.microsoft.com/office/drawing/2014/main" val="364456766"/>
                    </a:ext>
                  </a:extLst>
                </a:gridCol>
                <a:gridCol w="5731680">
                  <a:extLst>
                    <a:ext uri="{9D8B030D-6E8A-4147-A177-3AD203B41FA5}">
                      <a16:colId xmlns:a16="http://schemas.microsoft.com/office/drawing/2014/main" val="3219599683"/>
                    </a:ext>
                  </a:extLst>
                </a:gridCol>
              </a:tblGrid>
              <a:tr h="305251">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t>Projects</a:t>
                      </a:r>
                      <a:r>
                        <a:rPr lang="en-US" sz="1800" baseline="0" dirty="0" smtClean="0"/>
                        <a:t> to be Implemented </a:t>
                      </a:r>
                      <a:endParaRPr lang="en-US" sz="1800" dirty="0" smtClean="0"/>
                    </a:p>
                  </a:txBody>
                  <a:tcPr/>
                </a:tc>
                <a:tc>
                  <a:txBody>
                    <a:bodyPr/>
                    <a:lstStyle/>
                    <a:p>
                      <a:pPr algn="ctr"/>
                      <a:r>
                        <a:rPr lang="en-US" sz="1800" dirty="0" smtClean="0"/>
                        <a:t>Project to</a:t>
                      </a:r>
                      <a:r>
                        <a:rPr lang="en-US" sz="1800" baseline="0" dirty="0" smtClean="0"/>
                        <a:t> be Integrated </a:t>
                      </a:r>
                      <a:endParaRPr lang="en-US" sz="1800" dirty="0"/>
                    </a:p>
                  </a:txBody>
                  <a:tcPr/>
                </a:tc>
                <a:extLst>
                  <a:ext uri="{0D108BD9-81ED-4DB2-BD59-A6C34878D82A}">
                    <a16:rowId xmlns:a16="http://schemas.microsoft.com/office/drawing/2014/main" val="444239333"/>
                  </a:ext>
                </a:extLst>
              </a:tr>
              <a:tr h="313263">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dirty="0" smtClean="0"/>
                        <a:t>Integrated</a:t>
                      </a:r>
                      <a:r>
                        <a:rPr lang="en-US" sz="1800" baseline="0" dirty="0" smtClean="0"/>
                        <a:t> Command And Control Centre</a:t>
                      </a:r>
                      <a:endParaRPr lang="en-US" sz="1800" dirty="0" smtClean="0"/>
                    </a:p>
                  </a:txBody>
                  <a:tcPr/>
                </a:tc>
                <a:tc>
                  <a:txBody>
                    <a:bodyPr/>
                    <a:lstStyle/>
                    <a:p>
                      <a:pPr marL="285750" indent="-285750" algn="l">
                        <a:buFont typeface="Arial" panose="020B0604020202020204" pitchFamily="34" charset="0"/>
                        <a:buChar char="•"/>
                      </a:pPr>
                      <a:r>
                        <a:rPr lang="en-US" sz="1800" dirty="0" smtClean="0"/>
                        <a:t>Utility</a:t>
                      </a:r>
                      <a:r>
                        <a:rPr lang="en-US" sz="1800" baseline="0" dirty="0" smtClean="0"/>
                        <a:t> management (SCADA) </a:t>
                      </a:r>
                      <a:r>
                        <a:rPr lang="en-US" sz="1800" dirty="0" smtClean="0"/>
                        <a:t> </a:t>
                      </a:r>
                      <a:endParaRPr lang="en-US" sz="1800" dirty="0"/>
                    </a:p>
                  </a:txBody>
                  <a:tcPr/>
                </a:tc>
                <a:extLst>
                  <a:ext uri="{0D108BD9-81ED-4DB2-BD59-A6C34878D82A}">
                    <a16:rowId xmlns:a16="http://schemas.microsoft.com/office/drawing/2014/main" val="3017025639"/>
                  </a:ext>
                </a:extLst>
              </a:tr>
              <a:tr h="258794">
                <a:tc>
                  <a:txBody>
                    <a:bodyPr/>
                    <a:lstStyle/>
                    <a:p>
                      <a:pPr marL="285750" indent="-285750" algn="l">
                        <a:buFont typeface="Arial" panose="020B0604020202020204" pitchFamily="34" charset="0"/>
                        <a:buChar char="•"/>
                      </a:pPr>
                      <a:r>
                        <a:rPr lang="en-US" sz="1800" dirty="0" smtClean="0"/>
                        <a:t>Intelligent Traffic</a:t>
                      </a:r>
                      <a:r>
                        <a:rPr lang="en-US" sz="1800" baseline="0" dirty="0" smtClean="0"/>
                        <a:t> Management System</a:t>
                      </a:r>
                      <a:endParaRPr lang="en-US" sz="1800" dirty="0"/>
                    </a:p>
                  </a:txBody>
                  <a:tcPr/>
                </a:tc>
                <a:tc>
                  <a:txBody>
                    <a:bodyPr/>
                    <a:lstStyle/>
                    <a:p>
                      <a:pPr marL="285750" indent="-285750" algn="l">
                        <a:buFont typeface="Arial" panose="020B0604020202020204" pitchFamily="34" charset="0"/>
                        <a:buChar char="•"/>
                      </a:pPr>
                      <a:r>
                        <a:rPr lang="en-US" sz="1800" dirty="0" smtClean="0"/>
                        <a:t>Municipal Solid</a:t>
                      </a:r>
                      <a:r>
                        <a:rPr lang="en-US" sz="1800" baseline="0" dirty="0" smtClean="0"/>
                        <a:t> Waste Management</a:t>
                      </a:r>
                      <a:endParaRPr lang="en-US" sz="1800" dirty="0"/>
                    </a:p>
                  </a:txBody>
                  <a:tcPr/>
                </a:tc>
                <a:extLst>
                  <a:ext uri="{0D108BD9-81ED-4DB2-BD59-A6C34878D82A}">
                    <a16:rowId xmlns:a16="http://schemas.microsoft.com/office/drawing/2014/main" val="1456801143"/>
                  </a:ext>
                </a:extLst>
              </a:tr>
              <a:tr h="233353">
                <a:tc>
                  <a:txBody>
                    <a:bodyPr/>
                    <a:lstStyle/>
                    <a:p>
                      <a:pPr marL="285750" indent="-285750" algn="l">
                        <a:buFont typeface="Arial" panose="020B0604020202020204" pitchFamily="34" charset="0"/>
                        <a:buChar char="•"/>
                      </a:pPr>
                      <a:r>
                        <a:rPr lang="en-US" sz="1800" dirty="0" smtClean="0"/>
                        <a:t>E-Governance  (MCC services)</a:t>
                      </a:r>
                      <a:endParaRPr lang="en-US" sz="1800" dirty="0"/>
                    </a:p>
                  </a:txBody>
                  <a:tcPr/>
                </a:tc>
                <a:tc>
                  <a:txBody>
                    <a:bodyPr/>
                    <a:lstStyle/>
                    <a:p>
                      <a:pPr marL="285750" indent="-285750" algn="l">
                        <a:buFont typeface="Arial" panose="020B0604020202020204" pitchFamily="34" charset="0"/>
                        <a:buChar char="•"/>
                      </a:pPr>
                      <a:r>
                        <a:rPr lang="en-US" sz="1800" dirty="0" smtClean="0"/>
                        <a:t>Smart Lighting (LED)</a:t>
                      </a:r>
                      <a:endParaRPr lang="en-US" sz="1800" dirty="0"/>
                    </a:p>
                  </a:txBody>
                  <a:tcPr/>
                </a:tc>
                <a:extLst>
                  <a:ext uri="{0D108BD9-81ED-4DB2-BD59-A6C34878D82A}">
                    <a16:rowId xmlns:a16="http://schemas.microsoft.com/office/drawing/2014/main" val="3903573299"/>
                  </a:ext>
                </a:extLst>
              </a:tr>
              <a:tr h="290285">
                <a:tc>
                  <a:txBody>
                    <a:bodyPr/>
                    <a:lstStyle/>
                    <a:p>
                      <a:pPr marL="285750" indent="-285750" algn="l">
                        <a:buFont typeface="Arial" panose="020B0604020202020204" pitchFamily="34" charset="0"/>
                        <a:buChar char="•"/>
                      </a:pPr>
                      <a:r>
                        <a:rPr lang="en-US" sz="1800" dirty="0" smtClean="0"/>
                        <a:t>Adaptive Traffic control System </a:t>
                      </a:r>
                      <a:endParaRPr lang="en-US" sz="1800" dirty="0"/>
                    </a:p>
                  </a:txBody>
                  <a:tcPr/>
                </a:tc>
                <a:tc>
                  <a:txBody>
                    <a:bodyPr/>
                    <a:lstStyle/>
                    <a:p>
                      <a:pPr marL="285750" indent="-285750" algn="l">
                        <a:buFont typeface="Arial" panose="020B0604020202020204" pitchFamily="34" charset="0"/>
                        <a:buChar char="•"/>
                      </a:pPr>
                      <a:r>
                        <a:rPr lang="en-US" sz="1800" dirty="0" smtClean="0"/>
                        <a:t>Smart Parking</a:t>
                      </a:r>
                      <a:endParaRPr lang="en-US" sz="1800" dirty="0"/>
                    </a:p>
                  </a:txBody>
                  <a:tcPr/>
                </a:tc>
                <a:extLst>
                  <a:ext uri="{0D108BD9-81ED-4DB2-BD59-A6C34878D82A}">
                    <a16:rowId xmlns:a16="http://schemas.microsoft.com/office/drawing/2014/main" val="2158354531"/>
                  </a:ext>
                </a:extLst>
              </a:tr>
              <a:tr h="193040">
                <a:tc>
                  <a:txBody>
                    <a:bodyPr/>
                    <a:lstStyle/>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dirty="0" smtClean="0"/>
                        <a:t>Dynamic Message Signs</a:t>
                      </a:r>
                      <a:endParaRPr lang="en-US" sz="1800" dirty="0"/>
                    </a:p>
                  </a:txBody>
                  <a:tcPr/>
                </a:tc>
                <a:tc>
                  <a:txBody>
                    <a:bodyPr/>
                    <a:lstStyle/>
                    <a:p>
                      <a:pPr marL="285750" indent="-285750" algn="l">
                        <a:buFont typeface="Arial" panose="020B0604020202020204" pitchFamily="34" charset="0"/>
                        <a:buChar char="•"/>
                      </a:pPr>
                      <a:r>
                        <a:rPr lang="en-US" sz="1800" baseline="0" dirty="0" smtClean="0"/>
                        <a:t>Public Bike sharing </a:t>
                      </a:r>
                      <a:endParaRPr lang="en-US" sz="1800" dirty="0"/>
                    </a:p>
                  </a:txBody>
                  <a:tcPr/>
                </a:tc>
                <a:extLst>
                  <a:ext uri="{0D108BD9-81ED-4DB2-BD59-A6C34878D82A}">
                    <a16:rowId xmlns:a16="http://schemas.microsoft.com/office/drawing/2014/main" val="4071984275"/>
                  </a:ext>
                </a:extLst>
              </a:tr>
              <a:tr h="346484">
                <a:tc>
                  <a:txBody>
                    <a:bodyPr/>
                    <a:lstStyle/>
                    <a:p>
                      <a:pPr marL="285750" indent="-285750" algn="l">
                        <a:buFont typeface="Arial" panose="020B0604020202020204" pitchFamily="34" charset="0"/>
                        <a:buChar char="•"/>
                      </a:pPr>
                      <a:r>
                        <a:rPr lang="en-US" sz="1800" dirty="0" smtClean="0"/>
                        <a:t>GIS</a:t>
                      </a:r>
                      <a:r>
                        <a:rPr lang="en-US" sz="1800" baseline="0" dirty="0" smtClean="0"/>
                        <a:t> With Analytics </a:t>
                      </a:r>
                      <a:endParaRPr lang="en-US" sz="1800" dirty="0"/>
                    </a:p>
                  </a:txBody>
                  <a:tcPr/>
                </a:tc>
                <a:tc>
                  <a:txBody>
                    <a:bodyPr/>
                    <a:lstStyle/>
                    <a:p>
                      <a:pPr marL="285750" indent="-285750" algn="l">
                        <a:buFont typeface="Arial" panose="020B0604020202020204" pitchFamily="34" charset="0"/>
                        <a:buChar char="•"/>
                      </a:pPr>
                      <a:r>
                        <a:rPr lang="en-US" sz="1800" baseline="0" dirty="0" smtClean="0"/>
                        <a:t>Intelligent Transport system (CTU)</a:t>
                      </a:r>
                      <a:endParaRPr lang="en-US" sz="1800" dirty="0"/>
                    </a:p>
                  </a:txBody>
                  <a:tcPr/>
                </a:tc>
                <a:extLst>
                  <a:ext uri="{0D108BD9-81ED-4DB2-BD59-A6C34878D82A}">
                    <a16:rowId xmlns:a16="http://schemas.microsoft.com/office/drawing/2014/main" val="3640552617"/>
                  </a:ext>
                </a:extLst>
              </a:tr>
              <a:tr h="305251">
                <a:tc>
                  <a:txBody>
                    <a:bodyPr/>
                    <a:lstStyle/>
                    <a:p>
                      <a:pPr marL="285750" indent="-285750" algn="l">
                        <a:buFont typeface="Arial" panose="020B0604020202020204" pitchFamily="34" charset="0"/>
                        <a:buChar char="•"/>
                      </a:pPr>
                      <a:r>
                        <a:rPr lang="en-US" sz="1800" dirty="0" smtClean="0"/>
                        <a:t>City Network (Optical Fiber Cable)</a:t>
                      </a:r>
                      <a:endParaRPr lang="en-US" sz="1800" dirty="0"/>
                    </a:p>
                  </a:txBody>
                  <a:tcPr/>
                </a:tc>
                <a:tc>
                  <a:txBody>
                    <a:bodyPr/>
                    <a:lstStyle/>
                    <a:p>
                      <a:pPr marL="285750" indent="-285750" algn="l">
                        <a:buFont typeface="Arial" panose="020B0604020202020204" pitchFamily="34" charset="0"/>
                        <a:buChar char="•"/>
                      </a:pPr>
                      <a:r>
                        <a:rPr lang="en-US" sz="1800" u="none" strike="noStrike" cap="none" dirty="0" smtClean="0">
                          <a:sym typeface="Arial"/>
                        </a:rPr>
                        <a:t> Intermediate Public Transport </a:t>
                      </a:r>
                      <a:endParaRPr lang="en-US" sz="18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497408314"/>
                  </a:ext>
                </a:extLst>
              </a:tr>
              <a:tr h="305251">
                <a:tc>
                  <a:txBody>
                    <a:bodyPr/>
                    <a:lstStyle/>
                    <a:p>
                      <a:pPr marL="285750" indent="-285750" algn="l">
                        <a:buFont typeface="Arial" panose="020B0604020202020204" pitchFamily="34" charset="0"/>
                        <a:buChar char="•"/>
                      </a:pPr>
                      <a:r>
                        <a:rPr lang="en-US" sz="1800" dirty="0" smtClean="0"/>
                        <a:t>City Surveillance </a:t>
                      </a:r>
                      <a:endParaRPr lang="en-US" sz="1800" dirty="0"/>
                    </a:p>
                  </a:txBody>
                  <a:tcPr/>
                </a:tc>
                <a:tc>
                  <a:txBody>
                    <a:bodyPr/>
                    <a:lstStyle/>
                    <a:p>
                      <a:pPr marL="285750" indent="-285750" algn="l">
                        <a:buFont typeface="Arial" panose="020B0604020202020204" pitchFamily="34" charset="0"/>
                        <a:buChar char="•"/>
                      </a:pPr>
                      <a:r>
                        <a:rPr lang="en-US" sz="1800" u="none" strike="noStrike" cap="none" dirty="0" smtClean="0">
                          <a:sym typeface="Arial"/>
                        </a:rPr>
                        <a:t>Chandigarh Smart City Card</a:t>
                      </a:r>
                      <a:endParaRPr lang="en-US" sz="18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2004051338"/>
                  </a:ext>
                </a:extLst>
              </a:tr>
              <a:tr h="305251">
                <a:tc>
                  <a:txBody>
                    <a:bodyPr/>
                    <a:lstStyle/>
                    <a:p>
                      <a:pPr marL="285750" indent="-285750" algn="l">
                        <a:buFont typeface="Arial" panose="020B0604020202020204" pitchFamily="34" charset="0"/>
                        <a:buChar char="•"/>
                      </a:pPr>
                      <a:endParaRPr lang="en-US" sz="1800" dirty="0"/>
                    </a:p>
                  </a:txBody>
                  <a:tcPr/>
                </a:tc>
                <a:tc>
                  <a:txBody>
                    <a:bodyPr/>
                    <a:lstStyle/>
                    <a:p>
                      <a:pPr marL="285750" indent="-285750" algn="l">
                        <a:buFont typeface="Arial" panose="020B0604020202020204" pitchFamily="34" charset="0"/>
                        <a:buChar char="•"/>
                      </a:pPr>
                      <a:r>
                        <a:rPr lang="en-US" sz="1800" u="none" strike="noStrike" cap="none" dirty="0" smtClean="0">
                          <a:sym typeface="Arial"/>
                        </a:rPr>
                        <a:t>Citizen Services of UT Admin</a:t>
                      </a:r>
                      <a:r>
                        <a:rPr lang="en-US" sz="1800" u="none" strike="noStrike" cap="none" baseline="0" dirty="0" smtClean="0">
                          <a:sym typeface="Arial"/>
                        </a:rPr>
                        <a:t> </a:t>
                      </a:r>
                      <a:r>
                        <a:rPr lang="en-US" sz="1800" u="none" strike="noStrike" cap="none" dirty="0" smtClean="0">
                          <a:sym typeface="Arial"/>
                        </a:rPr>
                        <a:t>(E Sampark)</a:t>
                      </a:r>
                    </a:p>
                    <a:p>
                      <a:pPr marL="285750" marR="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800" dirty="0" smtClean="0"/>
                        <a:t>Environment sensors </a:t>
                      </a:r>
                    </a:p>
                  </a:txBody>
                  <a:tcPr/>
                </a:tc>
                <a:extLst>
                  <a:ext uri="{0D108BD9-81ED-4DB2-BD59-A6C34878D82A}">
                    <a16:rowId xmlns:a16="http://schemas.microsoft.com/office/drawing/2014/main" val="2310260673"/>
                  </a:ext>
                </a:extLst>
              </a:tr>
            </a:tbl>
          </a:graphicData>
        </a:graphic>
      </p:graphicFrame>
      <p:sp>
        <p:nvSpPr>
          <p:cNvPr id="6" name="Rectangle 5"/>
          <p:cNvSpPr/>
          <p:nvPr/>
        </p:nvSpPr>
        <p:spPr>
          <a:xfrm>
            <a:off x="4635061" y="5782956"/>
            <a:ext cx="2779423" cy="338554"/>
          </a:xfrm>
          <a:prstGeom prst="rect">
            <a:avLst/>
          </a:prstGeom>
        </p:spPr>
        <p:txBody>
          <a:bodyPr wrap="square">
            <a:spAutoFit/>
          </a:bodyPr>
          <a:lstStyle/>
          <a:p>
            <a:pPr algn="ctr">
              <a:buClrTx/>
              <a:defRPr/>
            </a:pPr>
            <a:r>
              <a:rPr lang="en-US" sz="1600" b="1" dirty="0" smtClean="0">
                <a:solidFill>
                  <a:srgbClr val="FF0000"/>
                </a:solidFill>
              </a:rPr>
              <a:t>Total Cost: 228 Cr</a:t>
            </a:r>
            <a:r>
              <a:rPr lang="en-US" sz="1600" b="1" dirty="0"/>
              <a:t> </a:t>
            </a:r>
            <a:r>
              <a:rPr lang="en-US" sz="1600" b="1" dirty="0" smtClean="0"/>
              <a:t>approx.</a:t>
            </a:r>
            <a:endParaRPr lang="en-US" sz="1600" b="1" dirty="0">
              <a:latin typeface="Segoe UI" panose="020B0502040204020203" pitchFamily="34" charset="0"/>
            </a:endParaRPr>
          </a:p>
        </p:txBody>
      </p:sp>
      <p:sp>
        <p:nvSpPr>
          <p:cNvPr id="7" name="TextBox 6">
            <a:extLst>
              <a:ext uri="{FF2B5EF4-FFF2-40B4-BE49-F238E27FC236}">
                <a16:creationId xmlns:a16="http://schemas.microsoft.com/office/drawing/2014/main" id="{72494215-EA5D-9E47-9D84-F6D4547954EE}"/>
              </a:ext>
            </a:extLst>
          </p:cNvPr>
          <p:cNvSpPr txBox="1"/>
          <p:nvPr/>
        </p:nvSpPr>
        <p:spPr>
          <a:xfrm>
            <a:off x="5611673" y="5297799"/>
            <a:ext cx="1527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Cost</a:t>
            </a:r>
            <a:endParaRPr lang="en-US" sz="2400" b="1" u="sng" dirty="0">
              <a:solidFill>
                <a:srgbClr val="4D8058"/>
              </a:solidFill>
              <a:latin typeface="Tw Cen MT" panose="020B0602020104020603" pitchFamily="34" charset="77"/>
            </a:endParaRPr>
          </a:p>
        </p:txBody>
      </p:sp>
    </p:spTree>
    <p:extLst>
      <p:ext uri="{BB962C8B-B14F-4D97-AF65-F5344CB8AC3E}">
        <p14:creationId xmlns:p14="http://schemas.microsoft.com/office/powerpoint/2010/main" val="3786342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782" y="1098874"/>
            <a:ext cx="6497304" cy="30286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15" t="15683" r="83886"/>
          <a:stretch/>
        </p:blipFill>
        <p:spPr>
          <a:xfrm>
            <a:off x="0" y="4154146"/>
            <a:ext cx="1828800" cy="270385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039" t="5882" r="1528"/>
          <a:stretch/>
        </p:blipFill>
        <p:spPr>
          <a:xfrm>
            <a:off x="0" y="1072226"/>
            <a:ext cx="5360306" cy="308192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3666" t="15683" r="1621"/>
          <a:stretch/>
        </p:blipFill>
        <p:spPr>
          <a:xfrm>
            <a:off x="7843609" y="4183532"/>
            <a:ext cx="4348391" cy="267446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919" t="15683" r="36468"/>
          <a:stretch/>
        </p:blipFill>
        <p:spPr>
          <a:xfrm>
            <a:off x="4474541" y="4183532"/>
            <a:ext cx="3333750" cy="267446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6570" t="15683" r="63509"/>
          <a:stretch/>
        </p:blipFill>
        <p:spPr>
          <a:xfrm>
            <a:off x="1978991" y="4127499"/>
            <a:ext cx="2495550" cy="2730501"/>
          </a:xfrm>
          <a:prstGeom prst="rect">
            <a:avLst/>
          </a:prstGeom>
        </p:spPr>
      </p:pic>
      <p:sp>
        <p:nvSpPr>
          <p:cNvPr id="11" name="TextBox 10">
            <a:extLst>
              <a:ext uri="{FF2B5EF4-FFF2-40B4-BE49-F238E27FC236}">
                <a16:creationId xmlns:a16="http://schemas.microsoft.com/office/drawing/2014/main" id="{BE8AA9BD-5B28-4BB1-803B-54BB6E1B0DE1}"/>
              </a:ext>
            </a:extLst>
          </p:cNvPr>
          <p:cNvSpPr txBox="1"/>
          <p:nvPr/>
        </p:nvSpPr>
        <p:spPr>
          <a:xfrm>
            <a:off x="1535434" y="171102"/>
            <a:ext cx="8930516" cy="707886"/>
          </a:xfrm>
          <a:prstGeom prst="rect">
            <a:avLst/>
          </a:prstGeom>
          <a:noFill/>
        </p:spPr>
        <p:txBody>
          <a:bodyPr wrap="square" rtlCol="0">
            <a:spAutoFit/>
          </a:bodyPr>
          <a:lstStyle/>
          <a:p>
            <a:pPr algn="ctr"/>
            <a:r>
              <a:rPr lang="en-US" sz="4000" b="1" dirty="0"/>
              <a:t>Smart City </a:t>
            </a:r>
            <a:r>
              <a:rPr lang="en-US" sz="4000" b="1" dirty="0" smtClean="0"/>
              <a:t>Mission &amp; Chandigarh</a:t>
            </a:r>
            <a:endParaRPr lang="en-US" sz="4000" b="1" dirty="0">
              <a:solidFill>
                <a:schemeClr val="tx1"/>
              </a:solidFill>
              <a:latin typeface="Tw Cen MT" panose="020B0602020104020603" pitchFamily="34" charset="0"/>
            </a:endParaRPr>
          </a:p>
        </p:txBody>
      </p:sp>
      <p:grpSp>
        <p:nvGrpSpPr>
          <p:cNvPr id="12" name="Group 11">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13" name="Oval 12">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13739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304" y="1171733"/>
            <a:ext cx="8607253" cy="538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E8AA9BD-5B28-4BB1-803B-54BB6E1B0DE1}"/>
              </a:ext>
            </a:extLst>
          </p:cNvPr>
          <p:cNvSpPr txBox="1"/>
          <p:nvPr/>
        </p:nvSpPr>
        <p:spPr>
          <a:xfrm>
            <a:off x="379474" y="115670"/>
            <a:ext cx="10671341" cy="707886"/>
          </a:xfrm>
          <a:prstGeom prst="rect">
            <a:avLst/>
          </a:prstGeom>
          <a:noFill/>
        </p:spPr>
        <p:txBody>
          <a:bodyPr wrap="square" rtlCol="0">
            <a:spAutoFit/>
          </a:bodyPr>
          <a:lstStyle/>
          <a:p>
            <a:pPr algn="ctr"/>
            <a:r>
              <a:rPr lang="en-US" sz="4000" b="1" dirty="0" smtClean="0">
                <a:solidFill>
                  <a:schemeClr val="tx1"/>
                </a:solidFill>
                <a:latin typeface="Tw Cen MT" panose="020B0602020104020603" pitchFamily="34" charset="0"/>
              </a:rPr>
              <a:t>Capitol Complex</a:t>
            </a:r>
            <a:endParaRPr lang="en-US" sz="4000" b="1" dirty="0">
              <a:solidFill>
                <a:schemeClr val="tx1"/>
              </a:solidFill>
              <a:latin typeface="Tw Cen MT" panose="020B0602020104020603" pitchFamily="34" charset="0"/>
            </a:endParaRPr>
          </a:p>
        </p:txBody>
      </p:sp>
      <p:grpSp>
        <p:nvGrpSpPr>
          <p:cNvPr id="3" name="Group 2">
            <a:extLst>
              <a:ext uri="{FF2B5EF4-FFF2-40B4-BE49-F238E27FC236}">
                <a16:creationId xmlns:a16="http://schemas.microsoft.com/office/drawing/2014/main" id="{99A81CDB-32D0-44DE-8C97-ED9715A26794}"/>
              </a:ext>
            </a:extLst>
          </p:cNvPr>
          <p:cNvGrpSpPr/>
          <p:nvPr/>
        </p:nvGrpSpPr>
        <p:grpSpPr>
          <a:xfrm>
            <a:off x="4997959" y="777390"/>
            <a:ext cx="1434489" cy="190500"/>
            <a:chOff x="4679586" y="878988"/>
            <a:chExt cx="1434489" cy="190500"/>
          </a:xfrm>
        </p:grpSpPr>
        <p:sp>
          <p:nvSpPr>
            <p:cNvPr id="4" name="Oval 3">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BE8AA9BD-5B28-4BB1-803B-54BB6E1B0DE1}"/>
              </a:ext>
            </a:extLst>
          </p:cNvPr>
          <p:cNvSpPr txBox="1"/>
          <p:nvPr/>
        </p:nvSpPr>
        <p:spPr>
          <a:xfrm>
            <a:off x="379474" y="1044211"/>
            <a:ext cx="10671341" cy="584775"/>
          </a:xfrm>
          <a:prstGeom prst="rect">
            <a:avLst/>
          </a:prstGeom>
          <a:noFill/>
        </p:spPr>
        <p:txBody>
          <a:bodyPr wrap="square" rtlCol="0">
            <a:spAutoFit/>
          </a:bodyPr>
          <a:lstStyle/>
          <a:p>
            <a:pPr algn="ctr"/>
            <a:r>
              <a:rPr lang="en-US" sz="3200" b="1" dirty="0" smtClean="0">
                <a:solidFill>
                  <a:schemeClr val="tx1"/>
                </a:solidFill>
                <a:latin typeface="Tw Cen MT" panose="020B0602020104020603" pitchFamily="34" charset="0"/>
              </a:rPr>
              <a:t>World Heritage Site- Restoration</a:t>
            </a:r>
            <a:endParaRPr lang="en-US" sz="32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851155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994" y="2081339"/>
            <a:ext cx="6616802" cy="254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t="9450" b="30307"/>
          <a:stretch>
            <a:fillRect/>
          </a:stretch>
        </p:blipFill>
        <p:spPr bwMode="auto">
          <a:xfrm>
            <a:off x="2408093" y="1989603"/>
            <a:ext cx="6710703" cy="268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092231" y="1485276"/>
            <a:ext cx="5676900" cy="3193256"/>
          </a:xfrm>
          <a:prstGeom prst="rect">
            <a:avLst/>
          </a:prstGeom>
        </p:spPr>
      </p:pic>
      <p:sp>
        <p:nvSpPr>
          <p:cNvPr id="2" name="TextBox 1">
            <a:extLst>
              <a:ext uri="{FF2B5EF4-FFF2-40B4-BE49-F238E27FC236}">
                <a16:creationId xmlns:a16="http://schemas.microsoft.com/office/drawing/2014/main" id="{BE8AA9BD-5B28-4BB1-803B-54BB6E1B0DE1}"/>
              </a:ext>
            </a:extLst>
          </p:cNvPr>
          <p:cNvSpPr txBox="1"/>
          <p:nvPr/>
        </p:nvSpPr>
        <p:spPr>
          <a:xfrm>
            <a:off x="379474" y="115670"/>
            <a:ext cx="10671341" cy="707886"/>
          </a:xfrm>
          <a:prstGeom prst="rect">
            <a:avLst/>
          </a:prstGeom>
          <a:noFill/>
        </p:spPr>
        <p:txBody>
          <a:bodyPr wrap="square" rtlCol="0">
            <a:spAutoFit/>
          </a:bodyPr>
          <a:lstStyle/>
          <a:p>
            <a:pPr algn="ctr"/>
            <a:r>
              <a:rPr lang="en-US" sz="4000" b="1" dirty="0" smtClean="0">
                <a:solidFill>
                  <a:schemeClr val="tx1"/>
                </a:solidFill>
                <a:latin typeface="Tw Cen MT" panose="020B0602020104020603" pitchFamily="34" charset="0"/>
              </a:rPr>
              <a:t>Capitol Complex</a:t>
            </a:r>
            <a:endParaRPr lang="en-US" sz="4000" b="1" dirty="0">
              <a:solidFill>
                <a:schemeClr val="tx1"/>
              </a:solidFill>
              <a:latin typeface="Tw Cen MT" panose="020B0602020104020603" pitchFamily="34" charset="0"/>
            </a:endParaRPr>
          </a:p>
        </p:txBody>
      </p:sp>
      <p:grpSp>
        <p:nvGrpSpPr>
          <p:cNvPr id="3" name="Group 2">
            <a:extLst>
              <a:ext uri="{FF2B5EF4-FFF2-40B4-BE49-F238E27FC236}">
                <a16:creationId xmlns:a16="http://schemas.microsoft.com/office/drawing/2014/main" id="{99A81CDB-32D0-44DE-8C97-ED9715A26794}"/>
              </a:ext>
            </a:extLst>
          </p:cNvPr>
          <p:cNvGrpSpPr/>
          <p:nvPr/>
        </p:nvGrpSpPr>
        <p:grpSpPr>
          <a:xfrm>
            <a:off x="4997959" y="777390"/>
            <a:ext cx="1434489" cy="190500"/>
            <a:chOff x="4679586" y="878988"/>
            <a:chExt cx="1434489" cy="190500"/>
          </a:xfrm>
        </p:grpSpPr>
        <p:sp>
          <p:nvSpPr>
            <p:cNvPr id="4" name="Oval 3">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BE8AA9BD-5B28-4BB1-803B-54BB6E1B0DE1}"/>
              </a:ext>
            </a:extLst>
          </p:cNvPr>
          <p:cNvSpPr txBox="1"/>
          <p:nvPr/>
        </p:nvSpPr>
        <p:spPr>
          <a:xfrm>
            <a:off x="379474" y="1044211"/>
            <a:ext cx="10671341" cy="584775"/>
          </a:xfrm>
          <a:prstGeom prst="rect">
            <a:avLst/>
          </a:prstGeom>
          <a:noFill/>
        </p:spPr>
        <p:txBody>
          <a:bodyPr wrap="square" rtlCol="0">
            <a:spAutoFit/>
          </a:bodyPr>
          <a:lstStyle/>
          <a:p>
            <a:pPr algn="ctr"/>
            <a:r>
              <a:rPr lang="en-US" sz="3200" b="1" dirty="0" smtClean="0">
                <a:solidFill>
                  <a:schemeClr val="tx1"/>
                </a:solidFill>
                <a:latin typeface="Tw Cen MT" panose="020B0602020104020603" pitchFamily="34" charset="0"/>
              </a:rPr>
              <a:t>World Heritage Site- Restoration</a:t>
            </a:r>
            <a:endParaRPr lang="en-US" sz="3200" b="1" dirty="0">
              <a:solidFill>
                <a:schemeClr val="tx1"/>
              </a:solidFill>
              <a:latin typeface="Tw Cen MT" panose="020B0602020104020603" pitchFamily="34" charset="0"/>
            </a:endParaRPr>
          </a:p>
        </p:txBody>
      </p:sp>
      <p:sp>
        <p:nvSpPr>
          <p:cNvPr id="10" name="Rectangle 10"/>
          <p:cNvSpPr>
            <a:spLocks noChangeArrowheads="1"/>
          </p:cNvSpPr>
          <p:nvPr/>
        </p:nvSpPr>
        <p:spPr bwMode="auto">
          <a:xfrm>
            <a:off x="0" y="4867275"/>
            <a:ext cx="1219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en-IN" altLang="en-US" sz="2000" b="1" dirty="0"/>
              <a:t>The Assembly, the High </a:t>
            </a:r>
            <a:r>
              <a:rPr lang="en-IN" altLang="en-US" sz="2000" b="1" dirty="0" smtClean="0"/>
              <a:t>Courts </a:t>
            </a:r>
            <a:r>
              <a:rPr lang="en-IN" altLang="en-US" sz="2000" b="1" dirty="0"/>
              <a:t>and the Secretariat buildings </a:t>
            </a:r>
            <a:r>
              <a:rPr lang="en-IN" altLang="en-US" sz="2000" dirty="0"/>
              <a:t>celebrating the three pillars of democracy- </a:t>
            </a:r>
          </a:p>
          <a:p>
            <a:pPr algn="just" eaLnBrk="1" hangingPunct="1">
              <a:lnSpc>
                <a:spcPct val="150000"/>
              </a:lnSpc>
              <a:spcBef>
                <a:spcPct val="0"/>
              </a:spcBef>
              <a:buFontTx/>
              <a:buNone/>
            </a:pPr>
            <a:r>
              <a:rPr lang="en-IN" altLang="en-US" sz="2000" dirty="0"/>
              <a:t>the Legislature, the Judiciary and the Executive respectively are skilfully and holistically integrated through the vast pedestrian plaza</a:t>
            </a:r>
          </a:p>
        </p:txBody>
      </p:sp>
    </p:spTree>
    <p:extLst>
      <p:ext uri="{BB962C8B-B14F-4D97-AF65-F5344CB8AC3E}">
        <p14:creationId xmlns:p14="http://schemas.microsoft.com/office/powerpoint/2010/main" val="50842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8AA9BD-5B28-4BB1-803B-54BB6E1B0DE1}"/>
              </a:ext>
            </a:extLst>
          </p:cNvPr>
          <p:cNvSpPr txBox="1"/>
          <p:nvPr/>
        </p:nvSpPr>
        <p:spPr>
          <a:xfrm>
            <a:off x="65538" y="4724597"/>
            <a:ext cx="2598964" cy="1569660"/>
          </a:xfrm>
          <a:prstGeom prst="rect">
            <a:avLst/>
          </a:prstGeom>
          <a:noFill/>
        </p:spPr>
        <p:txBody>
          <a:bodyPr wrap="square" rtlCol="0">
            <a:spAutoFit/>
          </a:bodyPr>
          <a:lstStyle/>
          <a:p>
            <a:pPr algn="ctr"/>
            <a:r>
              <a:rPr lang="en-US" sz="3200" b="1" dirty="0" smtClean="0">
                <a:solidFill>
                  <a:schemeClr val="tx1"/>
                </a:solidFill>
                <a:latin typeface="Tw Cen MT" panose="020B0602020104020603" pitchFamily="34" charset="0"/>
              </a:rPr>
              <a:t>Restoration of Heritage Projects</a:t>
            </a:r>
            <a:endParaRPr lang="en-US" sz="3200" b="1" dirty="0">
              <a:solidFill>
                <a:schemeClr val="tx1"/>
              </a:solidFill>
              <a:latin typeface="Tw Cen MT" panose="020B0602020104020603" pitchFamily="34" charset="0"/>
            </a:endParaRPr>
          </a:p>
        </p:txBody>
      </p:sp>
      <p:grpSp>
        <p:nvGrpSpPr>
          <p:cNvPr id="3" name="Group 2">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4" name="Oval 3">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6" y="6482213"/>
            <a:ext cx="375787" cy="375787"/>
          </a:xfrm>
          <a:prstGeom prst="rect">
            <a:avLst/>
          </a:prstGeom>
        </p:spPr>
      </p:pic>
      <p:pic>
        <p:nvPicPr>
          <p:cNvPr id="16" name="Picture 6"/>
          <p:cNvPicPr>
            <a:picLocks noChangeAspect="1"/>
          </p:cNvPicPr>
          <p:nvPr/>
        </p:nvPicPr>
        <p:blipFill rotWithShape="1">
          <a:blip r:embed="rId3">
            <a:extLst>
              <a:ext uri="{28A0092B-C50C-407E-A947-70E740481C1C}">
                <a14:useLocalDpi xmlns:a14="http://schemas.microsoft.com/office/drawing/2010/main" val="0"/>
              </a:ext>
            </a:extLst>
          </a:blip>
          <a:srcRect t="9573" r="30125"/>
          <a:stretch/>
        </p:blipFill>
        <p:spPr bwMode="auto">
          <a:xfrm>
            <a:off x="8759489" y="1104900"/>
            <a:ext cx="3432511" cy="276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p:cNvPicPr>
          <p:nvPr/>
        </p:nvPicPr>
        <p:blipFill rotWithShape="1">
          <a:blip r:embed="rId4">
            <a:extLst>
              <a:ext uri="{28A0092B-C50C-407E-A947-70E740481C1C}">
                <a14:useLocalDpi xmlns:a14="http://schemas.microsoft.com/office/drawing/2010/main" val="0"/>
              </a:ext>
            </a:extLst>
          </a:blip>
          <a:srcRect t="9231" r="19987"/>
          <a:stretch/>
        </p:blipFill>
        <p:spPr bwMode="auto">
          <a:xfrm>
            <a:off x="1" y="1085850"/>
            <a:ext cx="3802742" cy="27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my stars.png"/>
          <p:cNvPicPr>
            <a:picLocks noChangeAspect="1"/>
          </p:cNvPicPr>
          <p:nvPr/>
        </p:nvPicPr>
        <p:blipFill rotWithShape="1">
          <a:blip r:embed="rId5">
            <a:extLst>
              <a:ext uri="{28A0092B-C50C-407E-A947-70E740481C1C}">
                <a14:useLocalDpi xmlns:a14="http://schemas.microsoft.com/office/drawing/2010/main" val="0"/>
              </a:ext>
            </a:extLst>
          </a:blip>
          <a:srcRect t="9463"/>
          <a:stretch/>
        </p:blipFill>
        <p:spPr bwMode="auto">
          <a:xfrm>
            <a:off x="4416030" y="1104900"/>
            <a:ext cx="3730171" cy="276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ight Arrow 20"/>
          <p:cNvSpPr/>
          <p:nvPr/>
        </p:nvSpPr>
        <p:spPr>
          <a:xfrm>
            <a:off x="3841775" y="1936604"/>
            <a:ext cx="512508" cy="3013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ight Arrow 21"/>
          <p:cNvSpPr/>
          <p:nvPr/>
        </p:nvSpPr>
        <p:spPr>
          <a:xfrm>
            <a:off x="8206047" y="1936604"/>
            <a:ext cx="512508" cy="3013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p:cNvSpPr txBox="1"/>
          <p:nvPr/>
        </p:nvSpPr>
        <p:spPr>
          <a:xfrm>
            <a:off x="10904448" y="3792894"/>
            <a:ext cx="759968" cy="369332"/>
          </a:xfrm>
          <a:prstGeom prst="rect">
            <a:avLst/>
          </a:prstGeom>
          <a:noFill/>
        </p:spPr>
        <p:txBody>
          <a:bodyPr wrap="square" rtlCol="0">
            <a:spAutoFit/>
          </a:bodyPr>
          <a:lstStyle/>
          <a:p>
            <a:r>
              <a:rPr lang="en-GB" sz="1800" b="1" dirty="0" smtClean="0">
                <a:solidFill>
                  <a:srgbClr val="FF0000"/>
                </a:solidFill>
              </a:rPr>
              <a:t>After</a:t>
            </a:r>
            <a:endParaRPr lang="en-IN" sz="1800" b="1" dirty="0">
              <a:solidFill>
                <a:srgbClr val="FF0000"/>
              </a:solidFill>
            </a:endParaRPr>
          </a:p>
        </p:txBody>
      </p:sp>
      <p:sp>
        <p:nvSpPr>
          <p:cNvPr id="27" name="TextBox 26"/>
          <p:cNvSpPr txBox="1"/>
          <p:nvPr/>
        </p:nvSpPr>
        <p:spPr>
          <a:xfrm>
            <a:off x="5870135" y="3778705"/>
            <a:ext cx="1283440" cy="369332"/>
          </a:xfrm>
          <a:prstGeom prst="rect">
            <a:avLst/>
          </a:prstGeom>
          <a:noFill/>
        </p:spPr>
        <p:txBody>
          <a:bodyPr wrap="square" rtlCol="0">
            <a:spAutoFit/>
          </a:bodyPr>
          <a:lstStyle/>
          <a:p>
            <a:r>
              <a:rPr lang="en-GB" sz="1800" b="1" dirty="0" smtClean="0">
                <a:solidFill>
                  <a:srgbClr val="FF0000"/>
                </a:solidFill>
              </a:rPr>
              <a:t>During</a:t>
            </a:r>
            <a:endParaRPr lang="en-IN" sz="1800" b="1" dirty="0">
              <a:solidFill>
                <a:srgbClr val="FF0000"/>
              </a:solidFill>
            </a:endParaRPr>
          </a:p>
        </p:txBody>
      </p:sp>
      <p:sp>
        <p:nvSpPr>
          <p:cNvPr id="28" name="TextBox 27"/>
          <p:cNvSpPr txBox="1"/>
          <p:nvPr/>
        </p:nvSpPr>
        <p:spPr>
          <a:xfrm>
            <a:off x="510697" y="3792894"/>
            <a:ext cx="1000772" cy="369332"/>
          </a:xfrm>
          <a:prstGeom prst="rect">
            <a:avLst/>
          </a:prstGeom>
          <a:noFill/>
        </p:spPr>
        <p:txBody>
          <a:bodyPr wrap="square" rtlCol="0">
            <a:spAutoFit/>
          </a:bodyPr>
          <a:lstStyle/>
          <a:p>
            <a:r>
              <a:rPr lang="en-GB" sz="1800" b="1" dirty="0" smtClean="0">
                <a:solidFill>
                  <a:srgbClr val="FF0000"/>
                </a:solidFill>
              </a:rPr>
              <a:t>Before</a:t>
            </a:r>
            <a:endParaRPr lang="en-IN" sz="1800" b="1" dirty="0">
              <a:solidFill>
                <a:srgbClr val="FF0000"/>
              </a:solidFill>
            </a:endParaRPr>
          </a:p>
        </p:txBody>
      </p:sp>
      <p:pic>
        <p:nvPicPr>
          <p:cNvPr id="29" name="Picture 6" descr="my star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8447" y="4067954"/>
            <a:ext cx="3235722" cy="277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4"/>
          <p:cNvSpPr txBox="1">
            <a:spLocks noChangeArrowheads="1"/>
          </p:cNvSpPr>
          <p:nvPr/>
        </p:nvSpPr>
        <p:spPr bwMode="auto">
          <a:xfrm>
            <a:off x="10084169" y="6552775"/>
            <a:ext cx="3086961" cy="305225"/>
          </a:xfrm>
          <a:prstGeom prst="rect">
            <a:avLst/>
          </a:prstGeom>
          <a:noFill/>
        </p:spPr>
        <p:txBody>
          <a:bodyPr wrap="square" rtlCol="0">
            <a:spAutoFit/>
          </a:bodyPr>
          <a:lstStyle>
            <a:defPPr marR="0" lvl="0" algn="l" rtl="0">
              <a:lnSpc>
                <a:spcPct val="100000"/>
              </a:lnSpc>
              <a:spcBef>
                <a:spcPts val="0"/>
              </a:spcBef>
              <a:spcAft>
                <a:spcPts val="0"/>
              </a:spcAft>
              <a:defRPr/>
            </a:defPPr>
            <a:lvl1pPr>
              <a:defRPr b="1">
                <a:solidFill>
                  <a:srgbClr val="FF0000"/>
                </a:solidFill>
              </a:defRPr>
            </a:lvl1pPr>
          </a:lstStyle>
          <a:p>
            <a:r>
              <a:rPr lang="en-US" altLang="en-US" dirty="0"/>
              <a:t>STAIN REMOVING</a:t>
            </a:r>
          </a:p>
        </p:txBody>
      </p:sp>
      <p:sp>
        <p:nvSpPr>
          <p:cNvPr id="31" name="TextBox 4"/>
          <p:cNvSpPr txBox="1">
            <a:spLocks noChangeArrowheads="1"/>
          </p:cNvSpPr>
          <p:nvPr/>
        </p:nvSpPr>
        <p:spPr bwMode="auto">
          <a:xfrm>
            <a:off x="638986" y="6536033"/>
            <a:ext cx="2452914" cy="307777"/>
          </a:xfrm>
          <a:prstGeom prst="rect">
            <a:avLst/>
          </a:prstGeom>
          <a:noFill/>
        </p:spPr>
        <p:txBody>
          <a:bodyPr wrap="square" rtlCol="0">
            <a:spAutoFit/>
          </a:bodyPr>
          <a:lstStyle>
            <a:defPPr marR="0" lvl="0" algn="l" rtl="0">
              <a:lnSpc>
                <a:spcPct val="100000"/>
              </a:lnSpc>
              <a:spcBef>
                <a:spcPts val="0"/>
              </a:spcBef>
              <a:spcAft>
                <a:spcPts val="0"/>
              </a:spcAft>
            </a:defPPr>
            <a:lvl1pPr>
              <a:defRPr sz="1800" b="1">
                <a:solidFill>
                  <a:srgbClr val="FF0000"/>
                </a:solidFill>
              </a:defRPr>
            </a:lvl1pPr>
          </a:lstStyle>
          <a:p>
            <a:r>
              <a:rPr lang="en-US" altLang="en-US" sz="1400" dirty="0"/>
              <a:t>WITH NANO CHEMICALS</a:t>
            </a:r>
          </a:p>
        </p:txBody>
      </p:sp>
      <p:pic>
        <p:nvPicPr>
          <p:cNvPr id="32" name="Picture 8" descr="my star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9399" y="4067953"/>
            <a:ext cx="3047773" cy="277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ight Arrow 32"/>
          <p:cNvSpPr/>
          <p:nvPr/>
        </p:nvSpPr>
        <p:spPr>
          <a:xfrm rot="7694649">
            <a:off x="4604938" y="3943176"/>
            <a:ext cx="1291704" cy="2253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ight Arrow 33"/>
          <p:cNvSpPr/>
          <p:nvPr/>
        </p:nvSpPr>
        <p:spPr>
          <a:xfrm rot="3038259">
            <a:off x="6635915" y="3876855"/>
            <a:ext cx="1291704" cy="2253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BE8AA9BD-5B28-4BB1-803B-54BB6E1B0DE1}"/>
              </a:ext>
            </a:extLst>
          </p:cNvPr>
          <p:cNvSpPr txBox="1"/>
          <p:nvPr/>
        </p:nvSpPr>
        <p:spPr>
          <a:xfrm>
            <a:off x="661501" y="62274"/>
            <a:ext cx="10671341" cy="707886"/>
          </a:xfrm>
          <a:prstGeom prst="rect">
            <a:avLst/>
          </a:prstGeom>
          <a:noFill/>
        </p:spPr>
        <p:txBody>
          <a:bodyPr wrap="square" rtlCol="0">
            <a:spAutoFit/>
          </a:bodyPr>
          <a:lstStyle/>
          <a:p>
            <a:pPr algn="ctr"/>
            <a:r>
              <a:rPr lang="en-US" sz="4000" b="1" dirty="0" smtClean="0">
                <a:solidFill>
                  <a:schemeClr val="tx1"/>
                </a:solidFill>
                <a:latin typeface="Tw Cen MT" panose="020B0602020104020603" pitchFamily="34" charset="0"/>
              </a:rPr>
              <a:t>Capitol Complex</a:t>
            </a:r>
            <a:endParaRPr lang="en-US" sz="40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85794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0-#ppt_w/2"/>
                                          </p:val>
                                        </p:tav>
                                        <p:tav tm="100000">
                                          <p:val>
                                            <p:strVal val="#ppt_x"/>
                                          </p:val>
                                        </p:tav>
                                      </p:tavLst>
                                    </p:anim>
                                    <p:anim calcmode="lin" valueType="num">
                                      <p:cBhvr additive="base">
                                        <p:cTn id="1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0-#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0-#ppt_w/2"/>
                                          </p:val>
                                        </p:tav>
                                        <p:tav tm="100000">
                                          <p:val>
                                            <p:strVal val="#ppt_x"/>
                                          </p:val>
                                        </p:tav>
                                      </p:tavLst>
                                    </p:anim>
                                    <p:anim calcmode="lin" valueType="num">
                                      <p:cBhvr additive="base">
                                        <p:cTn id="61" dur="500" fill="hold"/>
                                        <p:tgtEl>
                                          <p:spTgt spid="22"/>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0-#ppt_w/2"/>
                                          </p:val>
                                        </p:tav>
                                        <p:tav tm="100000">
                                          <p:val>
                                            <p:strVal val="#ppt_x"/>
                                          </p:val>
                                        </p:tav>
                                      </p:tavLst>
                                    </p:anim>
                                    <p:anim calcmode="lin" valueType="num">
                                      <p:cBhvr additive="base">
                                        <p:cTn id="65" dur="500" fill="hold"/>
                                        <p:tgtEl>
                                          <p:spTgt spid="16"/>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0-#ppt_w/2"/>
                                          </p:val>
                                        </p:tav>
                                        <p:tav tm="100000">
                                          <p:val>
                                            <p:strVal val="#ppt_x"/>
                                          </p:val>
                                        </p:tav>
                                      </p:tavLst>
                                    </p:anim>
                                    <p:anim calcmode="lin" valueType="num">
                                      <p:cBhvr additive="base">
                                        <p:cTn id="6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22" grpId="0" animBg="1"/>
      <p:bldP spid="23" grpId="0"/>
      <p:bldP spid="27" grpId="0"/>
      <p:bldP spid="28" grpId="0"/>
      <p:bldP spid="30" grpId="0"/>
      <p:bldP spid="31" grpId="0"/>
      <p:bldP spid="33"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A81CDB-32D0-44DE-8C97-ED9715A26794}"/>
              </a:ext>
            </a:extLst>
          </p:cNvPr>
          <p:cNvGrpSpPr/>
          <p:nvPr/>
        </p:nvGrpSpPr>
        <p:grpSpPr>
          <a:xfrm>
            <a:off x="5378756" y="878988"/>
            <a:ext cx="1434489" cy="190500"/>
            <a:chOff x="4679586" y="878988"/>
            <a:chExt cx="1434489" cy="190500"/>
          </a:xfrm>
        </p:grpSpPr>
        <p:sp>
          <p:nvSpPr>
            <p:cNvPr id="4" name="Oval 3">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BE8AA9BD-5B28-4BB1-803B-54BB6E1B0DE1}"/>
              </a:ext>
            </a:extLst>
          </p:cNvPr>
          <p:cNvSpPr txBox="1"/>
          <p:nvPr/>
        </p:nvSpPr>
        <p:spPr>
          <a:xfrm>
            <a:off x="661501" y="62274"/>
            <a:ext cx="10671341" cy="707886"/>
          </a:xfrm>
          <a:prstGeom prst="rect">
            <a:avLst/>
          </a:prstGeom>
          <a:noFill/>
        </p:spPr>
        <p:txBody>
          <a:bodyPr wrap="square" rtlCol="0">
            <a:spAutoFit/>
          </a:bodyPr>
          <a:lstStyle/>
          <a:p>
            <a:pPr algn="ctr"/>
            <a:r>
              <a:rPr lang="en-US" sz="4000" b="1" dirty="0" smtClean="0">
                <a:solidFill>
                  <a:schemeClr val="tx1"/>
                </a:solidFill>
                <a:latin typeface="Tw Cen MT" panose="020B0602020104020603" pitchFamily="34" charset="0"/>
              </a:rPr>
              <a:t>Capitol Complex</a:t>
            </a:r>
            <a:endParaRPr lang="en-US" sz="4000" b="1" dirty="0">
              <a:solidFill>
                <a:schemeClr val="tx1"/>
              </a:solidFill>
              <a:latin typeface="Tw Cen MT" panose="020B0602020104020603" pitchFamily="34" charset="0"/>
            </a:endParaRPr>
          </a:p>
        </p:txBody>
      </p:sp>
      <p:sp>
        <p:nvSpPr>
          <p:cNvPr id="25" name="TextBox 4"/>
          <p:cNvSpPr txBox="1">
            <a:spLocks noChangeArrowheads="1"/>
          </p:cNvSpPr>
          <p:nvPr/>
        </p:nvSpPr>
        <p:spPr bwMode="auto">
          <a:xfrm>
            <a:off x="-1302055" y="5790038"/>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t>HIGH COURT</a:t>
            </a:r>
          </a:p>
        </p:txBody>
      </p:sp>
      <p:pic>
        <p:nvPicPr>
          <p:cNvPr id="26" name="Picture 8" descr="my sta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4295" y="1600200"/>
            <a:ext cx="2838450" cy="335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7" y="2464448"/>
            <a:ext cx="3583354"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4"/>
          <p:cNvSpPr txBox="1">
            <a:spLocks noChangeArrowheads="1"/>
          </p:cNvSpPr>
          <p:nvPr/>
        </p:nvSpPr>
        <p:spPr bwMode="auto">
          <a:xfrm>
            <a:off x="5474006" y="5790038"/>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OPEN HAND </a:t>
            </a:r>
          </a:p>
        </p:txBody>
      </p:sp>
      <p:pic>
        <p:nvPicPr>
          <p:cNvPr id="3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1708" y="1679154"/>
            <a:ext cx="2737272" cy="328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5180" y="1679154"/>
            <a:ext cx="2518873" cy="328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0393751" y="4892483"/>
            <a:ext cx="759968" cy="369332"/>
          </a:xfrm>
          <a:prstGeom prst="rect">
            <a:avLst/>
          </a:prstGeom>
          <a:noFill/>
        </p:spPr>
        <p:txBody>
          <a:bodyPr wrap="square" rtlCol="0">
            <a:spAutoFit/>
          </a:bodyPr>
          <a:lstStyle/>
          <a:p>
            <a:r>
              <a:rPr lang="en-GB" sz="1800" b="1" dirty="0" smtClean="0">
                <a:solidFill>
                  <a:schemeClr val="tx1"/>
                </a:solidFill>
              </a:rPr>
              <a:t>After</a:t>
            </a:r>
            <a:endParaRPr lang="en-IN" sz="1800" b="1" dirty="0">
              <a:solidFill>
                <a:schemeClr val="tx1"/>
              </a:solidFill>
            </a:endParaRPr>
          </a:p>
        </p:txBody>
      </p:sp>
      <p:sp>
        <p:nvSpPr>
          <p:cNvPr id="16" name="TextBox 15"/>
          <p:cNvSpPr txBox="1"/>
          <p:nvPr/>
        </p:nvSpPr>
        <p:spPr>
          <a:xfrm>
            <a:off x="0" y="4892483"/>
            <a:ext cx="1000772" cy="369332"/>
          </a:xfrm>
          <a:prstGeom prst="rect">
            <a:avLst/>
          </a:prstGeom>
          <a:noFill/>
        </p:spPr>
        <p:txBody>
          <a:bodyPr wrap="square" rtlCol="0">
            <a:spAutoFit/>
          </a:bodyPr>
          <a:lstStyle/>
          <a:p>
            <a:r>
              <a:rPr lang="en-GB" sz="1800" b="1" dirty="0" smtClean="0">
                <a:solidFill>
                  <a:schemeClr val="tx1"/>
                </a:solidFill>
              </a:rPr>
              <a:t>Before</a:t>
            </a:r>
            <a:endParaRPr lang="en-IN" sz="1800" b="1" dirty="0">
              <a:solidFill>
                <a:schemeClr val="tx1"/>
              </a:solidFill>
            </a:endParaRPr>
          </a:p>
        </p:txBody>
      </p:sp>
      <p:sp>
        <p:nvSpPr>
          <p:cNvPr id="17" name="TextBox 16"/>
          <p:cNvSpPr txBox="1"/>
          <p:nvPr/>
        </p:nvSpPr>
        <p:spPr>
          <a:xfrm>
            <a:off x="3665223" y="4892483"/>
            <a:ext cx="759968" cy="369332"/>
          </a:xfrm>
          <a:prstGeom prst="rect">
            <a:avLst/>
          </a:prstGeom>
          <a:noFill/>
        </p:spPr>
        <p:txBody>
          <a:bodyPr wrap="square" rtlCol="0">
            <a:spAutoFit/>
          </a:bodyPr>
          <a:lstStyle/>
          <a:p>
            <a:r>
              <a:rPr lang="en-GB" sz="1800" b="1" dirty="0" smtClean="0">
                <a:solidFill>
                  <a:schemeClr val="tx1"/>
                </a:solidFill>
              </a:rPr>
              <a:t>After</a:t>
            </a:r>
            <a:endParaRPr lang="en-IN" sz="1800" b="1" dirty="0">
              <a:solidFill>
                <a:schemeClr val="tx1"/>
              </a:solidFill>
            </a:endParaRPr>
          </a:p>
        </p:txBody>
      </p:sp>
      <p:sp>
        <p:nvSpPr>
          <p:cNvPr id="18" name="TextBox 17"/>
          <p:cNvSpPr txBox="1"/>
          <p:nvPr/>
        </p:nvSpPr>
        <p:spPr>
          <a:xfrm>
            <a:off x="6772639" y="4906298"/>
            <a:ext cx="1000772" cy="369332"/>
          </a:xfrm>
          <a:prstGeom prst="rect">
            <a:avLst/>
          </a:prstGeom>
          <a:noFill/>
        </p:spPr>
        <p:txBody>
          <a:bodyPr wrap="square" rtlCol="0">
            <a:spAutoFit/>
          </a:bodyPr>
          <a:lstStyle/>
          <a:p>
            <a:r>
              <a:rPr lang="en-GB" sz="1800" b="1" dirty="0" smtClean="0">
                <a:solidFill>
                  <a:schemeClr val="tx1"/>
                </a:solidFill>
              </a:rPr>
              <a:t>Before</a:t>
            </a:r>
            <a:endParaRPr lang="en-IN" sz="1800" b="1" dirty="0">
              <a:solidFill>
                <a:schemeClr val="tx1"/>
              </a:solidFill>
            </a:endParaRPr>
          </a:p>
        </p:txBody>
      </p:sp>
    </p:spTree>
    <p:extLst>
      <p:ext uri="{BB962C8B-B14F-4D97-AF65-F5344CB8AC3E}">
        <p14:creationId xmlns:p14="http://schemas.microsoft.com/office/powerpoint/2010/main" val="16832059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F:\Chandigarh SLF Photos_June2017\DSC033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4218"/>
          <a:stretch/>
        </p:blipFill>
        <p:spPr bwMode="auto">
          <a:xfrm>
            <a:off x="0" y="1015181"/>
            <a:ext cx="6216332" cy="5842819"/>
          </a:xfrm>
          <a:prstGeom prst="rect">
            <a:avLst/>
          </a:prstGeom>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180EF88D-AF5F-644A-B0AF-2449D48FD229}"/>
              </a:ext>
            </a:extLst>
          </p:cNvPr>
          <p:cNvGrpSpPr/>
          <p:nvPr/>
        </p:nvGrpSpPr>
        <p:grpSpPr>
          <a:xfrm>
            <a:off x="7215280" y="2475089"/>
            <a:ext cx="4799798" cy="3747505"/>
            <a:chOff x="7848399" y="-527793"/>
            <a:chExt cx="2698571" cy="3747505"/>
          </a:xfrm>
        </p:grpSpPr>
        <p:grpSp>
          <p:nvGrpSpPr>
            <p:cNvPr id="40" name="Group 39">
              <a:extLst>
                <a:ext uri="{FF2B5EF4-FFF2-40B4-BE49-F238E27FC236}">
                  <a16:creationId xmlns:a16="http://schemas.microsoft.com/office/drawing/2014/main" id="{FCDDDF64-5F11-3645-AD29-05C1B0B84C63}"/>
                </a:ext>
              </a:extLst>
            </p:cNvPr>
            <p:cNvGrpSpPr/>
            <p:nvPr/>
          </p:nvGrpSpPr>
          <p:grpSpPr>
            <a:xfrm>
              <a:off x="7848399" y="237517"/>
              <a:ext cx="2698571" cy="2982195"/>
              <a:chOff x="8043112" y="-12889"/>
              <a:chExt cx="2698571" cy="2982195"/>
            </a:xfrm>
          </p:grpSpPr>
          <p:sp>
            <p:nvSpPr>
              <p:cNvPr id="43" name="TextBox 42">
                <a:extLst>
                  <a:ext uri="{FF2B5EF4-FFF2-40B4-BE49-F238E27FC236}">
                    <a16:creationId xmlns:a16="http://schemas.microsoft.com/office/drawing/2014/main" id="{9BF568CA-26B8-1947-A468-EFBB7FA670F6}"/>
                  </a:ext>
                </a:extLst>
              </p:cNvPr>
              <p:cNvSpPr txBox="1"/>
              <p:nvPr/>
            </p:nvSpPr>
            <p:spPr>
              <a:xfrm>
                <a:off x="8079785" y="106984"/>
                <a:ext cx="2615082" cy="2862322"/>
              </a:xfrm>
              <a:prstGeom prst="rect">
                <a:avLst/>
              </a:prstGeom>
              <a:noFill/>
            </p:spPr>
            <p:txBody>
              <a:bodyPr wrap="square" rtlCol="0">
                <a:spAutoFit/>
              </a:bodyPr>
              <a:lstStyle/>
              <a:p>
                <a:pPr marL="285750" indent="-285750">
                  <a:buFont typeface="Arial" panose="020B0604020202020204" pitchFamily="34" charset="0"/>
                  <a:buChar char="•"/>
                </a:pPr>
                <a:r>
                  <a:rPr lang="en-IN" sz="2000" b="1" dirty="0" smtClean="0">
                    <a:latin typeface="Tw Cen MT" panose="020B0602020104020603" pitchFamily="34" charset="77"/>
                  </a:rPr>
                  <a:t>Environmental friendly </a:t>
                </a:r>
                <a:r>
                  <a:rPr lang="en-US" sz="1600" b="1" dirty="0">
                    <a:latin typeface="Tw Cen MT" panose="020B0602020104020603" pitchFamily="34" charset="77"/>
                  </a:rPr>
                  <a:t>Recycle and Reuse of waste as RDF and Soil </a:t>
                </a:r>
                <a:r>
                  <a:rPr lang="en-US" sz="1600" b="1" dirty="0" smtClean="0">
                    <a:latin typeface="Tw Cen MT" panose="020B0602020104020603" pitchFamily="34" charset="77"/>
                  </a:rPr>
                  <a:t>Enricher o</a:t>
                </a:r>
                <a:r>
                  <a:rPr lang="en-IN" sz="1600" dirty="0" smtClean="0">
                    <a:latin typeface="Tw Cen MT" panose="020B0602020104020603" pitchFamily="34" charset="77"/>
                  </a:rPr>
                  <a:t>f 5 Lakh MT of Waste</a:t>
                </a:r>
                <a:endParaRPr lang="en-IN" sz="1600" dirty="0">
                  <a:latin typeface="Tw Cen MT" panose="020B0602020104020603" pitchFamily="34" charset="77"/>
                </a:endParaRPr>
              </a:p>
              <a:p>
                <a:pPr marL="285750" indent="-285750">
                  <a:buFont typeface="Arial" panose="020B0604020202020204" pitchFamily="34" charset="0"/>
                  <a:buChar char="•"/>
                </a:pPr>
                <a:r>
                  <a:rPr lang="en-IN" sz="2000" b="1" dirty="0" smtClean="0">
                    <a:solidFill>
                      <a:srgbClr val="FF0000"/>
                    </a:solidFill>
                    <a:latin typeface="Tw Cen MT" panose="020B0602020104020603" pitchFamily="34" charset="77"/>
                  </a:rPr>
                  <a:t>Omission of public nuisance</a:t>
                </a:r>
                <a:endParaRPr lang="en-IN" sz="1600" b="1" dirty="0" smtClean="0">
                  <a:solidFill>
                    <a:srgbClr val="002060"/>
                  </a:solidFill>
                  <a:latin typeface="Tw Cen MT" panose="020B0602020104020603" pitchFamily="34" charset="77"/>
                </a:endParaRPr>
              </a:p>
              <a:p>
                <a:pPr marL="285750" indent="-285750">
                  <a:buFont typeface="Arial" panose="020B0604020202020204" pitchFamily="34" charset="0"/>
                  <a:buChar char="•"/>
                </a:pPr>
                <a:r>
                  <a:rPr lang="en-GB" sz="2000" b="1" dirty="0" smtClean="0">
                    <a:solidFill>
                      <a:srgbClr val="FF0000"/>
                    </a:solidFill>
                    <a:latin typeface="Tw Cen MT" panose="020B0602020104020603" pitchFamily="34" charset="77"/>
                  </a:rPr>
                  <a:t>Reclamation of 16 Acres of Urban Land </a:t>
                </a:r>
              </a:p>
              <a:p>
                <a:pPr marL="285750" indent="-285750">
                  <a:buFont typeface="Arial" panose="020B0604020202020204" pitchFamily="34" charset="0"/>
                  <a:buChar char="•"/>
                </a:pPr>
                <a:r>
                  <a:rPr lang="en-GB" sz="2000" b="1" dirty="0" smtClean="0">
                    <a:solidFill>
                      <a:srgbClr val="FF0000"/>
                    </a:solidFill>
                    <a:latin typeface="Tw Cen MT" panose="020B0602020104020603" pitchFamily="34" charset="77"/>
                  </a:rPr>
                  <a:t>Reduction in Foul Odour for near by Colonies</a:t>
                </a:r>
              </a:p>
              <a:p>
                <a:pPr marL="285750" indent="-285750">
                  <a:buFont typeface="Arial" panose="020B0604020202020204" pitchFamily="34" charset="0"/>
                  <a:buChar char="•"/>
                </a:pPr>
                <a:endParaRPr lang="en-IN" sz="2000" b="1" dirty="0">
                  <a:solidFill>
                    <a:srgbClr val="FF0000"/>
                  </a:solidFill>
                  <a:latin typeface="Tw Cen MT" panose="020B0602020104020603" pitchFamily="34" charset="77"/>
                </a:endParaRPr>
              </a:p>
              <a:p>
                <a:pPr marL="285750" indent="-285750">
                  <a:buFont typeface="Arial" panose="020B0604020202020204" pitchFamily="34" charset="0"/>
                  <a:buChar char="•"/>
                </a:pPr>
                <a:endParaRPr lang="en-IN" sz="1200" dirty="0">
                  <a:solidFill>
                    <a:srgbClr val="002060"/>
                  </a:solidFill>
                  <a:latin typeface="Tw Cen MT" panose="020B0602020104020603" pitchFamily="34" charset="77"/>
                </a:endParaRPr>
              </a:p>
              <a:p>
                <a:pPr marL="285750" indent="-285750">
                  <a:buFont typeface="Arial" panose="020B0604020202020204" pitchFamily="34" charset="0"/>
                  <a:buChar char="•"/>
                </a:pPr>
                <a:endParaRPr lang="en-IN" sz="1600" dirty="0">
                  <a:latin typeface="Tw Cen MT" panose="020B0602020104020603" pitchFamily="34" charset="77"/>
                </a:endParaRPr>
              </a:p>
            </p:txBody>
          </p:sp>
          <p:grpSp>
            <p:nvGrpSpPr>
              <p:cNvPr id="44" name="Group 43">
                <a:extLst>
                  <a:ext uri="{FF2B5EF4-FFF2-40B4-BE49-F238E27FC236}">
                    <a16:creationId xmlns:a16="http://schemas.microsoft.com/office/drawing/2014/main" id="{B486FA49-C975-844C-A33C-42F37127E133}"/>
                  </a:ext>
                </a:extLst>
              </p:cNvPr>
              <p:cNvGrpSpPr/>
              <p:nvPr/>
            </p:nvGrpSpPr>
            <p:grpSpPr>
              <a:xfrm>
                <a:off x="8043112" y="-12889"/>
                <a:ext cx="2698571" cy="2264411"/>
                <a:chOff x="7993684" y="11825"/>
                <a:chExt cx="2698571" cy="2264411"/>
              </a:xfrm>
            </p:grpSpPr>
            <p:cxnSp>
              <p:nvCxnSpPr>
                <p:cNvPr id="45" name="Straight Connector 44">
                  <a:extLst>
                    <a:ext uri="{FF2B5EF4-FFF2-40B4-BE49-F238E27FC236}">
                      <a16:creationId xmlns:a16="http://schemas.microsoft.com/office/drawing/2014/main" id="{09D7F1CC-27A2-384D-8658-A0E204FFB158}"/>
                    </a:ext>
                  </a:extLst>
                </p:cNvPr>
                <p:cNvCxnSpPr>
                  <a:cxnSpLocks/>
                </p:cNvCxnSpPr>
                <p:nvPr/>
              </p:nvCxnSpPr>
              <p:spPr>
                <a:xfrm>
                  <a:off x="7997176" y="11825"/>
                  <a:ext cx="0" cy="2264411"/>
                </a:xfrm>
                <a:prstGeom prst="line">
                  <a:avLst/>
                </a:prstGeom>
                <a:ln w="38100">
                  <a:solidFill>
                    <a:srgbClr val="EE952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4EB11E7-5E38-6140-A31F-008D328F23AC}"/>
                    </a:ext>
                  </a:extLst>
                </p:cNvPr>
                <p:cNvCxnSpPr>
                  <a:cxnSpLocks/>
                </p:cNvCxnSpPr>
                <p:nvPr/>
              </p:nvCxnSpPr>
              <p:spPr>
                <a:xfrm>
                  <a:off x="7993684" y="2276236"/>
                  <a:ext cx="2698571" cy="0"/>
                </a:xfrm>
                <a:prstGeom prst="line">
                  <a:avLst/>
                </a:prstGeom>
                <a:ln w="38100">
                  <a:solidFill>
                    <a:srgbClr val="EE9523"/>
                  </a:solidFill>
                </a:ln>
              </p:spPr>
              <p:style>
                <a:lnRef idx="1">
                  <a:schemeClr val="accent1"/>
                </a:lnRef>
                <a:fillRef idx="0">
                  <a:schemeClr val="accent1"/>
                </a:fillRef>
                <a:effectRef idx="0">
                  <a:schemeClr val="accent1"/>
                </a:effectRef>
                <a:fontRef idx="minor">
                  <a:schemeClr val="tx1"/>
                </a:fontRef>
              </p:style>
            </p:cxnSp>
          </p:grpSp>
        </p:grpSp>
        <p:pic>
          <p:nvPicPr>
            <p:cNvPr id="41" name="Picture 2" descr="Image result for aims objectives vector">
              <a:extLst>
                <a:ext uri="{FF2B5EF4-FFF2-40B4-BE49-F238E27FC236}">
                  <a16:creationId xmlns:a16="http://schemas.microsoft.com/office/drawing/2014/main" id="{91A216B6-F09A-0A4A-B50B-723496C268DF}"/>
                </a:ext>
              </a:extLst>
            </p:cNvPr>
            <p:cNvPicPr>
              <a:picLocks noChangeAspect="1" noChangeArrowheads="1"/>
            </p:cNvPicPr>
            <p:nvPr/>
          </p:nvPicPr>
          <p:blipFill rotWithShape="1">
            <a:blip r:embed="rId4">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b="30602"/>
            <a:stretch/>
          </p:blipFill>
          <p:spPr bwMode="auto">
            <a:xfrm>
              <a:off x="8059095" y="-104275"/>
              <a:ext cx="408909" cy="34179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2494215-EA5D-9E47-9D84-F6D4547954EE}"/>
                </a:ext>
              </a:extLst>
            </p:cNvPr>
            <p:cNvSpPr txBox="1"/>
            <p:nvPr/>
          </p:nvSpPr>
          <p:spPr>
            <a:xfrm>
              <a:off x="8009094" y="-527793"/>
              <a:ext cx="935129" cy="461665"/>
            </a:xfrm>
            <a:prstGeom prst="rect">
              <a:avLst/>
            </a:prstGeom>
            <a:noFill/>
          </p:spPr>
          <p:txBody>
            <a:bodyPr wrap="square" rtlCol="0">
              <a:spAutoFit/>
            </a:bodyPr>
            <a:lstStyle/>
            <a:p>
              <a:r>
                <a:rPr lang="en-US" sz="2400" b="1" dirty="0">
                  <a:solidFill>
                    <a:srgbClr val="4D8058"/>
                  </a:solidFill>
                  <a:latin typeface="Tw Cen MT" panose="020B0602020104020603" pitchFamily="34" charset="77"/>
                </a:rPr>
                <a:t>Impact</a:t>
              </a:r>
            </a:p>
          </p:txBody>
        </p:sp>
      </p:grpSp>
      <p:sp>
        <p:nvSpPr>
          <p:cNvPr id="47" name="TextBox 46">
            <a:extLst>
              <a:ext uri="{FF2B5EF4-FFF2-40B4-BE49-F238E27FC236}">
                <a16:creationId xmlns:a16="http://schemas.microsoft.com/office/drawing/2014/main" id="{9BF568CA-26B8-1947-A468-EFBB7FA670F6}"/>
              </a:ext>
            </a:extLst>
          </p:cNvPr>
          <p:cNvSpPr txBox="1"/>
          <p:nvPr/>
        </p:nvSpPr>
        <p:spPr>
          <a:xfrm>
            <a:off x="7188065" y="1064782"/>
            <a:ext cx="4651301"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latin typeface="Tw Cen MT" panose="020B0602020104020603" pitchFamily="34" charset="77"/>
              </a:rPr>
              <a:t>Cleaning of 5 Lakh MT of Dump proposed over next 18 months Through Bio remediation</a:t>
            </a:r>
            <a:endParaRPr lang="en-IN" sz="1600" dirty="0">
              <a:latin typeface="Tw Cen MT" panose="020B0602020104020603" pitchFamily="34" charset="77"/>
            </a:endParaRPr>
          </a:p>
        </p:txBody>
      </p:sp>
      <p:sp>
        <p:nvSpPr>
          <p:cNvPr id="13" name="TextBox 12">
            <a:extLst>
              <a:ext uri="{FF2B5EF4-FFF2-40B4-BE49-F238E27FC236}">
                <a16:creationId xmlns:a16="http://schemas.microsoft.com/office/drawing/2014/main" id="{BE8AA9BD-5B28-4BB1-803B-54BB6E1B0DE1}"/>
              </a:ext>
            </a:extLst>
          </p:cNvPr>
          <p:cNvSpPr txBox="1"/>
          <p:nvPr/>
        </p:nvSpPr>
        <p:spPr>
          <a:xfrm>
            <a:off x="799880" y="173353"/>
            <a:ext cx="11068270" cy="646331"/>
          </a:xfrm>
          <a:prstGeom prst="rect">
            <a:avLst/>
          </a:prstGeom>
          <a:noFill/>
        </p:spPr>
        <p:txBody>
          <a:bodyPr wrap="square" rtlCol="0">
            <a:spAutoFit/>
          </a:bodyPr>
          <a:lstStyle>
            <a:defPPr marR="0" lvl="0" algn="l" rtl="0">
              <a:lnSpc>
                <a:spcPct val="100000"/>
              </a:lnSpc>
              <a:spcBef>
                <a:spcPts val="0"/>
              </a:spcBef>
              <a:spcAft>
                <a:spcPts val="0"/>
              </a:spcAft>
            </a:defPPr>
            <a:lvl1pPr algn="ctr">
              <a:defRPr sz="3600" b="1">
                <a:solidFill>
                  <a:schemeClr val="tx1"/>
                </a:solidFill>
                <a:latin typeface="Tw Cen MT" panose="020B0602020104020603" pitchFamily="34" charset="0"/>
              </a:defRPr>
            </a:lvl1pPr>
          </a:lstStyle>
          <a:p>
            <a:r>
              <a:rPr lang="en-US" dirty="0"/>
              <a:t>Legacy Waste Mining at Daddu Majra Dumping Site</a:t>
            </a:r>
          </a:p>
        </p:txBody>
      </p:sp>
      <p:grpSp>
        <p:nvGrpSpPr>
          <p:cNvPr id="14" name="Group 13">
            <a:extLst>
              <a:ext uri="{FF2B5EF4-FFF2-40B4-BE49-F238E27FC236}">
                <a16:creationId xmlns:a16="http://schemas.microsoft.com/office/drawing/2014/main" id="{99A81CDB-32D0-44DE-8C97-ED9715A26794}"/>
              </a:ext>
            </a:extLst>
          </p:cNvPr>
          <p:cNvGrpSpPr/>
          <p:nvPr/>
        </p:nvGrpSpPr>
        <p:grpSpPr>
          <a:xfrm>
            <a:off x="5378756" y="847992"/>
            <a:ext cx="1434489" cy="190500"/>
            <a:chOff x="4679586" y="878988"/>
            <a:chExt cx="1434489" cy="190500"/>
          </a:xfrm>
        </p:grpSpPr>
        <p:sp>
          <p:nvSpPr>
            <p:cNvPr id="15" name="Oval 14">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p:cNvSpPr/>
          <p:nvPr/>
        </p:nvSpPr>
        <p:spPr>
          <a:xfrm>
            <a:off x="7896788" y="6173190"/>
            <a:ext cx="3233854" cy="338554"/>
          </a:xfrm>
          <a:prstGeom prst="rect">
            <a:avLst/>
          </a:prstGeom>
        </p:spPr>
        <p:txBody>
          <a:bodyPr wrap="square">
            <a:spAutoFit/>
          </a:bodyPr>
          <a:lstStyle/>
          <a:p>
            <a:pPr>
              <a:buClrTx/>
              <a:defRPr/>
            </a:pPr>
            <a:r>
              <a:rPr lang="en-US" sz="1600" b="1" dirty="0" smtClean="0">
                <a:solidFill>
                  <a:srgbClr val="FF0000"/>
                </a:solidFill>
              </a:rPr>
              <a:t>Total </a:t>
            </a:r>
            <a:r>
              <a:rPr lang="en-US" sz="1600" b="1" dirty="0">
                <a:solidFill>
                  <a:srgbClr val="FF0000"/>
                </a:solidFill>
              </a:rPr>
              <a:t>Cost </a:t>
            </a:r>
            <a:r>
              <a:rPr lang="en-US" sz="1600" b="1" dirty="0" smtClean="0">
                <a:solidFill>
                  <a:srgbClr val="FF0000"/>
                </a:solidFill>
              </a:rPr>
              <a:t>33.98 </a:t>
            </a:r>
            <a:r>
              <a:rPr lang="en-US" sz="1600" b="1" dirty="0">
                <a:solidFill>
                  <a:srgbClr val="FF0000"/>
                </a:solidFill>
              </a:rPr>
              <a:t>Cr</a:t>
            </a:r>
            <a:r>
              <a:rPr lang="en-US" sz="1600" b="1" dirty="0"/>
              <a:t>.</a:t>
            </a:r>
            <a:endParaRPr lang="en-US" sz="1600" b="1" dirty="0">
              <a:latin typeface="Segoe UI" panose="020B0502040204020203" pitchFamily="34" charset="0"/>
            </a:endParaRPr>
          </a:p>
        </p:txBody>
      </p:sp>
      <p:sp>
        <p:nvSpPr>
          <p:cNvPr id="21" name="TextBox 20">
            <a:extLst>
              <a:ext uri="{FF2B5EF4-FFF2-40B4-BE49-F238E27FC236}">
                <a16:creationId xmlns:a16="http://schemas.microsoft.com/office/drawing/2014/main" id="{72494215-EA5D-9E47-9D84-F6D4547954EE}"/>
              </a:ext>
            </a:extLst>
          </p:cNvPr>
          <p:cNvSpPr txBox="1"/>
          <p:nvPr/>
        </p:nvSpPr>
        <p:spPr>
          <a:xfrm>
            <a:off x="8400513" y="5697496"/>
            <a:ext cx="1527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Cost</a:t>
            </a:r>
            <a:endParaRPr lang="en-US" sz="2400" b="1" u="sng" dirty="0">
              <a:solidFill>
                <a:srgbClr val="4D8058"/>
              </a:solidFill>
              <a:latin typeface="Tw Cen MT" panose="020B0602020104020603" pitchFamily="34" charset="77"/>
            </a:endParaRPr>
          </a:p>
        </p:txBody>
      </p:sp>
    </p:spTree>
    <p:extLst>
      <p:ext uri="{BB962C8B-B14F-4D97-AF65-F5344CB8AC3E}">
        <p14:creationId xmlns:p14="http://schemas.microsoft.com/office/powerpoint/2010/main" val="2907488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599" y="1527572"/>
            <a:ext cx="11813117" cy="5539978"/>
          </a:xfrm>
        </p:spPr>
        <p:txBody>
          <a:bodyPr/>
          <a:lstStyle/>
          <a:p>
            <a:pPr marL="685800" indent="-457200" algn="just">
              <a:lnSpc>
                <a:spcPct val="150000"/>
              </a:lnSpc>
              <a:buClrTx/>
              <a:buFont typeface="+mj-lt"/>
              <a:buAutoNum type="arabicPeriod"/>
            </a:pPr>
            <a:r>
              <a:rPr lang="en-US" sz="2000" dirty="0">
                <a:solidFill>
                  <a:schemeClr val="tx1"/>
                </a:solidFill>
              </a:rPr>
              <a:t>Dispose off around </a:t>
            </a:r>
            <a:r>
              <a:rPr lang="en-US" sz="2000" b="1" dirty="0">
                <a:solidFill>
                  <a:schemeClr val="tx1"/>
                </a:solidFill>
              </a:rPr>
              <a:t>5,00,000 MT </a:t>
            </a:r>
            <a:r>
              <a:rPr lang="en-US" sz="2000" dirty="0">
                <a:solidFill>
                  <a:schemeClr val="tx1"/>
                </a:solidFill>
              </a:rPr>
              <a:t>existing legacy waste from Daddu Majra Dumping Ground (DMDG) through scientific mining and processing by way of deploying suitable &amp; adequate number of heavy earth moving machinery, processing equipment, transportation of segregated material and scientific treatment technology. </a:t>
            </a:r>
          </a:p>
          <a:p>
            <a:pPr marL="685800" indent="-457200" algn="just">
              <a:lnSpc>
                <a:spcPct val="150000"/>
              </a:lnSpc>
              <a:buClrTx/>
              <a:buFont typeface="+mj-lt"/>
              <a:buAutoNum type="arabicPeriod"/>
            </a:pPr>
            <a:endParaRPr lang="en-US" sz="2000" dirty="0">
              <a:solidFill>
                <a:schemeClr val="tx1"/>
              </a:solidFill>
            </a:endParaRPr>
          </a:p>
          <a:p>
            <a:pPr marL="685800" indent="-457200" algn="just">
              <a:lnSpc>
                <a:spcPct val="150000"/>
              </a:lnSpc>
              <a:buClrTx/>
              <a:buFont typeface="+mj-lt"/>
              <a:buAutoNum type="arabicPeriod"/>
            </a:pPr>
            <a:r>
              <a:rPr lang="en-US" sz="2000" dirty="0">
                <a:solidFill>
                  <a:schemeClr val="tx1"/>
                </a:solidFill>
              </a:rPr>
              <a:t>Minimize the nuisance to the residents of </a:t>
            </a:r>
            <a:r>
              <a:rPr lang="en-US" sz="2000" dirty="0" err="1">
                <a:solidFill>
                  <a:schemeClr val="tx1"/>
                </a:solidFill>
              </a:rPr>
              <a:t>Daddumajra</a:t>
            </a:r>
            <a:r>
              <a:rPr lang="en-US" sz="2000" dirty="0">
                <a:solidFill>
                  <a:schemeClr val="tx1"/>
                </a:solidFill>
              </a:rPr>
              <a:t> on account of the fugitive emission, spontaneous combustion, Leachate etc. </a:t>
            </a:r>
          </a:p>
          <a:p>
            <a:pPr marL="685800" indent="-457200" algn="just">
              <a:lnSpc>
                <a:spcPct val="150000"/>
              </a:lnSpc>
              <a:buClrTx/>
              <a:buFont typeface="+mj-lt"/>
              <a:buAutoNum type="arabicPeriod"/>
            </a:pPr>
            <a:endParaRPr lang="en-US" sz="2000" dirty="0">
              <a:solidFill>
                <a:schemeClr val="tx1"/>
              </a:solidFill>
            </a:endParaRPr>
          </a:p>
          <a:p>
            <a:pPr marL="685800" indent="-457200" algn="just">
              <a:lnSpc>
                <a:spcPct val="150000"/>
              </a:lnSpc>
              <a:buClrTx/>
              <a:buFont typeface="+mj-lt"/>
              <a:buAutoNum type="arabicPeriod"/>
            </a:pPr>
            <a:r>
              <a:rPr lang="en-US" sz="2000" dirty="0">
                <a:solidFill>
                  <a:schemeClr val="tx1"/>
                </a:solidFill>
              </a:rPr>
              <a:t>Reclaim the entire </a:t>
            </a:r>
            <a:r>
              <a:rPr lang="en-US" sz="2000" b="1" dirty="0">
                <a:solidFill>
                  <a:schemeClr val="tx1"/>
                </a:solidFill>
              </a:rPr>
              <a:t>25 acres land </a:t>
            </a:r>
            <a:r>
              <a:rPr lang="en-US" sz="2000" dirty="0">
                <a:solidFill>
                  <a:schemeClr val="tx1"/>
                </a:solidFill>
              </a:rPr>
              <a:t>blocked with the dump for future use. </a:t>
            </a:r>
          </a:p>
          <a:p>
            <a:pPr marL="0" indent="0">
              <a:lnSpc>
                <a:spcPct val="150000"/>
              </a:lnSpc>
              <a:buClrTx/>
            </a:pPr>
            <a:endParaRPr lang="en-US" sz="2000" dirty="0">
              <a:solidFill>
                <a:schemeClr val="tx1"/>
              </a:solidFill>
            </a:endParaRPr>
          </a:p>
        </p:txBody>
      </p:sp>
      <p:sp>
        <p:nvSpPr>
          <p:cNvPr id="3" name="Slide Number Placeholder 2"/>
          <p:cNvSpPr>
            <a:spLocks noGrp="1"/>
          </p:cNvSpPr>
          <p:nvPr>
            <p:ph type="sldNum" sz="quarter" idx="10"/>
          </p:nvPr>
        </p:nvSpPr>
        <p:spPr/>
        <p:txBody>
          <a:bodyPr/>
          <a:lstStyle/>
          <a:p>
            <a:endParaRPr lang="en-IN" dirty="0"/>
          </a:p>
        </p:txBody>
      </p:sp>
      <p:sp>
        <p:nvSpPr>
          <p:cNvPr id="5" name="Title 4"/>
          <p:cNvSpPr>
            <a:spLocks noGrp="1"/>
          </p:cNvSpPr>
          <p:nvPr>
            <p:ph type="title"/>
          </p:nvPr>
        </p:nvSpPr>
        <p:spPr>
          <a:xfrm>
            <a:off x="495301" y="847992"/>
            <a:ext cx="8753475" cy="580672"/>
          </a:xfrm>
        </p:spPr>
        <p:txBody>
          <a:bodyPr/>
          <a:lstStyle/>
          <a:p>
            <a:r>
              <a:rPr lang="en-IN" dirty="0">
                <a:solidFill>
                  <a:schemeClr val="tx1"/>
                </a:solidFill>
              </a:rPr>
              <a:t>Project Scope</a:t>
            </a:r>
          </a:p>
        </p:txBody>
      </p:sp>
      <p:sp>
        <p:nvSpPr>
          <p:cNvPr id="6" name="TextBox 5">
            <a:extLst>
              <a:ext uri="{FF2B5EF4-FFF2-40B4-BE49-F238E27FC236}">
                <a16:creationId xmlns:a16="http://schemas.microsoft.com/office/drawing/2014/main" id="{BE8AA9BD-5B28-4BB1-803B-54BB6E1B0DE1}"/>
              </a:ext>
            </a:extLst>
          </p:cNvPr>
          <p:cNvSpPr txBox="1"/>
          <p:nvPr/>
        </p:nvSpPr>
        <p:spPr>
          <a:xfrm>
            <a:off x="799880" y="173353"/>
            <a:ext cx="11068270" cy="646331"/>
          </a:xfrm>
          <a:prstGeom prst="rect">
            <a:avLst/>
          </a:prstGeom>
          <a:noFill/>
        </p:spPr>
        <p:txBody>
          <a:bodyPr wrap="square" rtlCol="0">
            <a:spAutoFit/>
          </a:bodyPr>
          <a:lstStyle>
            <a:defPPr marR="0" lvl="0" algn="l" rtl="0">
              <a:lnSpc>
                <a:spcPct val="100000"/>
              </a:lnSpc>
              <a:spcBef>
                <a:spcPts val="0"/>
              </a:spcBef>
              <a:spcAft>
                <a:spcPts val="0"/>
              </a:spcAft>
            </a:defPPr>
            <a:lvl1pPr algn="ctr">
              <a:defRPr sz="3600" b="1">
                <a:solidFill>
                  <a:schemeClr val="tx1"/>
                </a:solidFill>
                <a:latin typeface="Tw Cen MT" panose="020B0602020104020603" pitchFamily="34" charset="0"/>
              </a:defRPr>
            </a:lvl1pPr>
          </a:lstStyle>
          <a:p>
            <a:r>
              <a:rPr lang="en-US" dirty="0"/>
              <a:t>Legacy Waste Mining at Daddu Majra Dumping Site</a:t>
            </a:r>
          </a:p>
        </p:txBody>
      </p:sp>
      <p:grpSp>
        <p:nvGrpSpPr>
          <p:cNvPr id="7" name="Group 6">
            <a:extLst>
              <a:ext uri="{FF2B5EF4-FFF2-40B4-BE49-F238E27FC236}">
                <a16:creationId xmlns:a16="http://schemas.microsoft.com/office/drawing/2014/main" id="{99A81CDB-32D0-44DE-8C97-ED9715A26794}"/>
              </a:ext>
            </a:extLst>
          </p:cNvPr>
          <p:cNvGrpSpPr/>
          <p:nvPr/>
        </p:nvGrpSpPr>
        <p:grpSpPr>
          <a:xfrm>
            <a:off x="5378756" y="847992"/>
            <a:ext cx="1434489" cy="190500"/>
            <a:chOff x="4679586" y="878988"/>
            <a:chExt cx="1434489" cy="190500"/>
          </a:xfrm>
        </p:grpSpPr>
        <p:sp>
          <p:nvSpPr>
            <p:cNvPr id="8" name="Oval 7">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p:cNvSpPr/>
          <p:nvPr/>
        </p:nvSpPr>
        <p:spPr>
          <a:xfrm>
            <a:off x="-1066800" y="-171450"/>
            <a:ext cx="243840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68607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56951" y="2046493"/>
            <a:ext cx="10745491" cy="4811507"/>
            <a:chOff x="-100599" y="534592"/>
            <a:chExt cx="7327446" cy="3281207"/>
          </a:xfrm>
        </p:grpSpPr>
        <p:grpSp>
          <p:nvGrpSpPr>
            <p:cNvPr id="7" name="Group 6"/>
            <p:cNvGrpSpPr/>
            <p:nvPr/>
          </p:nvGrpSpPr>
          <p:grpSpPr>
            <a:xfrm>
              <a:off x="-100599" y="534592"/>
              <a:ext cx="7327446" cy="3281207"/>
              <a:chOff x="-100599" y="534592"/>
              <a:chExt cx="7327446" cy="3281207"/>
            </a:xfrm>
          </p:grpSpPr>
          <p:pic>
            <p:nvPicPr>
              <p:cNvPr id="9" name="Picture 8" descr="E:\Simran\EGIS-work\Garbage Transfer Station\WasteTransferStation-Process_01.gif"/>
              <p:cNvPicPr>
                <a:picLocks noChangeAspect="1"/>
              </p:cNvPicPr>
              <p:nvPr/>
            </p:nvPicPr>
            <p:blipFill rotWithShape="1">
              <a:blip r:embed="rId3" cstate="screen">
                <a:extLst>
                  <a:ext uri="{28A0092B-C50C-407E-A947-70E740481C1C}">
                    <a14:useLocalDpi xmlns:a14="http://schemas.microsoft.com/office/drawing/2010/main"/>
                  </a:ext>
                </a:extLst>
              </a:blip>
              <a:srcRect t="13614" b="5211"/>
              <a:stretch/>
            </p:blipFill>
            <p:spPr bwMode="auto">
              <a:xfrm>
                <a:off x="73572" y="534592"/>
                <a:ext cx="7153275" cy="3187671"/>
              </a:xfrm>
              <a:prstGeom prst="rect">
                <a:avLst/>
              </a:prstGeom>
            </p:spPr>
          </p:pic>
          <p:sp>
            <p:nvSpPr>
              <p:cNvPr id="10" name="Rectangle 9"/>
              <p:cNvSpPr/>
              <p:nvPr/>
            </p:nvSpPr>
            <p:spPr>
              <a:xfrm>
                <a:off x="-100599" y="2545706"/>
                <a:ext cx="1555531" cy="127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8" name="Rectangle 7"/>
            <p:cNvSpPr/>
            <p:nvPr/>
          </p:nvSpPr>
          <p:spPr>
            <a:xfrm>
              <a:off x="4361793" y="3678621"/>
              <a:ext cx="1933903" cy="13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grpSp>
      <p:sp>
        <p:nvSpPr>
          <p:cNvPr id="4" name="TextBox 3">
            <a:extLst>
              <a:ext uri="{FF2B5EF4-FFF2-40B4-BE49-F238E27FC236}">
                <a16:creationId xmlns:a16="http://schemas.microsoft.com/office/drawing/2014/main" id="{BE8AA9BD-5B28-4BB1-803B-54BB6E1B0DE1}"/>
              </a:ext>
            </a:extLst>
          </p:cNvPr>
          <p:cNvSpPr txBox="1"/>
          <p:nvPr/>
        </p:nvSpPr>
        <p:spPr>
          <a:xfrm>
            <a:off x="799880" y="173353"/>
            <a:ext cx="11068270" cy="646331"/>
          </a:xfrm>
          <a:prstGeom prst="rect">
            <a:avLst/>
          </a:prstGeom>
          <a:noFill/>
        </p:spPr>
        <p:txBody>
          <a:bodyPr wrap="square" rtlCol="0">
            <a:spAutoFit/>
          </a:bodyPr>
          <a:lstStyle>
            <a:defPPr marR="0" lvl="0" algn="l" rtl="0">
              <a:lnSpc>
                <a:spcPct val="100000"/>
              </a:lnSpc>
              <a:spcBef>
                <a:spcPts val="0"/>
              </a:spcBef>
              <a:spcAft>
                <a:spcPts val="0"/>
              </a:spcAft>
            </a:defPPr>
            <a:lvl1pPr algn="ctr">
              <a:defRPr sz="3600" b="1">
                <a:solidFill>
                  <a:schemeClr val="tx1"/>
                </a:solidFill>
                <a:latin typeface="Tw Cen MT" panose="020B0602020104020603" pitchFamily="34" charset="0"/>
              </a:defRPr>
            </a:lvl1pPr>
          </a:lstStyle>
          <a:p>
            <a:r>
              <a:rPr lang="en-US" dirty="0" smtClean="0"/>
              <a:t>Garbage </a:t>
            </a:r>
            <a:r>
              <a:rPr lang="en-US" dirty="0"/>
              <a:t>Transfer Station cum Material Recovery Facility</a:t>
            </a:r>
          </a:p>
        </p:txBody>
      </p:sp>
      <p:sp>
        <p:nvSpPr>
          <p:cNvPr id="37" name="TextBox 36"/>
          <p:cNvSpPr txBox="1"/>
          <p:nvPr/>
        </p:nvSpPr>
        <p:spPr>
          <a:xfrm>
            <a:off x="5599" y="5126559"/>
            <a:ext cx="3900062" cy="1600438"/>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rgbClr val="FF0000"/>
                </a:solidFill>
              </a:rPr>
              <a:t>Total 3 no. MRF-cum GTS proposed</a:t>
            </a:r>
          </a:p>
          <a:p>
            <a:pPr marL="285750" indent="-285750">
              <a:buFont typeface="Arial" panose="020B0604020202020204" pitchFamily="34" charset="0"/>
              <a:buChar char="•"/>
            </a:pPr>
            <a:r>
              <a:rPr lang="en-GB" dirty="0" smtClean="0"/>
              <a:t>Segregated wet and dry waste processing</a:t>
            </a:r>
          </a:p>
          <a:p>
            <a:pPr marL="285750" indent="-285750">
              <a:buFont typeface="Arial" panose="020B0604020202020204" pitchFamily="34" charset="0"/>
              <a:buChar char="•"/>
            </a:pPr>
            <a:r>
              <a:rPr lang="en-GB" dirty="0" smtClean="0">
                <a:solidFill>
                  <a:schemeClr val="accent2"/>
                </a:solidFill>
              </a:rPr>
              <a:t>Material recovery platform for segregation of reusable materials</a:t>
            </a:r>
          </a:p>
          <a:p>
            <a:pPr marL="285750" indent="-285750">
              <a:buFont typeface="Arial" panose="020B0604020202020204" pitchFamily="34" charset="0"/>
              <a:buChar char="•"/>
            </a:pPr>
            <a:r>
              <a:rPr lang="en-GB" dirty="0" smtClean="0"/>
              <a:t>Dry waste end product carried to RDF plant</a:t>
            </a:r>
          </a:p>
          <a:p>
            <a:pPr marL="285750" indent="-285750">
              <a:buFont typeface="Arial" panose="020B0604020202020204" pitchFamily="34" charset="0"/>
              <a:buChar char="•"/>
            </a:pPr>
            <a:r>
              <a:rPr lang="en-GB" dirty="0" smtClean="0">
                <a:solidFill>
                  <a:srgbClr val="00B0F0"/>
                </a:solidFill>
              </a:rPr>
              <a:t>Wet waste end product carried to Compost plant</a:t>
            </a:r>
            <a:endParaRPr lang="en-IN" dirty="0">
              <a:solidFill>
                <a:srgbClr val="00B0F0"/>
              </a:solidFill>
            </a:endParaRPr>
          </a:p>
        </p:txBody>
      </p:sp>
      <p:grpSp>
        <p:nvGrpSpPr>
          <p:cNvPr id="12" name="Group 11">
            <a:extLst>
              <a:ext uri="{FF2B5EF4-FFF2-40B4-BE49-F238E27FC236}">
                <a16:creationId xmlns:a16="http://schemas.microsoft.com/office/drawing/2014/main" id="{99A81CDB-32D0-44DE-8C97-ED9715A26794}"/>
              </a:ext>
            </a:extLst>
          </p:cNvPr>
          <p:cNvGrpSpPr/>
          <p:nvPr/>
        </p:nvGrpSpPr>
        <p:grpSpPr>
          <a:xfrm>
            <a:off x="5378756" y="847992"/>
            <a:ext cx="1434489" cy="190500"/>
            <a:chOff x="4679586" y="878988"/>
            <a:chExt cx="1434489" cy="190500"/>
          </a:xfrm>
        </p:grpSpPr>
        <p:sp>
          <p:nvSpPr>
            <p:cNvPr id="13" name="Oval 12">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p:cNvSpPr/>
          <p:nvPr/>
        </p:nvSpPr>
        <p:spPr>
          <a:xfrm>
            <a:off x="9885515" y="3605991"/>
            <a:ext cx="3233854" cy="338554"/>
          </a:xfrm>
          <a:prstGeom prst="rect">
            <a:avLst/>
          </a:prstGeom>
        </p:spPr>
        <p:txBody>
          <a:bodyPr wrap="square">
            <a:spAutoFit/>
          </a:bodyPr>
          <a:lstStyle/>
          <a:p>
            <a:pPr>
              <a:buClrTx/>
              <a:defRPr/>
            </a:pPr>
            <a:r>
              <a:rPr lang="en-US" sz="1600" b="1" dirty="0" smtClean="0">
                <a:solidFill>
                  <a:srgbClr val="FF0000"/>
                </a:solidFill>
              </a:rPr>
              <a:t>Total </a:t>
            </a:r>
            <a:r>
              <a:rPr lang="en-US" sz="1600" b="1" dirty="0">
                <a:solidFill>
                  <a:srgbClr val="FF0000"/>
                </a:solidFill>
              </a:rPr>
              <a:t>Cost </a:t>
            </a:r>
            <a:r>
              <a:rPr lang="en-US" sz="1600" b="1" dirty="0" smtClean="0">
                <a:solidFill>
                  <a:srgbClr val="FF0000"/>
                </a:solidFill>
              </a:rPr>
              <a:t>31.83 </a:t>
            </a:r>
            <a:r>
              <a:rPr lang="en-US" sz="1600" b="1" dirty="0">
                <a:solidFill>
                  <a:srgbClr val="FF0000"/>
                </a:solidFill>
              </a:rPr>
              <a:t>Cr</a:t>
            </a:r>
            <a:r>
              <a:rPr lang="en-US" sz="1600" b="1" dirty="0"/>
              <a:t>.</a:t>
            </a:r>
            <a:endParaRPr lang="en-US" sz="1600" b="1" dirty="0">
              <a:latin typeface="Segoe UI" panose="020B0502040204020203" pitchFamily="34" charset="0"/>
            </a:endParaRPr>
          </a:p>
        </p:txBody>
      </p:sp>
      <p:sp>
        <p:nvSpPr>
          <p:cNvPr id="19" name="TextBox 18">
            <a:extLst>
              <a:ext uri="{FF2B5EF4-FFF2-40B4-BE49-F238E27FC236}">
                <a16:creationId xmlns:a16="http://schemas.microsoft.com/office/drawing/2014/main" id="{72494215-EA5D-9E47-9D84-F6D4547954EE}"/>
              </a:ext>
            </a:extLst>
          </p:cNvPr>
          <p:cNvSpPr txBox="1"/>
          <p:nvPr/>
        </p:nvSpPr>
        <p:spPr>
          <a:xfrm>
            <a:off x="10389240" y="3130297"/>
            <a:ext cx="1527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Cost</a:t>
            </a:r>
            <a:endParaRPr lang="en-US" sz="2400" b="1" u="sng" dirty="0">
              <a:solidFill>
                <a:srgbClr val="4D8058"/>
              </a:solidFill>
              <a:latin typeface="Tw Cen MT" panose="020B0602020104020603" pitchFamily="34" charset="77"/>
            </a:endParaRPr>
          </a:p>
        </p:txBody>
      </p:sp>
    </p:spTree>
    <p:extLst>
      <p:ext uri="{BB962C8B-B14F-4D97-AF65-F5344CB8AC3E}">
        <p14:creationId xmlns:p14="http://schemas.microsoft.com/office/powerpoint/2010/main" val="18614878"/>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1638" y="2228700"/>
            <a:ext cx="7710225" cy="5016758"/>
          </a:xfrm>
          <a:prstGeom prst="rect">
            <a:avLst/>
          </a:prstGeom>
          <a:noFill/>
          <a:ln>
            <a:noFill/>
          </a:ln>
        </p:spPr>
        <p:txBody>
          <a:bodyPr spcFirstLastPara="1" wrap="square" lIns="91425" tIns="45700" rIns="91425" bIns="45700" anchor="t" anchorCtr="0">
            <a:noAutofit/>
          </a:bodyPr>
          <a:lstStyle/>
          <a:p>
            <a:pPr algn="just">
              <a:buClr>
                <a:schemeClr val="dk1"/>
              </a:buClr>
            </a:pPr>
            <a:endParaRPr lang="en-IN" sz="2000" dirty="0">
              <a:solidFill>
                <a:schemeClr val="tx1"/>
              </a:solidFill>
              <a:latin typeface="+mn-lt"/>
              <a:ea typeface="Times New Roman"/>
              <a:cs typeface="Times New Roman"/>
            </a:endParaRPr>
          </a:p>
        </p:txBody>
      </p:sp>
      <p:sp>
        <p:nvSpPr>
          <p:cNvPr id="4" name="TextBox 3">
            <a:extLst>
              <a:ext uri="{FF2B5EF4-FFF2-40B4-BE49-F238E27FC236}">
                <a16:creationId xmlns:a16="http://schemas.microsoft.com/office/drawing/2014/main" id="{BE8AA9BD-5B28-4BB1-803B-54BB6E1B0DE1}"/>
              </a:ext>
            </a:extLst>
          </p:cNvPr>
          <p:cNvSpPr txBox="1"/>
          <p:nvPr/>
        </p:nvSpPr>
        <p:spPr>
          <a:xfrm>
            <a:off x="1387230" y="134534"/>
            <a:ext cx="10229496" cy="646331"/>
          </a:xfrm>
          <a:prstGeom prst="rect">
            <a:avLst/>
          </a:prstGeom>
          <a:noFill/>
        </p:spPr>
        <p:txBody>
          <a:bodyPr wrap="square" rtlCol="0">
            <a:spAutoFit/>
          </a:bodyPr>
          <a:lstStyle/>
          <a:p>
            <a:pPr algn="ctr"/>
            <a:r>
              <a:rPr lang="en-US" sz="3600" b="1" dirty="0">
                <a:solidFill>
                  <a:schemeClr val="tx1"/>
                </a:solidFill>
                <a:latin typeface="Tw Cen MT" panose="020B0602020104020603" pitchFamily="34" charset="0"/>
              </a:rPr>
              <a:t>Augmentation of Sewerage Treatment Plants (STPs)</a:t>
            </a:r>
          </a:p>
        </p:txBody>
      </p:sp>
      <p:grpSp>
        <p:nvGrpSpPr>
          <p:cNvPr id="5" name="Group 4">
            <a:extLst>
              <a:ext uri="{FF2B5EF4-FFF2-40B4-BE49-F238E27FC236}">
                <a16:creationId xmlns:a16="http://schemas.microsoft.com/office/drawing/2014/main" id="{99A81CDB-32D0-44DE-8C97-ED9715A26794}"/>
              </a:ext>
            </a:extLst>
          </p:cNvPr>
          <p:cNvGrpSpPr/>
          <p:nvPr/>
        </p:nvGrpSpPr>
        <p:grpSpPr>
          <a:xfrm>
            <a:off x="5378756" y="847992"/>
            <a:ext cx="1434489" cy="190500"/>
            <a:chOff x="4679586" y="878988"/>
            <a:chExt cx="1434489" cy="190500"/>
          </a:xfrm>
        </p:grpSpPr>
        <p:sp>
          <p:nvSpPr>
            <p:cNvPr id="6" name="Oval 5">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890005F7-EB8F-EC41-8B64-2BD849D2D527}"/>
              </a:ext>
            </a:extLst>
          </p:cNvPr>
          <p:cNvGrpSpPr/>
          <p:nvPr/>
        </p:nvGrpSpPr>
        <p:grpSpPr>
          <a:xfrm>
            <a:off x="7604577" y="1290041"/>
            <a:ext cx="4391112" cy="4264474"/>
            <a:chOff x="2791673" y="5767825"/>
            <a:chExt cx="10890530" cy="3599872"/>
          </a:xfrm>
        </p:grpSpPr>
        <p:pic>
          <p:nvPicPr>
            <p:cNvPr id="20" name="Picture 2" descr="Image result for aims objectives vector">
              <a:extLst>
                <a:ext uri="{FF2B5EF4-FFF2-40B4-BE49-F238E27FC236}">
                  <a16:creationId xmlns:a16="http://schemas.microsoft.com/office/drawing/2014/main" id="{04976144-0E19-D04B-8CF7-11DFB47C064C}"/>
                </a:ext>
              </a:extLst>
            </p:cNvPr>
            <p:cNvPicPr>
              <a:picLocks noChangeAspect="1" noChangeArrowheads="1"/>
            </p:cNvPicPr>
            <p:nvPr/>
          </p:nvPicPr>
          <p:blipFill rotWithShape="1">
            <a:blip r:embed="rId2">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b="30602"/>
            <a:stretch/>
          </p:blipFill>
          <p:spPr bwMode="auto">
            <a:xfrm>
              <a:off x="9143707" y="5856460"/>
              <a:ext cx="1387400" cy="4001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DC91891-C45A-2648-A759-10F578327F8A}"/>
                </a:ext>
              </a:extLst>
            </p:cNvPr>
            <p:cNvSpPr txBox="1"/>
            <p:nvPr/>
          </p:nvSpPr>
          <p:spPr>
            <a:xfrm>
              <a:off x="10531106" y="5767825"/>
              <a:ext cx="1039068" cy="461665"/>
            </a:xfrm>
            <a:prstGeom prst="rect">
              <a:avLst/>
            </a:prstGeom>
            <a:noFill/>
          </p:spPr>
          <p:txBody>
            <a:bodyPr wrap="none" rtlCol="0">
              <a:spAutoFit/>
            </a:bodyPr>
            <a:lstStyle/>
            <a:p>
              <a:r>
                <a:rPr lang="en-US" sz="2400" b="1" dirty="0">
                  <a:solidFill>
                    <a:srgbClr val="4D8058"/>
                  </a:solidFill>
                  <a:latin typeface="Tw Cen MT" panose="020B0602020104020603" pitchFamily="34" charset="77"/>
                </a:rPr>
                <a:t>Impact</a:t>
              </a:r>
            </a:p>
          </p:txBody>
        </p:sp>
        <p:sp>
          <p:nvSpPr>
            <p:cNvPr id="22" name="Rectangle 21">
              <a:extLst>
                <a:ext uri="{FF2B5EF4-FFF2-40B4-BE49-F238E27FC236}">
                  <a16:creationId xmlns:a16="http://schemas.microsoft.com/office/drawing/2014/main" id="{FD13AAF2-DB3A-B245-A698-13AE19937C47}"/>
                </a:ext>
              </a:extLst>
            </p:cNvPr>
            <p:cNvSpPr/>
            <p:nvPr/>
          </p:nvSpPr>
          <p:spPr>
            <a:xfrm>
              <a:off x="2791673" y="6379874"/>
              <a:ext cx="10890530" cy="2987823"/>
            </a:xfrm>
            <a:prstGeom prst="rect">
              <a:avLst/>
            </a:prstGeom>
          </p:spPr>
          <p:txBody>
            <a:bodyPr wrap="square">
              <a:spAutoFit/>
            </a:bodyPr>
            <a:lstStyle/>
            <a:p>
              <a:pPr marL="285750" indent="-285750">
                <a:buFont typeface="Arial" panose="020B0604020202020204" pitchFamily="34" charset="0"/>
                <a:buChar char="•"/>
              </a:pPr>
              <a:r>
                <a:rPr lang="en-IN" sz="2000" b="1" dirty="0">
                  <a:solidFill>
                    <a:srgbClr val="FF0000"/>
                  </a:solidFill>
                  <a:latin typeface="Tw Cen MT" panose="020B0602020104020603" pitchFamily="34" charset="77"/>
                </a:rPr>
                <a:t>Efficient processing </a:t>
              </a:r>
              <a:r>
                <a:rPr lang="en-IN" sz="2000" b="1" dirty="0">
                  <a:latin typeface="Tw Cen MT" panose="020B0602020104020603" pitchFamily="34" charset="77"/>
                </a:rPr>
                <a:t>of waste water to make it fit for </a:t>
              </a:r>
              <a:r>
                <a:rPr lang="en-IN" sz="2000" b="1" dirty="0" smtClean="0">
                  <a:latin typeface="Tw Cen MT" panose="020B0602020104020603" pitchFamily="34" charset="77"/>
                </a:rPr>
                <a:t>reuse</a:t>
              </a:r>
              <a:endParaRPr lang="en-IN" sz="2000" b="1" dirty="0" smtClean="0">
                <a:solidFill>
                  <a:srgbClr val="FF0000"/>
                </a:solidFill>
                <a:latin typeface="Tw Cen MT" panose="020B0602020104020603" pitchFamily="34" charset="77"/>
              </a:endParaRPr>
            </a:p>
            <a:p>
              <a:pPr marL="285750" indent="-285750">
                <a:buFont typeface="Arial" panose="020B0604020202020204" pitchFamily="34" charset="0"/>
                <a:buChar char="•"/>
              </a:pPr>
              <a:r>
                <a:rPr lang="en-IN" sz="2000" dirty="0">
                  <a:solidFill>
                    <a:srgbClr val="FF0000"/>
                  </a:solidFill>
                  <a:latin typeface="Tw Cen MT" panose="020B0602020104020603" pitchFamily="34" charset="77"/>
                </a:rPr>
                <a:t>BOD &lt;= 5mg/litre</a:t>
              </a:r>
            </a:p>
            <a:p>
              <a:pPr marL="342900" lvl="1" indent="-342900" algn="just">
                <a:lnSpc>
                  <a:spcPct val="150000"/>
                </a:lnSpc>
                <a:buClr>
                  <a:schemeClr val="dk1"/>
                </a:buClr>
                <a:buFont typeface="Times New Roman"/>
                <a:buChar char="•"/>
              </a:pPr>
              <a:r>
                <a:rPr lang="en-US" sz="1600" b="1" dirty="0">
                  <a:solidFill>
                    <a:schemeClr val="tx1"/>
                  </a:solidFill>
                  <a:ea typeface="Times New Roman"/>
                  <a:cs typeface="Times New Roman"/>
                </a:rPr>
                <a:t>Improve Effluent Standards</a:t>
              </a:r>
              <a:endParaRPr lang="en-IN" sz="1600" b="1" dirty="0">
                <a:solidFill>
                  <a:schemeClr val="tx1"/>
                </a:solidFill>
                <a:ea typeface="Times New Roman"/>
                <a:cs typeface="Times New Roman"/>
              </a:endParaRPr>
            </a:p>
            <a:p>
              <a:pPr marL="342900" indent="-342900" algn="just">
                <a:lnSpc>
                  <a:spcPct val="150000"/>
                </a:lnSpc>
                <a:buClr>
                  <a:schemeClr val="dk1"/>
                </a:buClr>
                <a:buFont typeface="Times New Roman"/>
                <a:buChar char="•"/>
              </a:pPr>
              <a:r>
                <a:rPr lang="en-US" sz="1600" b="1" dirty="0">
                  <a:solidFill>
                    <a:schemeClr val="tx1"/>
                  </a:solidFill>
                  <a:ea typeface="Times New Roman"/>
                  <a:cs typeface="Times New Roman"/>
                </a:rPr>
                <a:t>Ageing Equipment and Technology</a:t>
              </a:r>
              <a:endParaRPr lang="en-IN" sz="1600" b="1" dirty="0">
                <a:solidFill>
                  <a:schemeClr val="tx1"/>
                </a:solidFill>
                <a:ea typeface="Times New Roman"/>
                <a:cs typeface="Times New Roman"/>
              </a:endParaRPr>
            </a:p>
            <a:p>
              <a:pPr marL="342900" indent="-342900" algn="just">
                <a:lnSpc>
                  <a:spcPct val="150000"/>
                </a:lnSpc>
                <a:buClr>
                  <a:schemeClr val="dk1"/>
                </a:buClr>
                <a:buFont typeface="Times New Roman"/>
                <a:buChar char="•"/>
              </a:pPr>
              <a:r>
                <a:rPr lang="en-US" sz="1600" b="1" dirty="0">
                  <a:solidFill>
                    <a:schemeClr val="tx1"/>
                  </a:solidFill>
                  <a:ea typeface="Times New Roman"/>
                  <a:cs typeface="Times New Roman"/>
                </a:rPr>
                <a:t>Expansion of Treatment Capacity</a:t>
              </a:r>
              <a:endParaRPr lang="en-IN" sz="1600" b="1" dirty="0">
                <a:solidFill>
                  <a:schemeClr val="tx1"/>
                </a:solidFill>
                <a:ea typeface="Times New Roman"/>
                <a:cs typeface="Times New Roman"/>
              </a:endParaRPr>
            </a:p>
            <a:p>
              <a:pPr marL="342900" indent="-342900" algn="just">
                <a:lnSpc>
                  <a:spcPct val="150000"/>
                </a:lnSpc>
                <a:buClr>
                  <a:schemeClr val="dk1"/>
                </a:buClr>
                <a:buFont typeface="Times New Roman"/>
                <a:buChar char="•"/>
              </a:pPr>
              <a:r>
                <a:rPr lang="en-US" sz="1600" b="1" dirty="0">
                  <a:solidFill>
                    <a:schemeClr val="tx1"/>
                  </a:solidFill>
                  <a:ea typeface="Times New Roman"/>
                  <a:cs typeface="Times New Roman"/>
                </a:rPr>
                <a:t>More Energy Efficient</a:t>
              </a:r>
              <a:r>
                <a:rPr lang="en-US" sz="1600" b="1" dirty="0" smtClean="0">
                  <a:solidFill>
                    <a:schemeClr val="tx1"/>
                  </a:solidFill>
                  <a:ea typeface="Times New Roman"/>
                  <a:cs typeface="Times New Roman"/>
                </a:rPr>
                <a:t>.</a:t>
              </a:r>
              <a:endParaRPr lang="en-IN" sz="2000" b="1" dirty="0" smtClean="0">
                <a:solidFill>
                  <a:srgbClr val="FF0000"/>
                </a:solidFill>
                <a:latin typeface="Tw Cen MT" panose="020B0602020104020603" pitchFamily="34" charset="77"/>
              </a:endParaRPr>
            </a:p>
            <a:p>
              <a:pPr marL="285750" indent="-285750">
                <a:buFont typeface="Arial" panose="020B0604020202020204" pitchFamily="34" charset="0"/>
                <a:buChar char="•"/>
              </a:pPr>
              <a:r>
                <a:rPr lang="en-IN" sz="2000" b="1" dirty="0" smtClean="0">
                  <a:solidFill>
                    <a:srgbClr val="FF0000"/>
                  </a:solidFill>
                  <a:latin typeface="Tw Cen MT" panose="020B0602020104020603" pitchFamily="34" charset="77"/>
                </a:rPr>
                <a:t>Reduces </a:t>
              </a:r>
              <a:r>
                <a:rPr lang="en-IN" sz="2000" b="1" dirty="0">
                  <a:solidFill>
                    <a:srgbClr val="FF0000"/>
                  </a:solidFill>
                  <a:latin typeface="Tw Cen MT" panose="020B0602020104020603" pitchFamily="34" charset="77"/>
                </a:rPr>
                <a:t>risk to public health </a:t>
              </a:r>
              <a:r>
                <a:rPr lang="en-IN" sz="1600" dirty="0">
                  <a:solidFill>
                    <a:srgbClr val="FF0000"/>
                  </a:solidFill>
                  <a:latin typeface="Tw Cen MT" panose="020B0602020104020603" pitchFamily="34" charset="77"/>
                </a:rPr>
                <a:t>and the </a:t>
              </a:r>
              <a:r>
                <a:rPr lang="en-IN" sz="2400" dirty="0" smtClean="0">
                  <a:solidFill>
                    <a:srgbClr val="FF0000"/>
                  </a:solidFill>
                  <a:latin typeface="Tw Cen MT" panose="020B0602020104020603" pitchFamily="34" charset="77"/>
                </a:rPr>
                <a:t>environment</a:t>
              </a:r>
            </a:p>
            <a:p>
              <a:pPr marL="285750" indent="-285750">
                <a:buFont typeface="Arial" panose="020B0604020202020204" pitchFamily="34" charset="0"/>
                <a:buChar char="•"/>
              </a:pPr>
              <a:endParaRPr lang="en-IN" sz="2400" dirty="0">
                <a:solidFill>
                  <a:srgbClr val="FF0000"/>
                </a:solidFill>
                <a:latin typeface="Tw Cen MT" panose="020B0602020104020603" pitchFamily="34" charset="77"/>
              </a:endParaRPr>
            </a:p>
          </p:txBody>
        </p:sp>
      </p:grpSp>
      <p:cxnSp>
        <p:nvCxnSpPr>
          <p:cNvPr id="23" name="Straight Connector 22">
            <a:extLst>
              <a:ext uri="{FF2B5EF4-FFF2-40B4-BE49-F238E27FC236}">
                <a16:creationId xmlns:a16="http://schemas.microsoft.com/office/drawing/2014/main" id="{3113B086-EA1C-864C-AC35-853135F7D3EA}"/>
              </a:ext>
            </a:extLst>
          </p:cNvPr>
          <p:cNvCxnSpPr>
            <a:cxnSpLocks/>
          </p:cNvCxnSpPr>
          <p:nvPr/>
        </p:nvCxnSpPr>
        <p:spPr>
          <a:xfrm>
            <a:off x="7534931" y="1766046"/>
            <a:ext cx="0" cy="3431630"/>
          </a:xfrm>
          <a:prstGeom prst="line">
            <a:avLst/>
          </a:prstGeom>
          <a:ln w="38100">
            <a:solidFill>
              <a:srgbClr val="1C7CB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113B086-EA1C-864C-AC35-853135F7D3EA}"/>
              </a:ext>
            </a:extLst>
          </p:cNvPr>
          <p:cNvCxnSpPr>
            <a:cxnSpLocks/>
          </p:cNvCxnSpPr>
          <p:nvPr/>
        </p:nvCxnSpPr>
        <p:spPr>
          <a:xfrm flipH="1" flipV="1">
            <a:off x="7536649" y="5197676"/>
            <a:ext cx="3334990" cy="2296"/>
          </a:xfrm>
          <a:prstGeom prst="line">
            <a:avLst/>
          </a:prstGeom>
          <a:ln w="38100">
            <a:solidFill>
              <a:srgbClr val="1C7CBC"/>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D93F3E7C-F93F-EA45-AB6C-EAB4DBBAA9BD}"/>
              </a:ext>
            </a:extLst>
          </p:cNvPr>
          <p:cNvGraphicFramePr>
            <a:graphicFrameLocks noGrp="1"/>
          </p:cNvGraphicFramePr>
          <p:nvPr>
            <p:extLst/>
          </p:nvPr>
        </p:nvGraphicFramePr>
        <p:xfrm>
          <a:off x="569357" y="1719524"/>
          <a:ext cx="6243888" cy="4555641"/>
        </p:xfrm>
        <a:graphic>
          <a:graphicData uri="http://schemas.openxmlformats.org/drawingml/2006/table">
            <a:tbl>
              <a:tblPr/>
              <a:tblGrid>
                <a:gridCol w="633328">
                  <a:extLst>
                    <a:ext uri="{9D8B030D-6E8A-4147-A177-3AD203B41FA5}">
                      <a16:colId xmlns:a16="http://schemas.microsoft.com/office/drawing/2014/main" val="2878742814"/>
                    </a:ext>
                  </a:extLst>
                </a:gridCol>
                <a:gridCol w="1346791">
                  <a:extLst>
                    <a:ext uri="{9D8B030D-6E8A-4147-A177-3AD203B41FA5}">
                      <a16:colId xmlns:a16="http://schemas.microsoft.com/office/drawing/2014/main" val="2666779926"/>
                    </a:ext>
                  </a:extLst>
                </a:gridCol>
                <a:gridCol w="654908">
                  <a:extLst>
                    <a:ext uri="{9D8B030D-6E8A-4147-A177-3AD203B41FA5}">
                      <a16:colId xmlns:a16="http://schemas.microsoft.com/office/drawing/2014/main" val="1843544645"/>
                    </a:ext>
                  </a:extLst>
                </a:gridCol>
                <a:gridCol w="804222">
                  <a:extLst>
                    <a:ext uri="{9D8B030D-6E8A-4147-A177-3AD203B41FA5}">
                      <a16:colId xmlns:a16="http://schemas.microsoft.com/office/drawing/2014/main" val="2824494825"/>
                    </a:ext>
                  </a:extLst>
                </a:gridCol>
                <a:gridCol w="904660">
                  <a:extLst>
                    <a:ext uri="{9D8B030D-6E8A-4147-A177-3AD203B41FA5}">
                      <a16:colId xmlns:a16="http://schemas.microsoft.com/office/drawing/2014/main" val="2880702162"/>
                    </a:ext>
                  </a:extLst>
                </a:gridCol>
                <a:gridCol w="904660">
                  <a:extLst>
                    <a:ext uri="{9D8B030D-6E8A-4147-A177-3AD203B41FA5}">
                      <a16:colId xmlns:a16="http://schemas.microsoft.com/office/drawing/2014/main" val="3669055189"/>
                    </a:ext>
                  </a:extLst>
                </a:gridCol>
                <a:gridCol w="995319">
                  <a:extLst>
                    <a:ext uri="{9D8B030D-6E8A-4147-A177-3AD203B41FA5}">
                      <a16:colId xmlns:a16="http://schemas.microsoft.com/office/drawing/2014/main" val="3239088568"/>
                    </a:ext>
                  </a:extLst>
                </a:gridCol>
              </a:tblGrid>
              <a:tr h="465015">
                <a:tc rowSpan="2">
                  <a:txBody>
                    <a:bodyPr/>
                    <a:lstStyle/>
                    <a:p>
                      <a:pPr marL="63500" algn="ct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S. No</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rowSpan="2">
                  <a:txBody>
                    <a:bodyPr/>
                    <a:lstStyle/>
                    <a:p>
                      <a:pPr marL="60325" algn="ct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Location</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gridSpan="2">
                  <a:txBody>
                    <a:bodyPr/>
                    <a:lstStyle/>
                    <a:p>
                      <a:pPr marL="67310" algn="ct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Capacity (MGD)</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IN"/>
                    </a:p>
                  </a:txBody>
                  <a:tcPr/>
                </a:tc>
                <a:tc gridSpan="2">
                  <a:txBody>
                    <a:bodyPr/>
                    <a:lstStyle/>
                    <a:p>
                      <a:pPr marL="64135" algn="ct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Technology</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IN"/>
                    </a:p>
                  </a:txBody>
                  <a:tcPr/>
                </a:tc>
                <a:tc rowSpan="2">
                  <a:txBody>
                    <a:bodyPr/>
                    <a:lstStyle/>
                    <a:p>
                      <a:pPr marL="64135" algn="ct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Remarks</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2311704362"/>
                  </a:ext>
                </a:extLst>
              </a:tr>
              <a:tr h="332153">
                <a:tc vMerge="1">
                  <a:txBody>
                    <a:bodyPr/>
                    <a:lstStyle/>
                    <a:p>
                      <a:endParaRPr lang="en-IN"/>
                    </a:p>
                  </a:txBody>
                  <a:tcPr/>
                </a:tc>
                <a:tc vMerge="1">
                  <a:txBody>
                    <a:bodyPr/>
                    <a:lstStyle/>
                    <a:p>
                      <a:endParaRPr lang="en-IN"/>
                    </a:p>
                  </a:txBody>
                  <a:tcPr/>
                </a:tc>
                <a:tc>
                  <a:txBody>
                    <a:bodyPr/>
                    <a:lstStyle/>
                    <a:p>
                      <a:pPr marL="64135" algn="ct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Existing</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67310"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Proposed</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64135" algn="ct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Existing</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67310" algn="ct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Proposed</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vMerge="1">
                  <a:txBody>
                    <a:bodyPr/>
                    <a:lstStyle/>
                    <a:p>
                      <a:endParaRPr lang="en-IN"/>
                    </a:p>
                  </a:txBody>
                  <a:tcPr/>
                </a:tc>
                <a:extLst>
                  <a:ext uri="{0D108BD9-81ED-4DB2-BD59-A6C34878D82A}">
                    <a16:rowId xmlns:a16="http://schemas.microsoft.com/office/drawing/2014/main" val="1876477012"/>
                  </a:ext>
                </a:extLst>
              </a:tr>
              <a:tr h="232507">
                <a:tc>
                  <a:txBody>
                    <a:bodyPr/>
                    <a:lstStyle/>
                    <a:p>
                      <a:pPr marL="6350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325" marR="83185" algn="just"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STP at Diggian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8572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MBBR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64135" marR="127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Open Technology to meet the functional guarantees </a:t>
                      </a:r>
                    </a:p>
                    <a:p>
                      <a:pPr marL="64135" marR="127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&amp; desired parameter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R="90170" algn="ctr">
                        <a:lnSpc>
                          <a:spcPct val="107000"/>
                        </a:lnSpc>
                        <a:spcBef>
                          <a:spcPts val="300"/>
                        </a:spcBef>
                        <a:spcAft>
                          <a:spcPts val="300"/>
                        </a:spcAft>
                      </a:pPr>
                      <a:r>
                        <a:rPr lang="en-US" sz="1200" i="1" dirty="0">
                          <a:effectLst/>
                          <a:latin typeface="Tw Cen MT" panose="020B0602020104020603" pitchFamily="34" charset="77"/>
                          <a:ea typeface="Times New Roman" panose="02020603050405020304" pitchFamily="18" charset="0"/>
                          <a:cs typeface="Times New Roman" panose="02020603050405020304" pitchFamily="18" charset="0"/>
                        </a:rPr>
                        <a:t>  New plant(s) will be constructed</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p>
                      <a:pPr marL="64135" marR="9017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5548714"/>
                  </a:ext>
                </a:extLst>
              </a:tr>
              <a:tr h="465015">
                <a:tc>
                  <a:txBody>
                    <a:bodyPr/>
                    <a:lstStyle/>
                    <a:p>
                      <a:pPr marL="6350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325" marR="83185" algn="just"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STP at Raipur Kalan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8572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UASB</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2154339844"/>
                  </a:ext>
                </a:extLst>
              </a:tr>
              <a:tr h="465015">
                <a:tc>
                  <a:txBody>
                    <a:bodyPr/>
                    <a:lstStyle/>
                    <a:p>
                      <a:pPr marL="6350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325" marR="83185" algn="just"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STP at Raipur Khurd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8572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ASP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855549332"/>
                  </a:ext>
                </a:extLst>
              </a:tr>
              <a:tr h="841936">
                <a:tc>
                  <a:txBody>
                    <a:bodyPr/>
                    <a:lstStyle/>
                    <a:p>
                      <a:pPr marL="6350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325" marR="83185" algn="just"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STP at Kishangarh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0.44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8572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995484353"/>
                  </a:ext>
                </a:extLst>
              </a:tr>
              <a:tr h="232507">
                <a:tc>
                  <a:txBody>
                    <a:bodyPr/>
                    <a:lstStyle/>
                    <a:p>
                      <a:pPr marL="6350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325" marR="83185" algn="just"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STP at 3 BRD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8572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SBR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R="90170" algn="ctr">
                        <a:lnSpc>
                          <a:spcPct val="107000"/>
                        </a:lnSpc>
                        <a:spcBef>
                          <a:spcPts val="300"/>
                        </a:spcBef>
                        <a:spcAft>
                          <a:spcPts val="300"/>
                        </a:spcAft>
                      </a:pPr>
                      <a:r>
                        <a:rPr lang="en-US" sz="1200" i="1" dirty="0">
                          <a:effectLst/>
                          <a:latin typeface="Tw Cen MT" panose="020B0602020104020603" pitchFamily="34" charset="77"/>
                          <a:ea typeface="Times New Roman" panose="02020603050405020304" pitchFamily="18" charset="0"/>
                          <a:cs typeface="Times New Roman" panose="02020603050405020304" pitchFamily="18" charset="0"/>
                        </a:rPr>
                        <a:t>  Additional units to be added</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4551510"/>
                  </a:ext>
                </a:extLst>
              </a:tr>
              <a:tr h="284724">
                <a:tc>
                  <a:txBody>
                    <a:bodyPr/>
                    <a:lstStyle/>
                    <a:p>
                      <a:pPr marL="6350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325" marR="83185" algn="just"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STP at Dhanas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1.65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1.65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8572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SBR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IN"/>
                    </a:p>
                  </a:txBody>
                  <a:tcPr/>
                </a:tc>
                <a:extLst>
                  <a:ext uri="{0D108BD9-81ED-4DB2-BD59-A6C34878D82A}">
                    <a16:rowId xmlns:a16="http://schemas.microsoft.com/office/drawing/2014/main" val="382967628"/>
                  </a:ext>
                </a:extLst>
              </a:tr>
              <a:tr h="498230">
                <a:tc>
                  <a:txBody>
                    <a:bodyPr/>
                    <a:lstStyle/>
                    <a:p>
                      <a:pPr marL="6350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325" marR="83185" algn="just"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STP at Raipur Kalan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1.25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8572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SBR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90170" algn="ctr" eaLnBrk="0" hangingPunct="0">
                        <a:lnSpc>
                          <a:spcPct val="115000"/>
                        </a:lnSpc>
                        <a:spcBef>
                          <a:spcPts val="300"/>
                        </a:spcBef>
                        <a:spcAft>
                          <a:spcPts val="300"/>
                        </a:spcAft>
                      </a:pPr>
                      <a:r>
                        <a:rPr lang="en-IN" sz="1200" i="1" dirty="0">
                          <a:effectLst/>
                          <a:latin typeface="Tw Cen MT" panose="020B0602020104020603" pitchFamily="34" charset="77"/>
                          <a:ea typeface="Times New Roman" panose="02020603050405020304" pitchFamily="18" charset="0"/>
                          <a:cs typeface="Times New Roman" panose="02020603050405020304" pitchFamily="18" charset="0"/>
                        </a:rPr>
                        <a:t>Not Commissioned</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868802"/>
                  </a:ext>
                </a:extLst>
              </a:tr>
              <a:tr h="342924">
                <a:tc>
                  <a:txBody>
                    <a:bodyPr/>
                    <a:lstStyle/>
                    <a:p>
                      <a:pPr marL="63500"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325" marR="83185" algn="just"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STP at Maloya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895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marR="8572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SBR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algn="ct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90170" algn="ctr" eaLnBrk="0" hangingPunct="0">
                        <a:lnSpc>
                          <a:spcPct val="115000"/>
                        </a:lnSpc>
                        <a:spcBef>
                          <a:spcPts val="300"/>
                        </a:spcBef>
                        <a:spcAft>
                          <a:spcPts val="300"/>
                        </a:spcAft>
                      </a:pPr>
                      <a:r>
                        <a:rPr lang="en-IN" sz="1200" i="1" dirty="0">
                          <a:effectLst/>
                          <a:latin typeface="Tw Cen MT" panose="020B0602020104020603" pitchFamily="34" charset="77"/>
                          <a:ea typeface="Times New Roman" panose="02020603050405020304" pitchFamily="18" charset="0"/>
                          <a:cs typeface="Times New Roman" panose="02020603050405020304" pitchFamily="18" charset="0"/>
                        </a:rPr>
                        <a:t>Under Stabilization</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981592"/>
                  </a:ext>
                </a:extLst>
              </a:tr>
              <a:tr h="248025">
                <a:tc gridSpan="2">
                  <a:txBody>
                    <a:bodyPr/>
                    <a:lstStyle/>
                    <a:p>
                      <a:pPr marR="83185" indent="-5715" algn="r" eaLnBrk="0" hangingPunct="0">
                        <a:lnSpc>
                          <a:spcPct val="115000"/>
                        </a:lnSpc>
                        <a:spcBef>
                          <a:spcPts val="300"/>
                        </a:spcBef>
                        <a:spcAft>
                          <a:spcPts val="300"/>
                        </a:spcAf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Total (MGD)</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IN"/>
                    </a:p>
                  </a:txBody>
                  <a:tcPr/>
                </a:tc>
                <a:tc>
                  <a:txBody>
                    <a:bodyPr/>
                    <a:lstStyle/>
                    <a:p>
                      <a:pPr marL="43815" marR="89535" eaLnBrk="0" hangingPunct="0">
                        <a:lnSpc>
                          <a:spcPct val="115000"/>
                        </a:lnSpc>
                        <a:spcBef>
                          <a:spcPts val="300"/>
                        </a:spcBef>
                        <a:spcAft>
                          <a:spcPts val="300"/>
                        </a:spcAft>
                        <a:tabLst>
                          <a:tab pos="1168400" algn="l"/>
                        </a:tabLs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   55.15</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43815" marR="89535" algn="ctr" eaLnBrk="0" hangingPunct="0">
                        <a:lnSpc>
                          <a:spcPct val="115000"/>
                        </a:lnSpc>
                        <a:spcBef>
                          <a:spcPts val="300"/>
                        </a:spcBef>
                        <a:spcAft>
                          <a:spcPts val="300"/>
                        </a:spcAft>
                        <a:tabLst>
                          <a:tab pos="1168400" algn="l"/>
                        </a:tabLs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56.34</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43815" marR="89535" eaLnBrk="0" hangingPunct="0">
                        <a:lnSpc>
                          <a:spcPct val="115000"/>
                        </a:lnSpc>
                        <a:spcBef>
                          <a:spcPts val="300"/>
                        </a:spcBef>
                        <a:spcAft>
                          <a:spcPts val="300"/>
                        </a:spcAft>
                        <a:tabLst>
                          <a:tab pos="1168400" algn="l"/>
                        </a:tabLst>
                      </a:pPr>
                      <a:r>
                        <a:rPr lang="en-IN" sz="1200" b="1"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n-IN" sz="1200" dirty="0">
                        <a:effectLst/>
                        <a:latin typeface="Tw Cen MT" panose="020B0602020104020603" pitchFamily="34" charset="77"/>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eaLnBrk="0" hangingPunct="0">
                        <a:lnSpc>
                          <a:spcPct val="115000"/>
                        </a:lnSpc>
                        <a:spcBef>
                          <a:spcPts val="300"/>
                        </a:spcBef>
                        <a:spcAft>
                          <a:spcPts val="300"/>
                        </a:spcAft>
                      </a:pPr>
                      <a:r>
                        <a:rPr lang="en-IN" sz="1200" dirty="0">
                          <a:effectLst/>
                          <a:latin typeface="Tw Cen MT" panose="020B0602020104020603" pitchFamily="34" charset="77"/>
                          <a:ea typeface="Times New Roman" panose="02020603050405020304" pitchFamily="18"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39456369"/>
                  </a:ext>
                </a:extLst>
              </a:tr>
            </a:tbl>
          </a:graphicData>
        </a:graphic>
      </p:graphicFrame>
      <p:sp>
        <p:nvSpPr>
          <p:cNvPr id="17" name="Rectangle 16"/>
          <p:cNvSpPr/>
          <p:nvPr/>
        </p:nvSpPr>
        <p:spPr>
          <a:xfrm>
            <a:off x="8189824" y="6138320"/>
            <a:ext cx="3233854" cy="338554"/>
          </a:xfrm>
          <a:prstGeom prst="rect">
            <a:avLst/>
          </a:prstGeom>
        </p:spPr>
        <p:txBody>
          <a:bodyPr wrap="square">
            <a:spAutoFit/>
          </a:bodyPr>
          <a:lstStyle/>
          <a:p>
            <a:pPr>
              <a:buClrTx/>
              <a:defRPr/>
            </a:pPr>
            <a:r>
              <a:rPr lang="en-US" sz="1600" b="1" dirty="0" smtClean="0">
                <a:solidFill>
                  <a:srgbClr val="FF0000"/>
                </a:solidFill>
              </a:rPr>
              <a:t>Total Cost: </a:t>
            </a:r>
            <a:r>
              <a:rPr lang="en-GB" sz="1600" b="1" dirty="0">
                <a:solidFill>
                  <a:srgbClr val="FF0000"/>
                </a:solidFill>
              </a:rPr>
              <a:t>555.77</a:t>
            </a:r>
            <a:r>
              <a:rPr lang="en-US" sz="1600" b="1" dirty="0" smtClean="0">
                <a:solidFill>
                  <a:srgbClr val="FF0000"/>
                </a:solidFill>
              </a:rPr>
              <a:t> </a:t>
            </a:r>
            <a:r>
              <a:rPr lang="en-US" sz="1600" b="1" dirty="0">
                <a:solidFill>
                  <a:srgbClr val="FF0000"/>
                </a:solidFill>
              </a:rPr>
              <a:t>Cr</a:t>
            </a:r>
            <a:r>
              <a:rPr lang="en-US" sz="1600" b="1" dirty="0"/>
              <a:t>.</a:t>
            </a:r>
            <a:endParaRPr lang="en-US" sz="1600" b="1" dirty="0">
              <a:latin typeface="Segoe UI" panose="020B0502040204020203" pitchFamily="34" charset="0"/>
            </a:endParaRPr>
          </a:p>
        </p:txBody>
      </p:sp>
      <p:sp>
        <p:nvSpPr>
          <p:cNvPr id="18" name="TextBox 17">
            <a:extLst>
              <a:ext uri="{FF2B5EF4-FFF2-40B4-BE49-F238E27FC236}">
                <a16:creationId xmlns:a16="http://schemas.microsoft.com/office/drawing/2014/main" id="{72494215-EA5D-9E47-9D84-F6D4547954EE}"/>
              </a:ext>
            </a:extLst>
          </p:cNvPr>
          <p:cNvSpPr txBox="1"/>
          <p:nvPr/>
        </p:nvSpPr>
        <p:spPr>
          <a:xfrm>
            <a:off x="8917753" y="5662626"/>
            <a:ext cx="1527696" cy="461665"/>
          </a:xfrm>
          <a:prstGeom prst="rect">
            <a:avLst/>
          </a:prstGeom>
          <a:noFill/>
        </p:spPr>
        <p:txBody>
          <a:bodyPr wrap="square" rtlCol="0">
            <a:spAutoFit/>
          </a:bodyPr>
          <a:lstStyle/>
          <a:p>
            <a:r>
              <a:rPr lang="en-US" sz="2400" b="1" u="sng" dirty="0" smtClean="0">
                <a:solidFill>
                  <a:srgbClr val="4D8058"/>
                </a:solidFill>
                <a:latin typeface="Tw Cen MT" panose="020B0602020104020603" pitchFamily="34" charset="77"/>
              </a:rPr>
              <a:t>Cost</a:t>
            </a:r>
            <a:endParaRPr lang="en-US" sz="2400" b="1" u="sng" dirty="0">
              <a:solidFill>
                <a:srgbClr val="4D8058"/>
              </a:solidFill>
              <a:latin typeface="Tw Cen MT" panose="020B0602020104020603" pitchFamily="34" charset="77"/>
            </a:endParaRPr>
          </a:p>
        </p:txBody>
      </p:sp>
    </p:spTree>
    <p:extLst>
      <p:ext uri="{BB962C8B-B14F-4D97-AF65-F5344CB8AC3E}">
        <p14:creationId xmlns:p14="http://schemas.microsoft.com/office/powerpoint/2010/main" val="23305260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65926"/>
            <a:ext cx="9144000" cy="810816"/>
          </a:xfrm>
        </p:spPr>
        <p:txBody>
          <a:bodyPr/>
          <a:lstStyle/>
          <a:p>
            <a:pPr algn="ctr"/>
            <a:r>
              <a:rPr lang="en-US" dirty="0" smtClean="0"/>
              <a:t>INSTITUTIONAL SETUP</a:t>
            </a:r>
            <a:endParaRPr lang="en-US" dirty="0"/>
          </a:p>
        </p:txBody>
      </p:sp>
      <p:sp>
        <p:nvSpPr>
          <p:cNvPr id="6" name="Freeform 5"/>
          <p:cNvSpPr/>
          <p:nvPr/>
        </p:nvSpPr>
        <p:spPr>
          <a:xfrm>
            <a:off x="6467165" y="2264387"/>
            <a:ext cx="3295228" cy="314436"/>
          </a:xfrm>
          <a:custGeom>
            <a:avLst/>
            <a:gdLst/>
            <a:ahLst/>
            <a:cxnLst/>
            <a:rect l="0" t="0" r="0" b="0"/>
            <a:pathLst>
              <a:path>
                <a:moveTo>
                  <a:pt x="0" y="0"/>
                </a:moveTo>
                <a:lnTo>
                  <a:pt x="0" y="254782"/>
                </a:lnTo>
                <a:lnTo>
                  <a:pt x="3295228" y="254782"/>
                </a:lnTo>
                <a:lnTo>
                  <a:pt x="3295228" y="314436"/>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5111619" y="2240182"/>
            <a:ext cx="1355546" cy="304655"/>
          </a:xfrm>
          <a:custGeom>
            <a:avLst/>
            <a:gdLst/>
            <a:ahLst/>
            <a:cxnLst/>
            <a:rect l="0" t="0" r="0" b="0"/>
            <a:pathLst>
              <a:path>
                <a:moveTo>
                  <a:pt x="1355546" y="0"/>
                </a:moveTo>
                <a:lnTo>
                  <a:pt x="1355546" y="245001"/>
                </a:lnTo>
                <a:lnTo>
                  <a:pt x="0" y="245001"/>
                </a:lnTo>
                <a:lnTo>
                  <a:pt x="0" y="30465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3457907" y="3409036"/>
            <a:ext cx="91440" cy="187279"/>
          </a:xfrm>
          <a:custGeom>
            <a:avLst/>
            <a:gdLst/>
            <a:ahLst/>
            <a:cxnLst/>
            <a:rect l="0" t="0" r="0" b="0"/>
            <a:pathLst>
              <a:path>
                <a:moveTo>
                  <a:pt x="45720" y="0"/>
                </a:moveTo>
                <a:lnTo>
                  <a:pt x="45720" y="187279"/>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922678" y="3026975"/>
            <a:ext cx="580949" cy="187279"/>
          </a:xfrm>
          <a:custGeom>
            <a:avLst/>
            <a:gdLst/>
            <a:ahLst/>
            <a:cxnLst/>
            <a:rect l="0" t="0" r="0" b="0"/>
            <a:pathLst>
              <a:path>
                <a:moveTo>
                  <a:pt x="0" y="0"/>
                </a:moveTo>
                <a:lnTo>
                  <a:pt x="0" y="127625"/>
                </a:lnTo>
                <a:lnTo>
                  <a:pt x="580949" y="127625"/>
                </a:lnTo>
                <a:lnTo>
                  <a:pt x="580949" y="187279"/>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2315971" y="3026975"/>
            <a:ext cx="606706" cy="187279"/>
          </a:xfrm>
          <a:custGeom>
            <a:avLst/>
            <a:gdLst/>
            <a:ahLst/>
            <a:cxnLst/>
            <a:rect l="0" t="0" r="0" b="0"/>
            <a:pathLst>
              <a:path>
                <a:moveTo>
                  <a:pt x="606706" y="0"/>
                </a:moveTo>
                <a:lnTo>
                  <a:pt x="606706" y="127625"/>
                </a:lnTo>
                <a:lnTo>
                  <a:pt x="0" y="127625"/>
                </a:lnTo>
                <a:lnTo>
                  <a:pt x="0" y="187279"/>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922678" y="2240182"/>
            <a:ext cx="3544488" cy="314436"/>
          </a:xfrm>
          <a:custGeom>
            <a:avLst/>
            <a:gdLst/>
            <a:ahLst/>
            <a:cxnLst/>
            <a:rect l="0" t="0" r="0" b="0"/>
            <a:pathLst>
              <a:path>
                <a:moveTo>
                  <a:pt x="3544488" y="0"/>
                </a:moveTo>
                <a:lnTo>
                  <a:pt x="3544488" y="254782"/>
                </a:lnTo>
                <a:lnTo>
                  <a:pt x="0" y="254782"/>
                </a:lnTo>
                <a:lnTo>
                  <a:pt x="0" y="314436"/>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6" name="Rounded Rectangle 15"/>
          <p:cNvSpPr/>
          <p:nvPr/>
        </p:nvSpPr>
        <p:spPr>
          <a:xfrm>
            <a:off x="5528836" y="1618232"/>
            <a:ext cx="1876659" cy="62194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5600385" y="1686203"/>
            <a:ext cx="1876659" cy="621949"/>
          </a:xfrm>
          <a:custGeom>
            <a:avLst/>
            <a:gdLst>
              <a:gd name="connsiteX0" fmla="*/ 0 w 1876659"/>
              <a:gd name="connsiteY0" fmla="*/ 62195 h 621949"/>
              <a:gd name="connsiteX1" fmla="*/ 62195 w 1876659"/>
              <a:gd name="connsiteY1" fmla="*/ 0 h 621949"/>
              <a:gd name="connsiteX2" fmla="*/ 1814464 w 1876659"/>
              <a:gd name="connsiteY2" fmla="*/ 0 h 621949"/>
              <a:gd name="connsiteX3" fmla="*/ 1876659 w 1876659"/>
              <a:gd name="connsiteY3" fmla="*/ 62195 h 621949"/>
              <a:gd name="connsiteX4" fmla="*/ 1876659 w 1876659"/>
              <a:gd name="connsiteY4" fmla="*/ 559754 h 621949"/>
              <a:gd name="connsiteX5" fmla="*/ 1814464 w 1876659"/>
              <a:gd name="connsiteY5" fmla="*/ 621949 h 621949"/>
              <a:gd name="connsiteX6" fmla="*/ 62195 w 1876659"/>
              <a:gd name="connsiteY6" fmla="*/ 621949 h 621949"/>
              <a:gd name="connsiteX7" fmla="*/ 0 w 1876659"/>
              <a:gd name="connsiteY7" fmla="*/ 559754 h 621949"/>
              <a:gd name="connsiteX8" fmla="*/ 0 w 1876659"/>
              <a:gd name="connsiteY8" fmla="*/ 62195 h 6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659" h="621949">
                <a:moveTo>
                  <a:pt x="0" y="62195"/>
                </a:moveTo>
                <a:cubicBezTo>
                  <a:pt x="0" y="27846"/>
                  <a:pt x="27846" y="0"/>
                  <a:pt x="62195" y="0"/>
                </a:cubicBezTo>
                <a:lnTo>
                  <a:pt x="1814464" y="0"/>
                </a:lnTo>
                <a:cubicBezTo>
                  <a:pt x="1848813" y="0"/>
                  <a:pt x="1876659" y="27846"/>
                  <a:pt x="1876659" y="62195"/>
                </a:cubicBezTo>
                <a:lnTo>
                  <a:pt x="1876659" y="559754"/>
                </a:lnTo>
                <a:cubicBezTo>
                  <a:pt x="1876659" y="594103"/>
                  <a:pt x="1848813" y="621949"/>
                  <a:pt x="1814464" y="621949"/>
                </a:cubicBezTo>
                <a:lnTo>
                  <a:pt x="62195" y="621949"/>
                </a:lnTo>
                <a:cubicBezTo>
                  <a:pt x="27846" y="621949"/>
                  <a:pt x="0" y="594103"/>
                  <a:pt x="0" y="559754"/>
                </a:cubicBezTo>
                <a:lnTo>
                  <a:pt x="0" y="6219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56" tIns="71556" rIns="71556" bIns="71556"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ADMINSTRATIVE HEAD COMMISSIONER</a:t>
            </a:r>
            <a:endParaRPr lang="en-US" sz="1400" b="1" kern="1200" dirty="0">
              <a:solidFill>
                <a:srgbClr val="000000"/>
              </a:solidFill>
            </a:endParaRPr>
          </a:p>
        </p:txBody>
      </p:sp>
      <p:sp>
        <p:nvSpPr>
          <p:cNvPr id="18" name="Rounded Rectangle 17"/>
          <p:cNvSpPr/>
          <p:nvPr/>
        </p:nvSpPr>
        <p:spPr>
          <a:xfrm>
            <a:off x="2344791" y="2554618"/>
            <a:ext cx="1155773" cy="47235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Freeform 18"/>
          <p:cNvSpPr/>
          <p:nvPr/>
        </p:nvSpPr>
        <p:spPr>
          <a:xfrm>
            <a:off x="2416340" y="2622590"/>
            <a:ext cx="1155773" cy="472356"/>
          </a:xfrm>
          <a:custGeom>
            <a:avLst/>
            <a:gdLst>
              <a:gd name="connsiteX0" fmla="*/ 0 w 1155773"/>
              <a:gd name="connsiteY0" fmla="*/ 47236 h 472356"/>
              <a:gd name="connsiteX1" fmla="*/ 47236 w 1155773"/>
              <a:gd name="connsiteY1" fmla="*/ 0 h 472356"/>
              <a:gd name="connsiteX2" fmla="*/ 1108537 w 1155773"/>
              <a:gd name="connsiteY2" fmla="*/ 0 h 472356"/>
              <a:gd name="connsiteX3" fmla="*/ 1155773 w 1155773"/>
              <a:gd name="connsiteY3" fmla="*/ 47236 h 472356"/>
              <a:gd name="connsiteX4" fmla="*/ 1155773 w 1155773"/>
              <a:gd name="connsiteY4" fmla="*/ 425120 h 472356"/>
              <a:gd name="connsiteX5" fmla="*/ 1108537 w 1155773"/>
              <a:gd name="connsiteY5" fmla="*/ 472356 h 472356"/>
              <a:gd name="connsiteX6" fmla="*/ 47236 w 1155773"/>
              <a:gd name="connsiteY6" fmla="*/ 472356 h 472356"/>
              <a:gd name="connsiteX7" fmla="*/ 0 w 1155773"/>
              <a:gd name="connsiteY7" fmla="*/ 425120 h 472356"/>
              <a:gd name="connsiteX8" fmla="*/ 0 w 1155773"/>
              <a:gd name="connsiteY8" fmla="*/ 47236 h 47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773" h="472356">
                <a:moveTo>
                  <a:pt x="0" y="47236"/>
                </a:moveTo>
                <a:cubicBezTo>
                  <a:pt x="0" y="21148"/>
                  <a:pt x="21148" y="0"/>
                  <a:pt x="47236" y="0"/>
                </a:cubicBezTo>
                <a:lnTo>
                  <a:pt x="1108537" y="0"/>
                </a:lnTo>
                <a:cubicBezTo>
                  <a:pt x="1134625" y="0"/>
                  <a:pt x="1155773" y="21148"/>
                  <a:pt x="1155773" y="47236"/>
                </a:cubicBezTo>
                <a:lnTo>
                  <a:pt x="1155773" y="425120"/>
                </a:lnTo>
                <a:cubicBezTo>
                  <a:pt x="1155773" y="451208"/>
                  <a:pt x="1134625" y="472356"/>
                  <a:pt x="1108537" y="472356"/>
                </a:cubicBezTo>
                <a:lnTo>
                  <a:pt x="47236" y="472356"/>
                </a:lnTo>
                <a:cubicBezTo>
                  <a:pt x="21148" y="472356"/>
                  <a:pt x="0" y="451208"/>
                  <a:pt x="0" y="425120"/>
                </a:cubicBezTo>
                <a:lnTo>
                  <a:pt x="0" y="4723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175" tIns="67175" rIns="67175" bIns="67175" numCol="1" spcCol="1270" anchor="ctr" anchorCtr="0">
            <a:noAutofit/>
          </a:bodyPr>
          <a:lstStyle/>
          <a:p>
            <a:pPr lvl="0" algn="ctr" defTabSz="622300">
              <a:lnSpc>
                <a:spcPct val="90000"/>
              </a:lnSpc>
              <a:spcBef>
                <a:spcPct val="0"/>
              </a:spcBef>
              <a:spcAft>
                <a:spcPct val="35000"/>
              </a:spcAft>
            </a:pPr>
            <a:r>
              <a:rPr lang="en-US" sz="1300" b="1" kern="1200" dirty="0" smtClean="0">
                <a:solidFill>
                  <a:srgbClr val="000000"/>
                </a:solidFill>
              </a:rPr>
              <a:t>CHIEF ENGINEER</a:t>
            </a:r>
            <a:endParaRPr lang="en-US" sz="1300" b="1" kern="1200" dirty="0">
              <a:solidFill>
                <a:srgbClr val="000000"/>
              </a:solidFill>
            </a:endParaRPr>
          </a:p>
        </p:txBody>
      </p:sp>
      <p:sp>
        <p:nvSpPr>
          <p:cNvPr id="20" name="Rounded Rectangle 19"/>
          <p:cNvSpPr/>
          <p:nvPr/>
        </p:nvSpPr>
        <p:spPr>
          <a:xfrm>
            <a:off x="2019758" y="3214255"/>
            <a:ext cx="592426" cy="432218"/>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1" name="Freeform 20"/>
          <p:cNvSpPr/>
          <p:nvPr/>
        </p:nvSpPr>
        <p:spPr>
          <a:xfrm>
            <a:off x="2091307" y="3282226"/>
            <a:ext cx="592426" cy="432218"/>
          </a:xfrm>
          <a:custGeom>
            <a:avLst/>
            <a:gdLst>
              <a:gd name="connsiteX0" fmla="*/ 0 w 592426"/>
              <a:gd name="connsiteY0" fmla="*/ 43222 h 432218"/>
              <a:gd name="connsiteX1" fmla="*/ 43222 w 592426"/>
              <a:gd name="connsiteY1" fmla="*/ 0 h 432218"/>
              <a:gd name="connsiteX2" fmla="*/ 549204 w 592426"/>
              <a:gd name="connsiteY2" fmla="*/ 0 h 432218"/>
              <a:gd name="connsiteX3" fmla="*/ 592426 w 592426"/>
              <a:gd name="connsiteY3" fmla="*/ 43222 h 432218"/>
              <a:gd name="connsiteX4" fmla="*/ 592426 w 592426"/>
              <a:gd name="connsiteY4" fmla="*/ 388996 h 432218"/>
              <a:gd name="connsiteX5" fmla="*/ 549204 w 592426"/>
              <a:gd name="connsiteY5" fmla="*/ 432218 h 432218"/>
              <a:gd name="connsiteX6" fmla="*/ 43222 w 592426"/>
              <a:gd name="connsiteY6" fmla="*/ 432218 h 432218"/>
              <a:gd name="connsiteX7" fmla="*/ 0 w 592426"/>
              <a:gd name="connsiteY7" fmla="*/ 388996 h 432218"/>
              <a:gd name="connsiteX8" fmla="*/ 0 w 592426"/>
              <a:gd name="connsiteY8" fmla="*/ 43222 h 43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426" h="432218">
                <a:moveTo>
                  <a:pt x="0" y="43222"/>
                </a:moveTo>
                <a:cubicBezTo>
                  <a:pt x="0" y="19351"/>
                  <a:pt x="19351" y="0"/>
                  <a:pt x="43222" y="0"/>
                </a:cubicBezTo>
                <a:lnTo>
                  <a:pt x="549204" y="0"/>
                </a:lnTo>
                <a:cubicBezTo>
                  <a:pt x="573075" y="0"/>
                  <a:pt x="592426" y="19351"/>
                  <a:pt x="592426" y="43222"/>
                </a:cubicBezTo>
                <a:lnTo>
                  <a:pt x="592426" y="388996"/>
                </a:lnTo>
                <a:cubicBezTo>
                  <a:pt x="592426" y="412867"/>
                  <a:pt x="573075" y="432218"/>
                  <a:pt x="549204" y="432218"/>
                </a:cubicBezTo>
                <a:lnTo>
                  <a:pt x="43222" y="432218"/>
                </a:lnTo>
                <a:cubicBezTo>
                  <a:pt x="19351" y="432218"/>
                  <a:pt x="0" y="412867"/>
                  <a:pt x="0" y="388996"/>
                </a:cubicBezTo>
                <a:lnTo>
                  <a:pt x="0" y="43222"/>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999" tIns="65999" rIns="65999" bIns="65999"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SE -B&amp;R</a:t>
            </a:r>
            <a:endParaRPr lang="en-US" sz="1400" b="1" kern="1200" dirty="0">
              <a:solidFill>
                <a:srgbClr val="000000"/>
              </a:solidFill>
            </a:endParaRPr>
          </a:p>
        </p:txBody>
      </p:sp>
      <p:sp>
        <p:nvSpPr>
          <p:cNvPr id="22" name="Rounded Rectangle 21"/>
          <p:cNvSpPr/>
          <p:nvPr/>
        </p:nvSpPr>
        <p:spPr>
          <a:xfrm>
            <a:off x="1570222" y="3967110"/>
            <a:ext cx="1300459" cy="1275291"/>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3" name="Freeform 22"/>
          <p:cNvSpPr/>
          <p:nvPr/>
        </p:nvSpPr>
        <p:spPr>
          <a:xfrm>
            <a:off x="1559150" y="4035082"/>
            <a:ext cx="1311532" cy="1275291"/>
          </a:xfrm>
          <a:custGeom>
            <a:avLst/>
            <a:gdLst>
              <a:gd name="connsiteX0" fmla="*/ 0 w 1570123"/>
              <a:gd name="connsiteY0" fmla="*/ 127529 h 1275291"/>
              <a:gd name="connsiteX1" fmla="*/ 127529 w 1570123"/>
              <a:gd name="connsiteY1" fmla="*/ 0 h 1275291"/>
              <a:gd name="connsiteX2" fmla="*/ 1442594 w 1570123"/>
              <a:gd name="connsiteY2" fmla="*/ 0 h 1275291"/>
              <a:gd name="connsiteX3" fmla="*/ 1570123 w 1570123"/>
              <a:gd name="connsiteY3" fmla="*/ 127529 h 1275291"/>
              <a:gd name="connsiteX4" fmla="*/ 1570123 w 1570123"/>
              <a:gd name="connsiteY4" fmla="*/ 1147762 h 1275291"/>
              <a:gd name="connsiteX5" fmla="*/ 1442594 w 1570123"/>
              <a:gd name="connsiteY5" fmla="*/ 1275291 h 1275291"/>
              <a:gd name="connsiteX6" fmla="*/ 127529 w 1570123"/>
              <a:gd name="connsiteY6" fmla="*/ 1275291 h 1275291"/>
              <a:gd name="connsiteX7" fmla="*/ 0 w 1570123"/>
              <a:gd name="connsiteY7" fmla="*/ 1147762 h 1275291"/>
              <a:gd name="connsiteX8" fmla="*/ 0 w 1570123"/>
              <a:gd name="connsiteY8" fmla="*/ 127529 h 127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123" h="1275291">
                <a:moveTo>
                  <a:pt x="0" y="127529"/>
                </a:moveTo>
                <a:cubicBezTo>
                  <a:pt x="0" y="57097"/>
                  <a:pt x="57097" y="0"/>
                  <a:pt x="127529" y="0"/>
                </a:cubicBezTo>
                <a:lnTo>
                  <a:pt x="1442594" y="0"/>
                </a:lnTo>
                <a:cubicBezTo>
                  <a:pt x="1513026" y="0"/>
                  <a:pt x="1570123" y="57097"/>
                  <a:pt x="1570123" y="127529"/>
                </a:cubicBezTo>
                <a:lnTo>
                  <a:pt x="1570123" y="1147762"/>
                </a:lnTo>
                <a:cubicBezTo>
                  <a:pt x="1570123" y="1218194"/>
                  <a:pt x="1513026" y="1275291"/>
                  <a:pt x="1442594" y="1275291"/>
                </a:cubicBezTo>
                <a:lnTo>
                  <a:pt x="127529" y="1275291"/>
                </a:lnTo>
                <a:cubicBezTo>
                  <a:pt x="57097" y="1275291"/>
                  <a:pt x="0" y="1218194"/>
                  <a:pt x="0" y="1147762"/>
                </a:cubicBezTo>
                <a:lnTo>
                  <a:pt x="0" y="127529"/>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692" tIns="90692" rIns="90692" bIns="90692"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Roads</a:t>
            </a:r>
          </a:p>
          <a:p>
            <a:pPr lvl="0" algn="ctr" defTabSz="622300">
              <a:lnSpc>
                <a:spcPct val="90000"/>
              </a:lnSpc>
              <a:spcBef>
                <a:spcPct val="0"/>
              </a:spcBef>
              <a:spcAft>
                <a:spcPct val="35000"/>
              </a:spcAft>
            </a:pPr>
            <a:r>
              <a:rPr lang="en-US" sz="1400" b="1" kern="1200" dirty="0" smtClean="0">
                <a:solidFill>
                  <a:srgbClr val="000000"/>
                </a:solidFill>
              </a:rPr>
              <a:t>Buildings</a:t>
            </a:r>
          </a:p>
        </p:txBody>
      </p:sp>
      <p:sp>
        <p:nvSpPr>
          <p:cNvPr id="24" name="Rounded Rectangle 23"/>
          <p:cNvSpPr/>
          <p:nvPr/>
        </p:nvSpPr>
        <p:spPr>
          <a:xfrm>
            <a:off x="3181656" y="3214255"/>
            <a:ext cx="1107990" cy="404384"/>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5" name="Freeform 24"/>
          <p:cNvSpPr/>
          <p:nvPr/>
        </p:nvSpPr>
        <p:spPr>
          <a:xfrm>
            <a:off x="3253205" y="3282226"/>
            <a:ext cx="1038372" cy="314089"/>
          </a:xfrm>
          <a:custGeom>
            <a:avLst/>
            <a:gdLst>
              <a:gd name="connsiteX0" fmla="*/ 0 w 643942"/>
              <a:gd name="connsiteY0" fmla="*/ 19478 h 194781"/>
              <a:gd name="connsiteX1" fmla="*/ 19478 w 643942"/>
              <a:gd name="connsiteY1" fmla="*/ 0 h 194781"/>
              <a:gd name="connsiteX2" fmla="*/ 624464 w 643942"/>
              <a:gd name="connsiteY2" fmla="*/ 0 h 194781"/>
              <a:gd name="connsiteX3" fmla="*/ 643942 w 643942"/>
              <a:gd name="connsiteY3" fmla="*/ 19478 h 194781"/>
              <a:gd name="connsiteX4" fmla="*/ 643942 w 643942"/>
              <a:gd name="connsiteY4" fmla="*/ 175303 h 194781"/>
              <a:gd name="connsiteX5" fmla="*/ 624464 w 643942"/>
              <a:gd name="connsiteY5" fmla="*/ 194781 h 194781"/>
              <a:gd name="connsiteX6" fmla="*/ 19478 w 643942"/>
              <a:gd name="connsiteY6" fmla="*/ 194781 h 194781"/>
              <a:gd name="connsiteX7" fmla="*/ 0 w 643942"/>
              <a:gd name="connsiteY7" fmla="*/ 175303 h 194781"/>
              <a:gd name="connsiteX8" fmla="*/ 0 w 643942"/>
              <a:gd name="connsiteY8" fmla="*/ 19478 h 19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942" h="194781">
                <a:moveTo>
                  <a:pt x="0" y="19478"/>
                </a:moveTo>
                <a:cubicBezTo>
                  <a:pt x="0" y="8721"/>
                  <a:pt x="8721" y="0"/>
                  <a:pt x="19478" y="0"/>
                </a:cubicBezTo>
                <a:lnTo>
                  <a:pt x="624464" y="0"/>
                </a:lnTo>
                <a:cubicBezTo>
                  <a:pt x="635221" y="0"/>
                  <a:pt x="643942" y="8721"/>
                  <a:pt x="643942" y="19478"/>
                </a:cubicBezTo>
                <a:lnTo>
                  <a:pt x="643942" y="175303"/>
                </a:lnTo>
                <a:cubicBezTo>
                  <a:pt x="643942" y="186060"/>
                  <a:pt x="635221" y="194781"/>
                  <a:pt x="624464" y="194781"/>
                </a:cubicBezTo>
                <a:lnTo>
                  <a:pt x="19478" y="194781"/>
                </a:lnTo>
                <a:cubicBezTo>
                  <a:pt x="8721" y="194781"/>
                  <a:pt x="0" y="186060"/>
                  <a:pt x="0" y="175303"/>
                </a:cubicBezTo>
                <a:lnTo>
                  <a:pt x="0" y="19478"/>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045" tIns="59045" rIns="59045" bIns="59045"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SE-PH</a:t>
            </a:r>
            <a:endParaRPr lang="en-US" sz="1400" b="1" kern="1200" dirty="0">
              <a:solidFill>
                <a:srgbClr val="000000"/>
              </a:solidFill>
            </a:endParaRPr>
          </a:p>
        </p:txBody>
      </p:sp>
      <p:sp>
        <p:nvSpPr>
          <p:cNvPr id="26" name="Rounded Rectangle 25"/>
          <p:cNvSpPr/>
          <p:nvPr/>
        </p:nvSpPr>
        <p:spPr>
          <a:xfrm>
            <a:off x="3118113" y="3885384"/>
            <a:ext cx="1114468" cy="1971698"/>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 name="Freeform 26"/>
          <p:cNvSpPr/>
          <p:nvPr/>
        </p:nvSpPr>
        <p:spPr>
          <a:xfrm>
            <a:off x="3181656" y="3953355"/>
            <a:ext cx="1050926" cy="1971698"/>
          </a:xfrm>
          <a:custGeom>
            <a:avLst/>
            <a:gdLst>
              <a:gd name="connsiteX0" fmla="*/ 0 w 518991"/>
              <a:gd name="connsiteY0" fmla="*/ 51899 h 1971698"/>
              <a:gd name="connsiteX1" fmla="*/ 51899 w 518991"/>
              <a:gd name="connsiteY1" fmla="*/ 0 h 1971698"/>
              <a:gd name="connsiteX2" fmla="*/ 467092 w 518991"/>
              <a:gd name="connsiteY2" fmla="*/ 0 h 1971698"/>
              <a:gd name="connsiteX3" fmla="*/ 518991 w 518991"/>
              <a:gd name="connsiteY3" fmla="*/ 51899 h 1971698"/>
              <a:gd name="connsiteX4" fmla="*/ 518991 w 518991"/>
              <a:gd name="connsiteY4" fmla="*/ 1919799 h 1971698"/>
              <a:gd name="connsiteX5" fmla="*/ 467092 w 518991"/>
              <a:gd name="connsiteY5" fmla="*/ 1971698 h 1971698"/>
              <a:gd name="connsiteX6" fmla="*/ 51899 w 518991"/>
              <a:gd name="connsiteY6" fmla="*/ 1971698 h 1971698"/>
              <a:gd name="connsiteX7" fmla="*/ 0 w 518991"/>
              <a:gd name="connsiteY7" fmla="*/ 1919799 h 1971698"/>
              <a:gd name="connsiteX8" fmla="*/ 0 w 518991"/>
              <a:gd name="connsiteY8" fmla="*/ 51899 h 197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91" h="1971698">
                <a:moveTo>
                  <a:pt x="0" y="51899"/>
                </a:moveTo>
                <a:cubicBezTo>
                  <a:pt x="0" y="23236"/>
                  <a:pt x="23236" y="0"/>
                  <a:pt x="51899" y="0"/>
                </a:cubicBezTo>
                <a:lnTo>
                  <a:pt x="467092" y="0"/>
                </a:lnTo>
                <a:cubicBezTo>
                  <a:pt x="495755" y="0"/>
                  <a:pt x="518991" y="23236"/>
                  <a:pt x="518991" y="51899"/>
                </a:cubicBezTo>
                <a:lnTo>
                  <a:pt x="518991" y="1919799"/>
                </a:lnTo>
                <a:cubicBezTo>
                  <a:pt x="518991" y="1948462"/>
                  <a:pt x="495755" y="1971698"/>
                  <a:pt x="467092" y="1971698"/>
                </a:cubicBezTo>
                <a:lnTo>
                  <a:pt x="51899" y="1971698"/>
                </a:lnTo>
                <a:cubicBezTo>
                  <a:pt x="23236" y="1971698"/>
                  <a:pt x="0" y="1948462"/>
                  <a:pt x="0" y="1919799"/>
                </a:cubicBezTo>
                <a:lnTo>
                  <a:pt x="0" y="51899"/>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41" tIns="68541" rIns="68541" bIns="68541"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Water Supply</a:t>
            </a:r>
          </a:p>
          <a:p>
            <a:pPr lvl="0" algn="ctr" defTabSz="622300">
              <a:lnSpc>
                <a:spcPct val="90000"/>
              </a:lnSpc>
              <a:spcBef>
                <a:spcPct val="0"/>
              </a:spcBef>
              <a:spcAft>
                <a:spcPct val="35000"/>
              </a:spcAft>
            </a:pPr>
            <a:r>
              <a:rPr lang="en-US" b="1" kern="1200" dirty="0" smtClean="0">
                <a:solidFill>
                  <a:srgbClr val="000000"/>
                </a:solidFill>
              </a:rPr>
              <a:t>Sewerage</a:t>
            </a:r>
          </a:p>
          <a:p>
            <a:pPr lvl="0" algn="ctr" defTabSz="622300">
              <a:lnSpc>
                <a:spcPct val="90000"/>
              </a:lnSpc>
              <a:spcBef>
                <a:spcPct val="0"/>
              </a:spcBef>
              <a:spcAft>
                <a:spcPct val="35000"/>
              </a:spcAft>
            </a:pPr>
            <a:r>
              <a:rPr lang="en-US" sz="1400" b="1" kern="1200" dirty="0" smtClean="0">
                <a:solidFill>
                  <a:srgbClr val="000000"/>
                </a:solidFill>
              </a:rPr>
              <a:t>Storm Water</a:t>
            </a:r>
          </a:p>
          <a:p>
            <a:pPr lvl="0" algn="ctr" defTabSz="622300">
              <a:lnSpc>
                <a:spcPct val="90000"/>
              </a:lnSpc>
              <a:spcBef>
                <a:spcPct val="0"/>
              </a:spcBef>
              <a:spcAft>
                <a:spcPct val="35000"/>
              </a:spcAft>
            </a:pPr>
            <a:r>
              <a:rPr lang="en-US" sz="1400" b="1" kern="1200" dirty="0" smtClean="0">
                <a:solidFill>
                  <a:srgbClr val="000000"/>
                </a:solidFill>
              </a:rPr>
              <a:t>TT Water</a:t>
            </a:r>
          </a:p>
          <a:p>
            <a:pPr lvl="0" algn="ctr" defTabSz="622300">
              <a:lnSpc>
                <a:spcPct val="90000"/>
              </a:lnSpc>
              <a:spcBef>
                <a:spcPct val="0"/>
              </a:spcBef>
              <a:spcAft>
                <a:spcPct val="35000"/>
              </a:spcAft>
            </a:pPr>
            <a:endParaRPr lang="en-US" sz="1400" b="1" kern="1200" dirty="0" smtClean="0">
              <a:solidFill>
                <a:srgbClr val="000000"/>
              </a:solidFill>
            </a:endParaRPr>
          </a:p>
          <a:p>
            <a:pPr lvl="0" algn="ctr" defTabSz="622300">
              <a:lnSpc>
                <a:spcPct val="90000"/>
              </a:lnSpc>
              <a:spcBef>
                <a:spcPct val="0"/>
              </a:spcBef>
              <a:spcAft>
                <a:spcPct val="35000"/>
              </a:spcAft>
            </a:pPr>
            <a:endParaRPr lang="en-US" sz="1400" b="1" kern="1200" dirty="0">
              <a:solidFill>
                <a:srgbClr val="000000"/>
              </a:solidFill>
            </a:endParaRPr>
          </a:p>
        </p:txBody>
      </p:sp>
      <p:sp>
        <p:nvSpPr>
          <p:cNvPr id="28" name="Rounded Rectangle 27"/>
          <p:cNvSpPr/>
          <p:nvPr/>
        </p:nvSpPr>
        <p:spPr>
          <a:xfrm>
            <a:off x="4161031" y="2544837"/>
            <a:ext cx="2931407" cy="360261"/>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9" name="Freeform 28"/>
          <p:cNvSpPr/>
          <p:nvPr/>
        </p:nvSpPr>
        <p:spPr>
          <a:xfrm>
            <a:off x="4232580" y="2612809"/>
            <a:ext cx="2859858" cy="258305"/>
          </a:xfrm>
          <a:custGeom>
            <a:avLst/>
            <a:gdLst>
              <a:gd name="connsiteX0" fmla="*/ 0 w 1901174"/>
              <a:gd name="connsiteY0" fmla="*/ 31248 h 312479"/>
              <a:gd name="connsiteX1" fmla="*/ 31248 w 1901174"/>
              <a:gd name="connsiteY1" fmla="*/ 0 h 312479"/>
              <a:gd name="connsiteX2" fmla="*/ 1869926 w 1901174"/>
              <a:gd name="connsiteY2" fmla="*/ 0 h 312479"/>
              <a:gd name="connsiteX3" fmla="*/ 1901174 w 1901174"/>
              <a:gd name="connsiteY3" fmla="*/ 31248 h 312479"/>
              <a:gd name="connsiteX4" fmla="*/ 1901174 w 1901174"/>
              <a:gd name="connsiteY4" fmla="*/ 281231 h 312479"/>
              <a:gd name="connsiteX5" fmla="*/ 1869926 w 1901174"/>
              <a:gd name="connsiteY5" fmla="*/ 312479 h 312479"/>
              <a:gd name="connsiteX6" fmla="*/ 31248 w 1901174"/>
              <a:gd name="connsiteY6" fmla="*/ 312479 h 312479"/>
              <a:gd name="connsiteX7" fmla="*/ 0 w 1901174"/>
              <a:gd name="connsiteY7" fmla="*/ 281231 h 312479"/>
              <a:gd name="connsiteX8" fmla="*/ 0 w 1901174"/>
              <a:gd name="connsiteY8" fmla="*/ 31248 h 31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174" h="312479">
                <a:moveTo>
                  <a:pt x="0" y="31248"/>
                </a:moveTo>
                <a:cubicBezTo>
                  <a:pt x="0" y="13990"/>
                  <a:pt x="13990" y="0"/>
                  <a:pt x="31248" y="0"/>
                </a:cubicBezTo>
                <a:lnTo>
                  <a:pt x="1869926" y="0"/>
                </a:lnTo>
                <a:cubicBezTo>
                  <a:pt x="1887184" y="0"/>
                  <a:pt x="1901174" y="13990"/>
                  <a:pt x="1901174" y="31248"/>
                </a:cubicBezTo>
                <a:lnTo>
                  <a:pt x="1901174" y="281231"/>
                </a:lnTo>
                <a:cubicBezTo>
                  <a:pt x="1901174" y="298489"/>
                  <a:pt x="1887184" y="312479"/>
                  <a:pt x="1869926" y="312479"/>
                </a:cubicBezTo>
                <a:lnTo>
                  <a:pt x="31248" y="312479"/>
                </a:lnTo>
                <a:cubicBezTo>
                  <a:pt x="13990" y="312479"/>
                  <a:pt x="0" y="298489"/>
                  <a:pt x="0" y="281231"/>
                </a:cubicBezTo>
                <a:lnTo>
                  <a:pt x="0" y="31248"/>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492" tIns="62492" rIns="62492" bIns="62492" numCol="1" spcCol="1270" anchor="ctr" anchorCtr="0">
            <a:noAutofit/>
          </a:bodyPr>
          <a:lstStyle/>
          <a:p>
            <a:pPr lvl="0" algn="ctr" defTabSz="600075">
              <a:lnSpc>
                <a:spcPct val="90000"/>
              </a:lnSpc>
              <a:spcBef>
                <a:spcPct val="0"/>
              </a:spcBef>
              <a:spcAft>
                <a:spcPct val="35000"/>
              </a:spcAft>
            </a:pPr>
            <a:r>
              <a:rPr lang="en-US" sz="1300" b="1" kern="1200" dirty="0" smtClean="0">
                <a:solidFill>
                  <a:srgbClr val="000000"/>
                </a:solidFill>
              </a:rPr>
              <a:t>ADDITIONAL COMMISSIONERS (3)</a:t>
            </a:r>
            <a:endParaRPr lang="en-US" sz="1300" b="1" kern="1200" dirty="0">
              <a:solidFill>
                <a:srgbClr val="000000"/>
              </a:solidFill>
            </a:endParaRPr>
          </a:p>
        </p:txBody>
      </p:sp>
      <p:sp>
        <p:nvSpPr>
          <p:cNvPr id="30" name="Rounded Rectangle 29"/>
          <p:cNvSpPr/>
          <p:nvPr/>
        </p:nvSpPr>
        <p:spPr>
          <a:xfrm>
            <a:off x="4361194" y="3505739"/>
            <a:ext cx="2416978" cy="3236845"/>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1" name="Freeform 30"/>
          <p:cNvSpPr/>
          <p:nvPr/>
        </p:nvSpPr>
        <p:spPr>
          <a:xfrm>
            <a:off x="4387386" y="3573710"/>
            <a:ext cx="2416978" cy="3236845"/>
          </a:xfrm>
          <a:custGeom>
            <a:avLst/>
            <a:gdLst>
              <a:gd name="connsiteX0" fmla="*/ 0 w 2416978"/>
              <a:gd name="connsiteY0" fmla="*/ 241698 h 3236845"/>
              <a:gd name="connsiteX1" fmla="*/ 241698 w 2416978"/>
              <a:gd name="connsiteY1" fmla="*/ 0 h 3236845"/>
              <a:gd name="connsiteX2" fmla="*/ 2175280 w 2416978"/>
              <a:gd name="connsiteY2" fmla="*/ 0 h 3236845"/>
              <a:gd name="connsiteX3" fmla="*/ 2416978 w 2416978"/>
              <a:gd name="connsiteY3" fmla="*/ 241698 h 3236845"/>
              <a:gd name="connsiteX4" fmla="*/ 2416978 w 2416978"/>
              <a:gd name="connsiteY4" fmla="*/ 2995147 h 3236845"/>
              <a:gd name="connsiteX5" fmla="*/ 2175280 w 2416978"/>
              <a:gd name="connsiteY5" fmla="*/ 3236845 h 3236845"/>
              <a:gd name="connsiteX6" fmla="*/ 241698 w 2416978"/>
              <a:gd name="connsiteY6" fmla="*/ 3236845 h 3236845"/>
              <a:gd name="connsiteX7" fmla="*/ 0 w 2416978"/>
              <a:gd name="connsiteY7" fmla="*/ 2995147 h 3236845"/>
              <a:gd name="connsiteX8" fmla="*/ 0 w 2416978"/>
              <a:gd name="connsiteY8" fmla="*/ 241698 h 323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978" h="3236845">
                <a:moveTo>
                  <a:pt x="0" y="241698"/>
                </a:moveTo>
                <a:cubicBezTo>
                  <a:pt x="0" y="108212"/>
                  <a:pt x="108212" y="0"/>
                  <a:pt x="241698" y="0"/>
                </a:cubicBezTo>
                <a:lnTo>
                  <a:pt x="2175280" y="0"/>
                </a:lnTo>
                <a:cubicBezTo>
                  <a:pt x="2308766" y="0"/>
                  <a:pt x="2416978" y="108212"/>
                  <a:pt x="2416978" y="241698"/>
                </a:cubicBezTo>
                <a:lnTo>
                  <a:pt x="2416978" y="2995147"/>
                </a:lnTo>
                <a:cubicBezTo>
                  <a:pt x="2416978" y="3128633"/>
                  <a:pt x="2308766" y="3236845"/>
                  <a:pt x="2175280" y="3236845"/>
                </a:cubicBezTo>
                <a:lnTo>
                  <a:pt x="241698" y="3236845"/>
                </a:lnTo>
                <a:cubicBezTo>
                  <a:pt x="108212" y="3236845"/>
                  <a:pt x="0" y="3128633"/>
                  <a:pt x="0" y="2995147"/>
                </a:cubicBezTo>
                <a:lnTo>
                  <a:pt x="0" y="241698"/>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4131" tIns="124131" rIns="124131" bIns="124131" numCol="1" spcCol="1270" anchor="t" anchorCtr="1">
            <a:noAutofit/>
          </a:bodyPr>
          <a:lstStyle/>
          <a:p>
            <a:pPr lvl="0" algn="l" defTabSz="622300">
              <a:lnSpc>
                <a:spcPct val="90000"/>
              </a:lnSpc>
              <a:spcBef>
                <a:spcPct val="0"/>
              </a:spcBef>
              <a:spcAft>
                <a:spcPct val="35000"/>
              </a:spcAft>
            </a:pPr>
            <a:r>
              <a:rPr lang="en-US" sz="1200" b="1" kern="1200" dirty="0" smtClean="0">
                <a:solidFill>
                  <a:srgbClr val="000000"/>
                </a:solidFill>
              </a:rPr>
              <a:t>1. Establishment </a:t>
            </a:r>
          </a:p>
          <a:p>
            <a:pPr lvl="0" algn="l" defTabSz="622300">
              <a:lnSpc>
                <a:spcPct val="90000"/>
              </a:lnSpc>
              <a:spcBef>
                <a:spcPct val="0"/>
              </a:spcBef>
              <a:spcAft>
                <a:spcPct val="35000"/>
              </a:spcAft>
            </a:pPr>
            <a:r>
              <a:rPr lang="en-US" sz="1200" b="1" kern="1200" dirty="0" smtClean="0">
                <a:solidFill>
                  <a:srgbClr val="000000"/>
                </a:solidFill>
              </a:rPr>
              <a:t>2.Tax Branch</a:t>
            </a:r>
          </a:p>
          <a:p>
            <a:pPr lvl="0" algn="l" defTabSz="622300">
              <a:lnSpc>
                <a:spcPct val="90000"/>
              </a:lnSpc>
              <a:spcBef>
                <a:spcPct val="0"/>
              </a:spcBef>
              <a:spcAft>
                <a:spcPct val="35000"/>
              </a:spcAft>
            </a:pPr>
            <a:r>
              <a:rPr lang="en-US" sz="1200" b="1" kern="1200" dirty="0" smtClean="0">
                <a:solidFill>
                  <a:srgbClr val="000000"/>
                </a:solidFill>
              </a:rPr>
              <a:t>3.Legal cell</a:t>
            </a:r>
          </a:p>
          <a:p>
            <a:pPr lvl="0" algn="l" defTabSz="622300">
              <a:lnSpc>
                <a:spcPct val="90000"/>
              </a:lnSpc>
              <a:spcBef>
                <a:spcPct val="0"/>
              </a:spcBef>
              <a:spcAft>
                <a:spcPct val="35000"/>
              </a:spcAft>
            </a:pPr>
            <a:r>
              <a:rPr lang="en-US" sz="1200" b="1" kern="1200" dirty="0" smtClean="0">
                <a:solidFill>
                  <a:srgbClr val="000000"/>
                </a:solidFill>
              </a:rPr>
              <a:t>4.Estate Br.</a:t>
            </a:r>
          </a:p>
          <a:p>
            <a:pPr lvl="0" algn="l" defTabSz="622300">
              <a:lnSpc>
                <a:spcPct val="90000"/>
              </a:lnSpc>
              <a:spcBef>
                <a:spcPct val="0"/>
              </a:spcBef>
              <a:spcAft>
                <a:spcPct val="35000"/>
              </a:spcAft>
            </a:pPr>
            <a:r>
              <a:rPr lang="en-US" sz="1200" b="1" kern="1200" dirty="0" smtClean="0">
                <a:solidFill>
                  <a:srgbClr val="000000"/>
                </a:solidFill>
              </a:rPr>
              <a:t>5.Building Br./Planning cell</a:t>
            </a:r>
          </a:p>
          <a:p>
            <a:pPr lvl="0" algn="l" defTabSz="622300">
              <a:lnSpc>
                <a:spcPct val="90000"/>
              </a:lnSpc>
              <a:spcBef>
                <a:spcPct val="0"/>
              </a:spcBef>
              <a:spcAft>
                <a:spcPct val="35000"/>
              </a:spcAft>
            </a:pPr>
            <a:r>
              <a:rPr lang="en-US" sz="1200" b="1" kern="1200" dirty="0" smtClean="0">
                <a:solidFill>
                  <a:srgbClr val="000000"/>
                </a:solidFill>
              </a:rPr>
              <a:t>6.Col.&amp; license Br</a:t>
            </a:r>
          </a:p>
          <a:p>
            <a:pPr lvl="0" algn="l" defTabSz="622300">
              <a:lnSpc>
                <a:spcPct val="90000"/>
              </a:lnSpc>
              <a:spcBef>
                <a:spcPct val="0"/>
              </a:spcBef>
              <a:spcAft>
                <a:spcPct val="35000"/>
              </a:spcAft>
            </a:pPr>
            <a:r>
              <a:rPr lang="en-US" sz="1200" b="1" kern="1200" dirty="0" smtClean="0">
                <a:solidFill>
                  <a:srgbClr val="000000"/>
                </a:solidFill>
              </a:rPr>
              <a:t>7. Street vending act</a:t>
            </a:r>
          </a:p>
          <a:p>
            <a:pPr lvl="0" algn="l" defTabSz="622300">
              <a:lnSpc>
                <a:spcPct val="90000"/>
              </a:lnSpc>
              <a:spcBef>
                <a:spcPct val="0"/>
              </a:spcBef>
              <a:spcAft>
                <a:spcPct val="35000"/>
              </a:spcAft>
            </a:pPr>
            <a:r>
              <a:rPr lang="en-US" sz="1200" b="1" kern="1200" dirty="0" smtClean="0">
                <a:solidFill>
                  <a:srgbClr val="000000"/>
                </a:solidFill>
              </a:rPr>
              <a:t>8.Agenda Br.</a:t>
            </a:r>
          </a:p>
          <a:p>
            <a:pPr lvl="0" algn="l" defTabSz="622300">
              <a:lnSpc>
                <a:spcPct val="90000"/>
              </a:lnSpc>
              <a:spcBef>
                <a:spcPct val="0"/>
              </a:spcBef>
              <a:spcAft>
                <a:spcPct val="35000"/>
              </a:spcAft>
            </a:pPr>
            <a:r>
              <a:rPr lang="en-US" sz="1200" b="1" kern="1200" dirty="0" smtClean="0">
                <a:solidFill>
                  <a:srgbClr val="000000"/>
                </a:solidFill>
              </a:rPr>
              <a:t>9.I.T</a:t>
            </a:r>
          </a:p>
          <a:p>
            <a:pPr lvl="0" algn="l" defTabSz="622300">
              <a:lnSpc>
                <a:spcPct val="90000"/>
              </a:lnSpc>
              <a:spcBef>
                <a:spcPct val="0"/>
              </a:spcBef>
              <a:spcAft>
                <a:spcPct val="35000"/>
              </a:spcAft>
            </a:pPr>
            <a:r>
              <a:rPr lang="en-US" sz="1200" b="1" kern="1200" dirty="0" smtClean="0">
                <a:solidFill>
                  <a:srgbClr val="000000"/>
                </a:solidFill>
              </a:rPr>
              <a:t>10. Development cell (AMRUT,SBM,JNNURM,NULM,Primary </a:t>
            </a:r>
            <a:r>
              <a:rPr lang="en-US" sz="1200" b="1" kern="1200" dirty="0" err="1" smtClean="0">
                <a:solidFill>
                  <a:srgbClr val="000000"/>
                </a:solidFill>
              </a:rPr>
              <a:t>Education,SJSRY</a:t>
            </a:r>
            <a:r>
              <a:rPr lang="en-US" sz="1200" b="1" kern="1200" dirty="0" smtClean="0">
                <a:solidFill>
                  <a:srgbClr val="000000"/>
                </a:solidFill>
              </a:rPr>
              <a:t>)</a:t>
            </a:r>
          </a:p>
          <a:p>
            <a:pPr lvl="0" algn="l" defTabSz="622300">
              <a:lnSpc>
                <a:spcPct val="90000"/>
              </a:lnSpc>
              <a:spcBef>
                <a:spcPct val="0"/>
              </a:spcBef>
              <a:spcAft>
                <a:spcPct val="35000"/>
              </a:spcAft>
            </a:pPr>
            <a:r>
              <a:rPr lang="en-US" sz="1200" b="1" kern="1200" dirty="0" smtClean="0">
                <a:solidFill>
                  <a:srgbClr val="000000"/>
                </a:solidFill>
              </a:rPr>
              <a:t>11. Sub Office Manimajra</a:t>
            </a:r>
          </a:p>
          <a:p>
            <a:pPr lvl="0" algn="l" defTabSz="622300">
              <a:lnSpc>
                <a:spcPct val="90000"/>
              </a:lnSpc>
              <a:spcBef>
                <a:spcPct val="0"/>
              </a:spcBef>
              <a:spcAft>
                <a:spcPct val="35000"/>
              </a:spcAft>
            </a:pPr>
            <a:r>
              <a:rPr lang="en-US" sz="1200" b="1" kern="1200" dirty="0" smtClean="0">
                <a:solidFill>
                  <a:srgbClr val="000000"/>
                </a:solidFill>
              </a:rPr>
              <a:t>Fire and  Emergency Services</a:t>
            </a:r>
            <a:endParaRPr lang="en-US" sz="1200" b="1" kern="1200" dirty="0">
              <a:solidFill>
                <a:srgbClr val="000000"/>
              </a:solidFill>
            </a:endParaRPr>
          </a:p>
        </p:txBody>
      </p:sp>
      <p:sp>
        <p:nvSpPr>
          <p:cNvPr id="32" name="Rounded Rectangle 31"/>
          <p:cNvSpPr/>
          <p:nvPr/>
        </p:nvSpPr>
        <p:spPr>
          <a:xfrm>
            <a:off x="8422226" y="2540073"/>
            <a:ext cx="2206757" cy="425157"/>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3" name="Freeform 32"/>
          <p:cNvSpPr/>
          <p:nvPr/>
        </p:nvSpPr>
        <p:spPr>
          <a:xfrm>
            <a:off x="8513782" y="2608045"/>
            <a:ext cx="2115201" cy="357185"/>
          </a:xfrm>
          <a:custGeom>
            <a:avLst/>
            <a:gdLst>
              <a:gd name="connsiteX0" fmla="*/ 0 w 2115201"/>
              <a:gd name="connsiteY0" fmla="*/ 35719 h 357185"/>
              <a:gd name="connsiteX1" fmla="*/ 35719 w 2115201"/>
              <a:gd name="connsiteY1" fmla="*/ 0 h 357185"/>
              <a:gd name="connsiteX2" fmla="*/ 2079483 w 2115201"/>
              <a:gd name="connsiteY2" fmla="*/ 0 h 357185"/>
              <a:gd name="connsiteX3" fmla="*/ 2115202 w 2115201"/>
              <a:gd name="connsiteY3" fmla="*/ 35719 h 357185"/>
              <a:gd name="connsiteX4" fmla="*/ 2115201 w 2115201"/>
              <a:gd name="connsiteY4" fmla="*/ 321467 h 357185"/>
              <a:gd name="connsiteX5" fmla="*/ 2079482 w 2115201"/>
              <a:gd name="connsiteY5" fmla="*/ 357186 h 357185"/>
              <a:gd name="connsiteX6" fmla="*/ 35719 w 2115201"/>
              <a:gd name="connsiteY6" fmla="*/ 357185 h 357185"/>
              <a:gd name="connsiteX7" fmla="*/ 0 w 2115201"/>
              <a:gd name="connsiteY7" fmla="*/ 321466 h 357185"/>
              <a:gd name="connsiteX8" fmla="*/ 0 w 2115201"/>
              <a:gd name="connsiteY8" fmla="*/ 35719 h 35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201" h="357185">
                <a:moveTo>
                  <a:pt x="0" y="35719"/>
                </a:moveTo>
                <a:cubicBezTo>
                  <a:pt x="0" y="15992"/>
                  <a:pt x="15992" y="0"/>
                  <a:pt x="35719" y="0"/>
                </a:cubicBezTo>
                <a:lnTo>
                  <a:pt x="2079483" y="0"/>
                </a:lnTo>
                <a:cubicBezTo>
                  <a:pt x="2099210" y="0"/>
                  <a:pt x="2115202" y="15992"/>
                  <a:pt x="2115202" y="35719"/>
                </a:cubicBezTo>
                <a:cubicBezTo>
                  <a:pt x="2115202" y="130968"/>
                  <a:pt x="2115201" y="226218"/>
                  <a:pt x="2115201" y="321467"/>
                </a:cubicBezTo>
                <a:cubicBezTo>
                  <a:pt x="2115201" y="341194"/>
                  <a:pt x="2099209" y="357186"/>
                  <a:pt x="2079482" y="357186"/>
                </a:cubicBezTo>
                <a:lnTo>
                  <a:pt x="35719" y="357185"/>
                </a:lnTo>
                <a:cubicBezTo>
                  <a:pt x="15992" y="357185"/>
                  <a:pt x="0" y="341193"/>
                  <a:pt x="0" y="321466"/>
                </a:cubicBezTo>
                <a:lnTo>
                  <a:pt x="0" y="3571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02" tIns="63802" rIns="63802" bIns="63802" numCol="1" spcCol="1270" anchor="ctr" anchorCtr="0">
            <a:noAutofit/>
          </a:bodyPr>
          <a:lstStyle/>
          <a:p>
            <a:pPr lvl="0" algn="ctr" defTabSz="622300">
              <a:lnSpc>
                <a:spcPct val="90000"/>
              </a:lnSpc>
              <a:spcBef>
                <a:spcPct val="0"/>
              </a:spcBef>
              <a:spcAft>
                <a:spcPct val="35000"/>
              </a:spcAft>
            </a:pPr>
            <a:r>
              <a:rPr lang="en-US" sz="1300" b="1" kern="1200" dirty="0" smtClean="0">
                <a:solidFill>
                  <a:srgbClr val="000000"/>
                </a:solidFill>
              </a:rPr>
              <a:t>SPECIAL COMMISSIONER</a:t>
            </a:r>
            <a:endParaRPr lang="en-US" sz="1300" b="1" kern="1200" dirty="0">
              <a:solidFill>
                <a:srgbClr val="000000"/>
              </a:solidFill>
            </a:endParaRPr>
          </a:p>
        </p:txBody>
      </p:sp>
      <p:sp>
        <p:nvSpPr>
          <p:cNvPr id="34" name="Rounded Rectangle 33"/>
          <p:cNvSpPr/>
          <p:nvPr/>
        </p:nvSpPr>
        <p:spPr>
          <a:xfrm>
            <a:off x="8985521" y="3640051"/>
            <a:ext cx="2263694" cy="2277893"/>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5" name="Freeform 34"/>
          <p:cNvSpPr/>
          <p:nvPr/>
        </p:nvSpPr>
        <p:spPr>
          <a:xfrm>
            <a:off x="9057070" y="3708022"/>
            <a:ext cx="2263694" cy="2277893"/>
          </a:xfrm>
          <a:custGeom>
            <a:avLst/>
            <a:gdLst>
              <a:gd name="connsiteX0" fmla="*/ 0 w 2263694"/>
              <a:gd name="connsiteY0" fmla="*/ 226369 h 2277893"/>
              <a:gd name="connsiteX1" fmla="*/ 226369 w 2263694"/>
              <a:gd name="connsiteY1" fmla="*/ 0 h 2277893"/>
              <a:gd name="connsiteX2" fmla="*/ 2037325 w 2263694"/>
              <a:gd name="connsiteY2" fmla="*/ 0 h 2277893"/>
              <a:gd name="connsiteX3" fmla="*/ 2263694 w 2263694"/>
              <a:gd name="connsiteY3" fmla="*/ 226369 h 2277893"/>
              <a:gd name="connsiteX4" fmla="*/ 2263694 w 2263694"/>
              <a:gd name="connsiteY4" fmla="*/ 2051524 h 2277893"/>
              <a:gd name="connsiteX5" fmla="*/ 2037325 w 2263694"/>
              <a:gd name="connsiteY5" fmla="*/ 2277893 h 2277893"/>
              <a:gd name="connsiteX6" fmla="*/ 226369 w 2263694"/>
              <a:gd name="connsiteY6" fmla="*/ 2277893 h 2277893"/>
              <a:gd name="connsiteX7" fmla="*/ 0 w 2263694"/>
              <a:gd name="connsiteY7" fmla="*/ 2051524 h 2277893"/>
              <a:gd name="connsiteX8" fmla="*/ 0 w 2263694"/>
              <a:gd name="connsiteY8" fmla="*/ 226369 h 227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694" h="2277893">
                <a:moveTo>
                  <a:pt x="0" y="226369"/>
                </a:moveTo>
                <a:cubicBezTo>
                  <a:pt x="0" y="101349"/>
                  <a:pt x="101349" y="0"/>
                  <a:pt x="226369" y="0"/>
                </a:cubicBezTo>
                <a:lnTo>
                  <a:pt x="2037325" y="0"/>
                </a:lnTo>
                <a:cubicBezTo>
                  <a:pt x="2162345" y="0"/>
                  <a:pt x="2263694" y="101349"/>
                  <a:pt x="2263694" y="226369"/>
                </a:cubicBezTo>
                <a:lnTo>
                  <a:pt x="2263694" y="2051524"/>
                </a:lnTo>
                <a:cubicBezTo>
                  <a:pt x="2263694" y="2176544"/>
                  <a:pt x="2162345" y="2277893"/>
                  <a:pt x="2037325" y="2277893"/>
                </a:cubicBezTo>
                <a:lnTo>
                  <a:pt x="226369" y="2277893"/>
                </a:lnTo>
                <a:cubicBezTo>
                  <a:pt x="101349" y="2277893"/>
                  <a:pt x="0" y="2176544"/>
                  <a:pt x="0" y="2051524"/>
                </a:cubicBezTo>
                <a:lnTo>
                  <a:pt x="0" y="226369"/>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641" tIns="119641" rIns="119641" bIns="119641" numCol="1" spcCol="1270" anchor="t" anchorCtr="1">
            <a:noAutofit/>
          </a:bodyPr>
          <a:lstStyle/>
          <a:p>
            <a:pPr lvl="0" algn="l" defTabSz="622300">
              <a:lnSpc>
                <a:spcPct val="90000"/>
              </a:lnSpc>
              <a:spcBef>
                <a:spcPct val="0"/>
              </a:spcBef>
              <a:spcAft>
                <a:spcPct val="35000"/>
              </a:spcAft>
            </a:pPr>
            <a:r>
              <a:rPr lang="en-US" sz="1400" b="1" kern="1200" dirty="0" smtClean="0">
                <a:solidFill>
                  <a:srgbClr val="000000"/>
                </a:solidFill>
              </a:rPr>
              <a:t>1. Smart City</a:t>
            </a:r>
          </a:p>
          <a:p>
            <a:pPr lvl="0" algn="l" defTabSz="622300">
              <a:lnSpc>
                <a:spcPct val="90000"/>
              </a:lnSpc>
              <a:spcBef>
                <a:spcPct val="0"/>
              </a:spcBef>
              <a:spcAft>
                <a:spcPct val="35000"/>
              </a:spcAft>
            </a:pPr>
            <a:r>
              <a:rPr lang="en-US" sz="1400" b="1" kern="1200" dirty="0" smtClean="0">
                <a:solidFill>
                  <a:srgbClr val="000000"/>
                </a:solidFill>
              </a:rPr>
              <a:t>2. Sports and cultural</a:t>
            </a:r>
          </a:p>
          <a:p>
            <a:pPr lvl="0" algn="l" defTabSz="622300">
              <a:lnSpc>
                <a:spcPct val="90000"/>
              </a:lnSpc>
              <a:spcBef>
                <a:spcPct val="0"/>
              </a:spcBef>
              <a:spcAft>
                <a:spcPct val="35000"/>
              </a:spcAft>
            </a:pPr>
            <a:r>
              <a:rPr lang="en-US" sz="1400" b="1" kern="1200" dirty="0" smtClean="0">
                <a:solidFill>
                  <a:srgbClr val="000000"/>
                </a:solidFill>
              </a:rPr>
              <a:t>3. Parking </a:t>
            </a:r>
          </a:p>
          <a:p>
            <a:pPr lvl="0" algn="l" defTabSz="622300">
              <a:lnSpc>
                <a:spcPct val="90000"/>
              </a:lnSpc>
              <a:spcBef>
                <a:spcPct val="0"/>
              </a:spcBef>
              <a:spcAft>
                <a:spcPct val="35000"/>
              </a:spcAft>
            </a:pPr>
            <a:r>
              <a:rPr lang="en-US" sz="1400" b="1" kern="1200" dirty="0" smtClean="0">
                <a:solidFill>
                  <a:srgbClr val="000000"/>
                </a:solidFill>
              </a:rPr>
              <a:t>4. Enforcement</a:t>
            </a:r>
          </a:p>
          <a:p>
            <a:pPr lvl="0" algn="l" defTabSz="622300">
              <a:lnSpc>
                <a:spcPct val="90000"/>
              </a:lnSpc>
              <a:spcBef>
                <a:spcPct val="0"/>
              </a:spcBef>
              <a:spcAft>
                <a:spcPct val="35000"/>
              </a:spcAft>
            </a:pPr>
            <a:r>
              <a:rPr lang="en-US" sz="1400" b="1" kern="1200" dirty="0" smtClean="0">
                <a:solidFill>
                  <a:srgbClr val="000000"/>
                </a:solidFill>
              </a:rPr>
              <a:t>5.Apni </a:t>
            </a:r>
            <a:r>
              <a:rPr lang="en-US" sz="1400" b="1" kern="1200" dirty="0" err="1" smtClean="0">
                <a:solidFill>
                  <a:srgbClr val="000000"/>
                </a:solidFill>
              </a:rPr>
              <a:t>Mandi</a:t>
            </a:r>
            <a:r>
              <a:rPr lang="en-US" sz="1400" b="1" kern="1200" dirty="0" smtClean="0">
                <a:solidFill>
                  <a:srgbClr val="000000"/>
                </a:solidFill>
              </a:rPr>
              <a:t> &amp; Day Market</a:t>
            </a:r>
          </a:p>
          <a:p>
            <a:pPr lvl="0" algn="l" defTabSz="622300">
              <a:lnSpc>
                <a:spcPct val="90000"/>
              </a:lnSpc>
              <a:spcBef>
                <a:spcPct val="0"/>
              </a:spcBef>
              <a:spcAft>
                <a:spcPct val="35000"/>
              </a:spcAft>
            </a:pPr>
            <a:r>
              <a:rPr lang="en-US" sz="1400" b="1" kern="1200" dirty="0" smtClean="0">
                <a:solidFill>
                  <a:srgbClr val="000000"/>
                </a:solidFill>
              </a:rPr>
              <a:t>6.Grievance/Pending reference</a:t>
            </a:r>
          </a:p>
          <a:p>
            <a:pPr lvl="0" algn="l" defTabSz="622300">
              <a:lnSpc>
                <a:spcPct val="90000"/>
              </a:lnSpc>
              <a:spcBef>
                <a:spcPct val="0"/>
              </a:spcBef>
              <a:spcAft>
                <a:spcPct val="35000"/>
              </a:spcAft>
            </a:pPr>
            <a:endParaRPr lang="en-US" sz="1400" b="1" kern="1200" dirty="0" smtClean="0">
              <a:solidFill>
                <a:srgbClr val="000000"/>
              </a:solidFill>
            </a:endParaRPr>
          </a:p>
          <a:p>
            <a:pPr lvl="0" algn="l" defTabSz="622300">
              <a:lnSpc>
                <a:spcPct val="90000"/>
              </a:lnSpc>
              <a:spcBef>
                <a:spcPct val="0"/>
              </a:spcBef>
              <a:spcAft>
                <a:spcPct val="35000"/>
              </a:spcAft>
            </a:pPr>
            <a:r>
              <a:rPr lang="en-US" sz="1400" b="1" kern="1200" dirty="0" smtClean="0">
                <a:solidFill>
                  <a:srgbClr val="000000"/>
                </a:solidFill>
              </a:rPr>
              <a:t> </a:t>
            </a:r>
          </a:p>
          <a:p>
            <a:pPr lvl="0" algn="l" defTabSz="622300">
              <a:lnSpc>
                <a:spcPct val="90000"/>
              </a:lnSpc>
              <a:spcBef>
                <a:spcPct val="0"/>
              </a:spcBef>
              <a:spcAft>
                <a:spcPct val="35000"/>
              </a:spcAft>
            </a:pPr>
            <a:endParaRPr lang="en-US" sz="1400" b="1" kern="1200" dirty="0">
              <a:solidFill>
                <a:srgbClr val="000000"/>
              </a:solidFill>
            </a:endParaRPr>
          </a:p>
        </p:txBody>
      </p:sp>
      <p:sp>
        <p:nvSpPr>
          <p:cNvPr id="38" name="Rounded Rectangle 37"/>
          <p:cNvSpPr/>
          <p:nvPr/>
        </p:nvSpPr>
        <p:spPr>
          <a:xfrm>
            <a:off x="7020890" y="3589208"/>
            <a:ext cx="1653656" cy="2533842"/>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9" name="Freeform 38"/>
          <p:cNvSpPr/>
          <p:nvPr/>
        </p:nvSpPr>
        <p:spPr>
          <a:xfrm>
            <a:off x="7092439" y="3657179"/>
            <a:ext cx="1653656" cy="2533842"/>
          </a:xfrm>
          <a:custGeom>
            <a:avLst/>
            <a:gdLst>
              <a:gd name="connsiteX0" fmla="*/ 0 w 1653656"/>
              <a:gd name="connsiteY0" fmla="*/ 165366 h 2533842"/>
              <a:gd name="connsiteX1" fmla="*/ 165366 w 1653656"/>
              <a:gd name="connsiteY1" fmla="*/ 0 h 2533842"/>
              <a:gd name="connsiteX2" fmla="*/ 1488290 w 1653656"/>
              <a:gd name="connsiteY2" fmla="*/ 0 h 2533842"/>
              <a:gd name="connsiteX3" fmla="*/ 1653656 w 1653656"/>
              <a:gd name="connsiteY3" fmla="*/ 165366 h 2533842"/>
              <a:gd name="connsiteX4" fmla="*/ 1653656 w 1653656"/>
              <a:gd name="connsiteY4" fmla="*/ 2368476 h 2533842"/>
              <a:gd name="connsiteX5" fmla="*/ 1488290 w 1653656"/>
              <a:gd name="connsiteY5" fmla="*/ 2533842 h 2533842"/>
              <a:gd name="connsiteX6" fmla="*/ 165366 w 1653656"/>
              <a:gd name="connsiteY6" fmla="*/ 2533842 h 2533842"/>
              <a:gd name="connsiteX7" fmla="*/ 0 w 1653656"/>
              <a:gd name="connsiteY7" fmla="*/ 2368476 h 2533842"/>
              <a:gd name="connsiteX8" fmla="*/ 0 w 1653656"/>
              <a:gd name="connsiteY8" fmla="*/ 165366 h 253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656" h="2533842">
                <a:moveTo>
                  <a:pt x="0" y="165366"/>
                </a:moveTo>
                <a:cubicBezTo>
                  <a:pt x="0" y="74037"/>
                  <a:pt x="74037" y="0"/>
                  <a:pt x="165366" y="0"/>
                </a:cubicBezTo>
                <a:lnTo>
                  <a:pt x="1488290" y="0"/>
                </a:lnTo>
                <a:cubicBezTo>
                  <a:pt x="1579619" y="0"/>
                  <a:pt x="1653656" y="74037"/>
                  <a:pt x="1653656" y="165366"/>
                </a:cubicBezTo>
                <a:lnTo>
                  <a:pt x="1653656" y="2368476"/>
                </a:lnTo>
                <a:cubicBezTo>
                  <a:pt x="1653656" y="2459805"/>
                  <a:pt x="1579619" y="2533842"/>
                  <a:pt x="1488290" y="2533842"/>
                </a:cubicBezTo>
                <a:lnTo>
                  <a:pt x="165366" y="2533842"/>
                </a:lnTo>
                <a:cubicBezTo>
                  <a:pt x="74037" y="2533842"/>
                  <a:pt x="0" y="2459805"/>
                  <a:pt x="0" y="2368476"/>
                </a:cubicBezTo>
                <a:lnTo>
                  <a:pt x="0" y="16536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1774" tIns="101774" rIns="101774" bIns="101774" numCol="1" spcCol="1270" anchor="t" anchorCtr="1">
            <a:noAutofit/>
          </a:bodyPr>
          <a:lstStyle/>
          <a:p>
            <a:pPr lvl="0" algn="l" defTabSz="622300">
              <a:lnSpc>
                <a:spcPct val="90000"/>
              </a:lnSpc>
              <a:spcBef>
                <a:spcPct val="0"/>
              </a:spcBef>
              <a:spcAft>
                <a:spcPct val="35000"/>
              </a:spcAft>
            </a:pPr>
            <a:r>
              <a:rPr lang="en-US" sz="1200" b="1" kern="1200" dirty="0" smtClean="0">
                <a:solidFill>
                  <a:srgbClr val="000000"/>
                </a:solidFill>
              </a:rPr>
              <a:t>1. MOH</a:t>
            </a:r>
          </a:p>
          <a:p>
            <a:pPr lvl="0" algn="l" defTabSz="622300">
              <a:lnSpc>
                <a:spcPct val="90000"/>
              </a:lnSpc>
              <a:spcBef>
                <a:spcPct val="0"/>
              </a:spcBef>
              <a:spcAft>
                <a:spcPct val="35000"/>
              </a:spcAft>
            </a:pPr>
            <a:r>
              <a:rPr lang="en-US" sz="1200" b="1" kern="1200" dirty="0" smtClean="0">
                <a:solidFill>
                  <a:srgbClr val="000000"/>
                </a:solidFill>
              </a:rPr>
              <a:t>2. Primary Health</a:t>
            </a:r>
          </a:p>
          <a:p>
            <a:pPr lvl="0" algn="l" defTabSz="622300">
              <a:lnSpc>
                <a:spcPct val="90000"/>
              </a:lnSpc>
              <a:spcBef>
                <a:spcPct val="0"/>
              </a:spcBef>
              <a:spcAft>
                <a:spcPct val="35000"/>
              </a:spcAft>
            </a:pPr>
            <a:r>
              <a:rPr lang="en-US" sz="1200" b="1" kern="1200" dirty="0" smtClean="0">
                <a:solidFill>
                  <a:srgbClr val="000000"/>
                </a:solidFill>
              </a:rPr>
              <a:t>3. APRO</a:t>
            </a:r>
          </a:p>
          <a:p>
            <a:pPr lvl="0" algn="l" defTabSz="622300">
              <a:lnSpc>
                <a:spcPct val="90000"/>
              </a:lnSpc>
              <a:spcBef>
                <a:spcPct val="0"/>
              </a:spcBef>
              <a:spcAft>
                <a:spcPct val="35000"/>
              </a:spcAft>
            </a:pPr>
            <a:r>
              <a:rPr lang="en-US" sz="1200" b="1" kern="1200" dirty="0" smtClean="0">
                <a:solidFill>
                  <a:srgbClr val="000000"/>
                </a:solidFill>
              </a:rPr>
              <a:t>4.Booking Centre</a:t>
            </a:r>
          </a:p>
          <a:p>
            <a:pPr lvl="0" algn="l" defTabSz="622300">
              <a:lnSpc>
                <a:spcPct val="90000"/>
              </a:lnSpc>
              <a:spcBef>
                <a:spcPct val="0"/>
              </a:spcBef>
              <a:spcAft>
                <a:spcPct val="35000"/>
              </a:spcAft>
            </a:pPr>
            <a:r>
              <a:rPr lang="en-US" sz="1200" b="1" kern="1200" dirty="0" smtClean="0">
                <a:solidFill>
                  <a:srgbClr val="000000"/>
                </a:solidFill>
              </a:rPr>
              <a:t>5. Advertisement and control cell</a:t>
            </a:r>
          </a:p>
          <a:p>
            <a:pPr lvl="0" algn="l" defTabSz="622300">
              <a:lnSpc>
                <a:spcPct val="90000"/>
              </a:lnSpc>
              <a:spcBef>
                <a:spcPct val="0"/>
              </a:spcBef>
              <a:spcAft>
                <a:spcPct val="35000"/>
              </a:spcAft>
            </a:pPr>
            <a:r>
              <a:rPr lang="en-US" sz="1200" b="1" kern="1200" dirty="0" smtClean="0">
                <a:solidFill>
                  <a:srgbClr val="000000"/>
                </a:solidFill>
              </a:rPr>
              <a:t>6. Accounts and House Allotment</a:t>
            </a:r>
          </a:p>
          <a:p>
            <a:pPr lvl="0" algn="l" defTabSz="622300">
              <a:lnSpc>
                <a:spcPct val="90000"/>
              </a:lnSpc>
              <a:spcBef>
                <a:spcPct val="0"/>
              </a:spcBef>
              <a:spcAft>
                <a:spcPct val="35000"/>
              </a:spcAft>
            </a:pPr>
            <a:r>
              <a:rPr lang="en-US" sz="1200" b="1" kern="1200" dirty="0" smtClean="0">
                <a:solidFill>
                  <a:srgbClr val="000000"/>
                </a:solidFill>
              </a:rPr>
              <a:t>7.SDE  Mech.</a:t>
            </a:r>
          </a:p>
        </p:txBody>
      </p:sp>
      <p:sp>
        <p:nvSpPr>
          <p:cNvPr id="42" name="Freeform 41"/>
          <p:cNvSpPr/>
          <p:nvPr/>
        </p:nvSpPr>
        <p:spPr>
          <a:xfrm flipV="1">
            <a:off x="5528836" y="3248336"/>
            <a:ext cx="4233557" cy="48581"/>
          </a:xfrm>
          <a:custGeom>
            <a:avLst/>
            <a:gdLst>
              <a:gd name="connsiteX0" fmla="*/ 0 w 4891314"/>
              <a:gd name="connsiteY0" fmla="*/ 0 h 0"/>
              <a:gd name="connsiteX1" fmla="*/ 4891314 w 4891314"/>
              <a:gd name="connsiteY1" fmla="*/ 0 h 0"/>
            </a:gdLst>
            <a:ahLst/>
            <a:cxnLst>
              <a:cxn ang="0">
                <a:pos x="connsiteX0" y="connsiteY0"/>
              </a:cxn>
              <a:cxn ang="0">
                <a:pos x="connsiteX1" y="connsiteY1"/>
              </a:cxn>
            </a:cxnLst>
            <a:rect l="l" t="t" r="r" b="b"/>
            <a:pathLst>
              <a:path w="4891314">
                <a:moveTo>
                  <a:pt x="0" y="0"/>
                </a:moveTo>
                <a:lnTo>
                  <a:pt x="4891314"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rtlCol="0" anchor="ctr"/>
          <a:lstStyle/>
          <a:p>
            <a:pPr algn="ctr"/>
            <a:endParaRPr lang="en-IN"/>
          </a:p>
        </p:txBody>
      </p:sp>
      <p:cxnSp>
        <p:nvCxnSpPr>
          <p:cNvPr id="44" name="Straight Connector 43"/>
          <p:cNvCxnSpPr/>
          <p:nvPr/>
        </p:nvCxnSpPr>
        <p:spPr>
          <a:xfrm>
            <a:off x="5528836" y="2965230"/>
            <a:ext cx="0" cy="314999"/>
          </a:xfrm>
          <a:prstGeom prst="line">
            <a:avLst/>
          </a:pr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cxnSp>
      <p:cxnSp>
        <p:nvCxnSpPr>
          <p:cNvPr id="45" name="Straight Connector 44"/>
          <p:cNvCxnSpPr/>
          <p:nvPr/>
        </p:nvCxnSpPr>
        <p:spPr>
          <a:xfrm>
            <a:off x="9762393" y="2965230"/>
            <a:ext cx="0" cy="314999"/>
          </a:xfrm>
          <a:prstGeom prst="line">
            <a:avLst/>
          </a:pr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cxnSp>
      <p:cxnSp>
        <p:nvCxnSpPr>
          <p:cNvPr id="46" name="Straight Connector 45"/>
          <p:cNvCxnSpPr/>
          <p:nvPr/>
        </p:nvCxnSpPr>
        <p:spPr>
          <a:xfrm>
            <a:off x="5768321" y="3280229"/>
            <a:ext cx="0" cy="283189"/>
          </a:xfrm>
          <a:prstGeom prst="line">
            <a:avLst/>
          </a:pr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cxnSp>
      <p:cxnSp>
        <p:nvCxnSpPr>
          <p:cNvPr id="48" name="Straight Connector 47"/>
          <p:cNvCxnSpPr/>
          <p:nvPr/>
        </p:nvCxnSpPr>
        <p:spPr>
          <a:xfrm>
            <a:off x="7720492" y="3313126"/>
            <a:ext cx="0" cy="283189"/>
          </a:xfrm>
          <a:prstGeom prst="line">
            <a:avLst/>
          </a:pr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cxnSp>
      <p:cxnSp>
        <p:nvCxnSpPr>
          <p:cNvPr id="49" name="Straight Connector 48"/>
          <p:cNvCxnSpPr/>
          <p:nvPr/>
        </p:nvCxnSpPr>
        <p:spPr>
          <a:xfrm>
            <a:off x="9490128" y="3280229"/>
            <a:ext cx="0" cy="376950"/>
          </a:xfrm>
          <a:prstGeom prst="line">
            <a:avLst/>
          </a:pr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cxnSp>
      <p:cxnSp>
        <p:nvCxnSpPr>
          <p:cNvPr id="51" name="Straight Connector 50"/>
          <p:cNvCxnSpPr/>
          <p:nvPr/>
        </p:nvCxnSpPr>
        <p:spPr>
          <a:xfrm>
            <a:off x="3743578" y="3616078"/>
            <a:ext cx="0" cy="283189"/>
          </a:xfrm>
          <a:prstGeom prst="line">
            <a:avLst/>
          </a:pr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cxnSp>
      <p:cxnSp>
        <p:nvCxnSpPr>
          <p:cNvPr id="53" name="Straight Connector 52"/>
          <p:cNvCxnSpPr/>
          <p:nvPr/>
        </p:nvCxnSpPr>
        <p:spPr>
          <a:xfrm>
            <a:off x="2365663" y="3708022"/>
            <a:ext cx="0" cy="283189"/>
          </a:xfrm>
          <a:prstGeom prst="line">
            <a:avLst/>
          </a:pr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cxnSp>
      <p:grpSp>
        <p:nvGrpSpPr>
          <p:cNvPr id="40" name="Group 39">
            <a:extLst>
              <a:ext uri="{FF2B5EF4-FFF2-40B4-BE49-F238E27FC236}">
                <a16:creationId xmlns:a16="http://schemas.microsoft.com/office/drawing/2014/main" id="{99A81CDB-32D0-44DE-8C97-ED9715A26794}"/>
              </a:ext>
            </a:extLst>
          </p:cNvPr>
          <p:cNvGrpSpPr/>
          <p:nvPr/>
        </p:nvGrpSpPr>
        <p:grpSpPr>
          <a:xfrm>
            <a:off x="5378756" y="847992"/>
            <a:ext cx="1434489" cy="190500"/>
            <a:chOff x="4679586" y="878988"/>
            <a:chExt cx="1434489" cy="190500"/>
          </a:xfrm>
        </p:grpSpPr>
        <p:sp>
          <p:nvSpPr>
            <p:cNvPr id="41" name="Oval 40">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itle 1"/>
          <p:cNvSpPr txBox="1">
            <a:spLocks/>
          </p:cNvSpPr>
          <p:nvPr/>
        </p:nvSpPr>
        <p:spPr>
          <a:xfrm>
            <a:off x="1559150" y="666755"/>
            <a:ext cx="9144000" cy="810816"/>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accent1"/>
              </a:buClr>
              <a:buSzPts val="3000"/>
              <a:buFont typeface="Quattrocento Sans"/>
              <a:buNone/>
              <a:defRPr sz="3600" b="1"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smtClean="0"/>
              <a:t>Municipal Corporation Chandigarh</a:t>
            </a:r>
            <a:endParaRPr lang="en-US" sz="2800" dirty="0"/>
          </a:p>
        </p:txBody>
      </p:sp>
    </p:spTree>
    <p:extLst>
      <p:ext uri="{BB962C8B-B14F-4D97-AF65-F5344CB8AC3E}">
        <p14:creationId xmlns:p14="http://schemas.microsoft.com/office/powerpoint/2010/main" val="965025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65926"/>
            <a:ext cx="9144000" cy="810816"/>
          </a:xfrm>
        </p:spPr>
        <p:txBody>
          <a:bodyPr/>
          <a:lstStyle/>
          <a:p>
            <a:pPr algn="ctr"/>
            <a:r>
              <a:rPr lang="en-US" dirty="0" smtClean="0"/>
              <a:t>REVENUES</a:t>
            </a:r>
            <a:endParaRPr lang="en-US" dirty="0"/>
          </a:p>
        </p:txBody>
      </p:sp>
      <p:grpSp>
        <p:nvGrpSpPr>
          <p:cNvPr id="5" name="Group 4">
            <a:extLst>
              <a:ext uri="{FF2B5EF4-FFF2-40B4-BE49-F238E27FC236}">
                <a16:creationId xmlns:a16="http://schemas.microsoft.com/office/drawing/2014/main" id="{99A81CDB-32D0-44DE-8C97-ED9715A26794}"/>
              </a:ext>
            </a:extLst>
          </p:cNvPr>
          <p:cNvGrpSpPr/>
          <p:nvPr/>
        </p:nvGrpSpPr>
        <p:grpSpPr>
          <a:xfrm>
            <a:off x="5378756" y="847992"/>
            <a:ext cx="1434489" cy="190500"/>
            <a:chOff x="4679586" y="878988"/>
            <a:chExt cx="1434489" cy="190500"/>
          </a:xfrm>
        </p:grpSpPr>
        <p:sp>
          <p:nvSpPr>
            <p:cNvPr id="6" name="Oval 5">
              <a:extLst>
                <a:ext uri="{FF2B5EF4-FFF2-40B4-BE49-F238E27FC236}">
                  <a16:creationId xmlns:a16="http://schemas.microsoft.com/office/drawing/2014/main" id="{D31D10B2-1E82-41AB-86A1-B072302828F6}"/>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DB7722A-3558-43A6-B164-DF6A02A376BF}"/>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FE304DF-F7E1-42ED-9E9B-4CE7C44D9B16}"/>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F54F95C-E83F-4F9D-8AD7-617D43243D98}"/>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0EAC4EE-D672-4D5A-8655-7DB7D57CBE0E}"/>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itle 1"/>
          <p:cNvSpPr txBox="1">
            <a:spLocks/>
          </p:cNvSpPr>
          <p:nvPr/>
        </p:nvSpPr>
        <p:spPr>
          <a:xfrm>
            <a:off x="1559150" y="666755"/>
            <a:ext cx="9144000" cy="810816"/>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chemeClr val="accent1"/>
              </a:buClr>
              <a:buSzPts val="3000"/>
              <a:buFont typeface="Quattrocento Sans"/>
              <a:buNone/>
              <a:defRPr sz="3600" b="1"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smtClean="0"/>
              <a:t>Municipal Corporation Chandigarh</a:t>
            </a:r>
            <a:endParaRPr lang="en-US" sz="2800" dirty="0"/>
          </a:p>
        </p:txBody>
      </p:sp>
      <p:graphicFrame>
        <p:nvGraphicFramePr>
          <p:cNvPr id="12" name="Table 11"/>
          <p:cNvGraphicFramePr>
            <a:graphicFrameLocks noGrp="1"/>
          </p:cNvGraphicFramePr>
          <p:nvPr>
            <p:extLst>
              <p:ext uri="{D42A27DB-BD31-4B8C-83A1-F6EECF244321}">
                <p14:modId xmlns:p14="http://schemas.microsoft.com/office/powerpoint/2010/main" val="1000061024"/>
              </p:ext>
            </p:extLst>
          </p:nvPr>
        </p:nvGraphicFramePr>
        <p:xfrm>
          <a:off x="250967" y="4209676"/>
          <a:ext cx="3363090" cy="2001520"/>
        </p:xfrm>
        <a:graphic>
          <a:graphicData uri="http://schemas.openxmlformats.org/drawingml/2006/table">
            <a:tbl>
              <a:tblPr firstRow="1" bandRow="1">
                <a:tableStyleId>{FAC17138-55C4-4B56-A065-221B1ACC32B8}</a:tableStyleId>
              </a:tblPr>
              <a:tblGrid>
                <a:gridCol w="1518815">
                  <a:extLst>
                    <a:ext uri="{9D8B030D-6E8A-4147-A177-3AD203B41FA5}">
                      <a16:colId xmlns:a16="http://schemas.microsoft.com/office/drawing/2014/main" val="2498045447"/>
                    </a:ext>
                  </a:extLst>
                </a:gridCol>
                <a:gridCol w="1844275">
                  <a:extLst>
                    <a:ext uri="{9D8B030D-6E8A-4147-A177-3AD203B41FA5}">
                      <a16:colId xmlns:a16="http://schemas.microsoft.com/office/drawing/2014/main" val="2699436863"/>
                    </a:ext>
                  </a:extLst>
                </a:gridCol>
              </a:tblGrid>
              <a:tr h="370840">
                <a:tc>
                  <a:txBody>
                    <a:bodyPr/>
                    <a:lstStyle/>
                    <a:p>
                      <a:r>
                        <a:rPr lang="en-GB" dirty="0" smtClean="0"/>
                        <a:t>Description</a:t>
                      </a:r>
                      <a:endParaRPr lang="en-IN" dirty="0"/>
                    </a:p>
                  </a:txBody>
                  <a:tcPr/>
                </a:tc>
                <a:tc>
                  <a:txBody>
                    <a:bodyPr/>
                    <a:lstStyle/>
                    <a:p>
                      <a:r>
                        <a:rPr lang="en-GB" dirty="0" smtClean="0"/>
                        <a:t>Estimate</a:t>
                      </a:r>
                      <a:r>
                        <a:rPr lang="en-GB" baseline="0" dirty="0" smtClean="0"/>
                        <a:t> ( in Cr)</a:t>
                      </a:r>
                      <a:endParaRPr lang="en-IN" dirty="0"/>
                    </a:p>
                  </a:txBody>
                  <a:tcPr/>
                </a:tc>
                <a:extLst>
                  <a:ext uri="{0D108BD9-81ED-4DB2-BD59-A6C34878D82A}">
                    <a16:rowId xmlns:a16="http://schemas.microsoft.com/office/drawing/2014/main" val="1118394561"/>
                  </a:ext>
                </a:extLst>
              </a:tr>
              <a:tr h="370840">
                <a:tc>
                  <a:txBody>
                    <a:bodyPr/>
                    <a:lstStyle/>
                    <a:p>
                      <a:r>
                        <a:rPr lang="en-GB" dirty="0" smtClean="0"/>
                        <a:t>Capital Grant</a:t>
                      </a:r>
                      <a:endParaRPr lang="en-IN" dirty="0"/>
                    </a:p>
                  </a:txBody>
                  <a:tcPr/>
                </a:tc>
                <a:tc>
                  <a:txBody>
                    <a:bodyPr/>
                    <a:lstStyle/>
                    <a:p>
                      <a:pPr algn="ctr"/>
                      <a:r>
                        <a:rPr lang="en-GB" b="1" dirty="0" smtClean="0"/>
                        <a:t>453.30</a:t>
                      </a:r>
                      <a:endParaRPr lang="en-IN" b="1" dirty="0"/>
                    </a:p>
                  </a:txBody>
                  <a:tcPr/>
                </a:tc>
                <a:extLst>
                  <a:ext uri="{0D108BD9-81ED-4DB2-BD59-A6C34878D82A}">
                    <a16:rowId xmlns:a16="http://schemas.microsoft.com/office/drawing/2014/main" val="703579290"/>
                  </a:ext>
                </a:extLst>
              </a:tr>
              <a:tr h="370840">
                <a:tc>
                  <a:txBody>
                    <a:bodyPr/>
                    <a:lstStyle/>
                    <a:p>
                      <a:r>
                        <a:rPr lang="en-GB" dirty="0" smtClean="0"/>
                        <a:t>Revenue Grant</a:t>
                      </a:r>
                      <a:endParaRPr lang="en-IN" dirty="0"/>
                    </a:p>
                  </a:txBody>
                  <a:tcPr/>
                </a:tc>
                <a:tc>
                  <a:txBody>
                    <a:bodyPr/>
                    <a:lstStyle/>
                    <a:p>
                      <a:pPr algn="ctr"/>
                      <a:r>
                        <a:rPr lang="en-GB" b="1" dirty="0" smtClean="0"/>
                        <a:t>570.70</a:t>
                      </a:r>
                      <a:endParaRPr lang="en-IN" b="1" dirty="0"/>
                    </a:p>
                  </a:txBody>
                  <a:tcPr/>
                </a:tc>
                <a:extLst>
                  <a:ext uri="{0D108BD9-81ED-4DB2-BD59-A6C34878D82A}">
                    <a16:rowId xmlns:a16="http://schemas.microsoft.com/office/drawing/2014/main" val="573023529"/>
                  </a:ext>
                </a:extLst>
              </a:tr>
              <a:tr h="370840">
                <a:tc>
                  <a:txBody>
                    <a:bodyPr/>
                    <a:lstStyle/>
                    <a:p>
                      <a:r>
                        <a:rPr lang="en-GB" dirty="0" smtClean="0"/>
                        <a:t>Income Generated</a:t>
                      </a:r>
                      <a:endParaRPr lang="en-IN" dirty="0"/>
                    </a:p>
                  </a:txBody>
                  <a:tcPr/>
                </a:tc>
                <a:tc>
                  <a:txBody>
                    <a:bodyPr/>
                    <a:lstStyle/>
                    <a:p>
                      <a:pPr algn="ctr"/>
                      <a:r>
                        <a:rPr lang="en-GB" b="1" dirty="0" smtClean="0"/>
                        <a:t>276.86</a:t>
                      </a:r>
                      <a:endParaRPr lang="en-IN" b="1" dirty="0"/>
                    </a:p>
                  </a:txBody>
                  <a:tcPr/>
                </a:tc>
                <a:extLst>
                  <a:ext uri="{0D108BD9-81ED-4DB2-BD59-A6C34878D82A}">
                    <a16:rowId xmlns:a16="http://schemas.microsoft.com/office/drawing/2014/main" val="2324870638"/>
                  </a:ext>
                </a:extLst>
              </a:tr>
              <a:tr h="370840">
                <a:tc>
                  <a:txBody>
                    <a:bodyPr/>
                    <a:lstStyle/>
                    <a:p>
                      <a:r>
                        <a:rPr lang="en-GB" b="1" dirty="0" smtClean="0"/>
                        <a:t>Total</a:t>
                      </a:r>
                      <a:endParaRPr lang="en-IN" b="1" dirty="0"/>
                    </a:p>
                  </a:txBody>
                  <a:tcPr/>
                </a:tc>
                <a:tc>
                  <a:txBody>
                    <a:bodyPr/>
                    <a:lstStyle/>
                    <a:p>
                      <a:pPr algn="ctr"/>
                      <a:r>
                        <a:rPr lang="en-GB" b="1" dirty="0" smtClean="0"/>
                        <a:t>1300.86</a:t>
                      </a:r>
                      <a:endParaRPr lang="en-IN" b="1" dirty="0"/>
                    </a:p>
                  </a:txBody>
                  <a:tcPr/>
                </a:tc>
                <a:extLst>
                  <a:ext uri="{0D108BD9-81ED-4DB2-BD59-A6C34878D82A}">
                    <a16:rowId xmlns:a16="http://schemas.microsoft.com/office/drawing/2014/main" val="3821961634"/>
                  </a:ext>
                </a:extLst>
              </a:tr>
            </a:tbl>
          </a:graphicData>
        </a:graphic>
      </p:graphicFrame>
      <p:graphicFrame>
        <p:nvGraphicFramePr>
          <p:cNvPr id="15" name="Chart 14"/>
          <p:cNvGraphicFramePr>
            <a:graphicFrameLocks/>
          </p:cNvGraphicFramePr>
          <p:nvPr>
            <p:extLst>
              <p:ext uri="{D42A27DB-BD31-4B8C-83A1-F6EECF244321}">
                <p14:modId xmlns:p14="http://schemas.microsoft.com/office/powerpoint/2010/main" val="2092253062"/>
              </p:ext>
            </p:extLst>
          </p:nvPr>
        </p:nvGraphicFramePr>
        <p:xfrm>
          <a:off x="-263383" y="139300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071325491"/>
              </p:ext>
            </p:extLst>
          </p:nvPr>
        </p:nvGraphicFramePr>
        <p:xfrm>
          <a:off x="8594839" y="4209676"/>
          <a:ext cx="3543300" cy="1778000"/>
        </p:xfrm>
        <a:graphic>
          <a:graphicData uri="http://schemas.openxmlformats.org/drawingml/2006/table">
            <a:tbl>
              <a:tblPr firstRow="1" bandRow="1">
                <a:tableStyleId>{FAC17138-55C4-4B56-A065-221B1ACC32B8}</a:tableStyleId>
              </a:tblPr>
              <a:tblGrid>
                <a:gridCol w="1600200">
                  <a:extLst>
                    <a:ext uri="{9D8B030D-6E8A-4147-A177-3AD203B41FA5}">
                      <a16:colId xmlns:a16="http://schemas.microsoft.com/office/drawing/2014/main" val="2498045447"/>
                    </a:ext>
                  </a:extLst>
                </a:gridCol>
                <a:gridCol w="1943100">
                  <a:extLst>
                    <a:ext uri="{9D8B030D-6E8A-4147-A177-3AD203B41FA5}">
                      <a16:colId xmlns:a16="http://schemas.microsoft.com/office/drawing/2014/main" val="2699436863"/>
                    </a:ext>
                  </a:extLst>
                </a:gridCol>
              </a:tblGrid>
              <a:tr h="370840">
                <a:tc>
                  <a:txBody>
                    <a:bodyPr/>
                    <a:lstStyle/>
                    <a:p>
                      <a:r>
                        <a:rPr lang="en-GB" dirty="0" smtClean="0"/>
                        <a:t>Description</a:t>
                      </a:r>
                      <a:endParaRPr lang="en-IN" dirty="0"/>
                    </a:p>
                  </a:txBody>
                  <a:tcPr/>
                </a:tc>
                <a:tc>
                  <a:txBody>
                    <a:bodyPr/>
                    <a:lstStyle/>
                    <a:p>
                      <a:r>
                        <a:rPr lang="en-GB" dirty="0" smtClean="0"/>
                        <a:t>Estimate</a:t>
                      </a:r>
                      <a:r>
                        <a:rPr lang="en-GB" baseline="0" dirty="0" smtClean="0"/>
                        <a:t> ( in Cr)</a:t>
                      </a:r>
                      <a:endParaRPr lang="en-IN" dirty="0"/>
                    </a:p>
                  </a:txBody>
                  <a:tcPr/>
                </a:tc>
                <a:extLst>
                  <a:ext uri="{0D108BD9-81ED-4DB2-BD59-A6C34878D82A}">
                    <a16:rowId xmlns:a16="http://schemas.microsoft.com/office/drawing/2014/main" val="1118394561"/>
                  </a:ext>
                </a:extLst>
              </a:tr>
              <a:tr h="370840">
                <a:tc>
                  <a:txBody>
                    <a:bodyPr/>
                    <a:lstStyle/>
                    <a:p>
                      <a:r>
                        <a:rPr lang="en-GB" dirty="0" smtClean="0"/>
                        <a:t>Capital</a:t>
                      </a:r>
                      <a:r>
                        <a:rPr lang="en-GB" baseline="0" dirty="0" smtClean="0"/>
                        <a:t> Expenditure</a:t>
                      </a:r>
                      <a:endParaRPr lang="en-IN" dirty="0"/>
                    </a:p>
                  </a:txBody>
                  <a:tcPr/>
                </a:tc>
                <a:tc>
                  <a:txBody>
                    <a:bodyPr/>
                    <a:lstStyle/>
                    <a:p>
                      <a:pPr algn="ctr"/>
                      <a:r>
                        <a:rPr lang="en-GB" b="1" dirty="0" smtClean="0"/>
                        <a:t>476.90</a:t>
                      </a:r>
                      <a:endParaRPr lang="en-IN" b="1" dirty="0"/>
                    </a:p>
                  </a:txBody>
                  <a:tcPr/>
                </a:tc>
                <a:extLst>
                  <a:ext uri="{0D108BD9-81ED-4DB2-BD59-A6C34878D82A}">
                    <a16:rowId xmlns:a16="http://schemas.microsoft.com/office/drawing/2014/main" val="703579290"/>
                  </a:ext>
                </a:extLst>
              </a:tr>
              <a:tr h="370840">
                <a:tc>
                  <a:txBody>
                    <a:bodyPr/>
                    <a:lstStyle/>
                    <a:p>
                      <a:r>
                        <a:rPr lang="en-GB" dirty="0" smtClean="0"/>
                        <a:t>Operational</a:t>
                      </a:r>
                      <a:r>
                        <a:rPr lang="en-GB" baseline="0" dirty="0" smtClean="0"/>
                        <a:t> Expenditure</a:t>
                      </a:r>
                      <a:endParaRPr lang="en-IN" dirty="0"/>
                    </a:p>
                  </a:txBody>
                  <a:tcPr/>
                </a:tc>
                <a:tc>
                  <a:txBody>
                    <a:bodyPr/>
                    <a:lstStyle/>
                    <a:p>
                      <a:pPr algn="ctr"/>
                      <a:r>
                        <a:rPr lang="en-GB" b="1" dirty="0" smtClean="0"/>
                        <a:t>794.41</a:t>
                      </a:r>
                      <a:endParaRPr lang="en-IN" b="1" dirty="0"/>
                    </a:p>
                  </a:txBody>
                  <a:tcPr/>
                </a:tc>
                <a:extLst>
                  <a:ext uri="{0D108BD9-81ED-4DB2-BD59-A6C34878D82A}">
                    <a16:rowId xmlns:a16="http://schemas.microsoft.com/office/drawing/2014/main" val="573023529"/>
                  </a:ext>
                </a:extLst>
              </a:tr>
              <a:tr h="370840">
                <a:tc>
                  <a:txBody>
                    <a:bodyPr/>
                    <a:lstStyle/>
                    <a:p>
                      <a:r>
                        <a:rPr lang="en-GB" b="1" dirty="0" smtClean="0"/>
                        <a:t>Total</a:t>
                      </a:r>
                      <a:endParaRPr lang="en-IN" b="1" dirty="0"/>
                    </a:p>
                  </a:txBody>
                  <a:tcPr/>
                </a:tc>
                <a:tc>
                  <a:txBody>
                    <a:bodyPr/>
                    <a:lstStyle/>
                    <a:p>
                      <a:pPr algn="ctr"/>
                      <a:r>
                        <a:rPr lang="en-GB" b="1" dirty="0" smtClean="0"/>
                        <a:t>1271.31</a:t>
                      </a:r>
                      <a:endParaRPr lang="en-IN" b="1" dirty="0"/>
                    </a:p>
                  </a:txBody>
                  <a:tcPr/>
                </a:tc>
                <a:extLst>
                  <a:ext uri="{0D108BD9-81ED-4DB2-BD59-A6C34878D82A}">
                    <a16:rowId xmlns:a16="http://schemas.microsoft.com/office/drawing/2014/main" val="3821961634"/>
                  </a:ext>
                </a:extLst>
              </a:tr>
            </a:tbl>
          </a:graphicData>
        </a:graphic>
      </p:graphicFrame>
      <p:graphicFrame>
        <p:nvGraphicFramePr>
          <p:cNvPr id="17" name="Chart 16"/>
          <p:cNvGraphicFramePr>
            <a:graphicFrameLocks/>
          </p:cNvGraphicFramePr>
          <p:nvPr>
            <p:extLst>
              <p:ext uri="{D42A27DB-BD31-4B8C-83A1-F6EECF244321}">
                <p14:modId xmlns:p14="http://schemas.microsoft.com/office/powerpoint/2010/main" val="3093616704"/>
              </p:ext>
            </p:extLst>
          </p:nvPr>
        </p:nvGraphicFramePr>
        <p:xfrm>
          <a:off x="7953683" y="147726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1330730413"/>
              </p:ext>
            </p:extLst>
          </p:nvPr>
        </p:nvGraphicFramePr>
        <p:xfrm>
          <a:off x="3062514" y="1566016"/>
          <a:ext cx="5749728" cy="34069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624717879"/>
              </p:ext>
            </p:extLst>
          </p:nvPr>
        </p:nvGraphicFramePr>
        <p:xfrm>
          <a:off x="3932111" y="4972925"/>
          <a:ext cx="4398077" cy="1887072"/>
        </p:xfrm>
        <a:graphic>
          <a:graphicData uri="http://schemas.openxmlformats.org/drawingml/2006/table">
            <a:tbl>
              <a:tblPr/>
              <a:tblGrid>
                <a:gridCol w="2757964">
                  <a:extLst>
                    <a:ext uri="{9D8B030D-6E8A-4147-A177-3AD203B41FA5}">
                      <a16:colId xmlns:a16="http://schemas.microsoft.com/office/drawing/2014/main" val="822126037"/>
                    </a:ext>
                  </a:extLst>
                </a:gridCol>
                <a:gridCol w="1640113">
                  <a:extLst>
                    <a:ext uri="{9D8B030D-6E8A-4147-A177-3AD203B41FA5}">
                      <a16:colId xmlns:a16="http://schemas.microsoft.com/office/drawing/2014/main" val="3548714831"/>
                    </a:ext>
                  </a:extLst>
                </a:gridCol>
              </a:tblGrid>
              <a:tr h="192618">
                <a:tc>
                  <a:txBody>
                    <a:bodyPr/>
                    <a:lstStyle/>
                    <a:p>
                      <a:pPr algn="l" rtl="0" fontAlgn="ctr"/>
                      <a:r>
                        <a:rPr lang="en-IN" sz="1400" b="1" i="0" u="none" strike="noStrike">
                          <a:solidFill>
                            <a:srgbClr val="FFFFFF"/>
                          </a:solidFill>
                          <a:effectLst/>
                          <a:latin typeface="Segoe UI" panose="020B0502040204020203" pitchFamily="34" charset="0"/>
                        </a:rPr>
                        <a:t>Description</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62C3A"/>
                    </a:solidFill>
                  </a:tcPr>
                </a:tc>
                <a:tc>
                  <a:txBody>
                    <a:bodyPr/>
                    <a:lstStyle/>
                    <a:p>
                      <a:pPr algn="l" rtl="0" fontAlgn="ctr"/>
                      <a:r>
                        <a:rPr lang="en-IN" sz="1400" b="1" i="0" u="none" strike="noStrike">
                          <a:solidFill>
                            <a:srgbClr val="FFFFFF"/>
                          </a:solidFill>
                          <a:effectLst/>
                          <a:latin typeface="Segoe UI" panose="020B0502040204020203" pitchFamily="34" charset="0"/>
                        </a:rPr>
                        <a:t>Estimate ( in Cr)</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62C3A"/>
                    </a:solidFill>
                  </a:tcPr>
                </a:tc>
                <a:extLst>
                  <a:ext uri="{0D108BD9-81ED-4DB2-BD59-A6C34878D82A}">
                    <a16:rowId xmlns:a16="http://schemas.microsoft.com/office/drawing/2014/main" val="3773448179"/>
                  </a:ext>
                </a:extLst>
              </a:tr>
              <a:tr h="192618">
                <a:tc>
                  <a:txBody>
                    <a:bodyPr/>
                    <a:lstStyle/>
                    <a:p>
                      <a:pPr algn="l" rtl="0" fontAlgn="ctr"/>
                      <a:r>
                        <a:rPr lang="en-IN" sz="1400" b="0" i="0" u="none" strike="noStrike">
                          <a:solidFill>
                            <a:srgbClr val="0A0A0A"/>
                          </a:solidFill>
                          <a:effectLst/>
                          <a:latin typeface="Segoe UI" panose="020B0502040204020203" pitchFamily="34" charset="0"/>
                        </a:rPr>
                        <a:t>Estate</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tc>
                  <a:txBody>
                    <a:bodyPr/>
                    <a:lstStyle/>
                    <a:p>
                      <a:pPr algn="ctr" rtl="0" fontAlgn="ctr"/>
                      <a:r>
                        <a:rPr lang="en-IN" sz="1400" b="1" i="0" u="none" strike="noStrike">
                          <a:solidFill>
                            <a:srgbClr val="0A0A0A"/>
                          </a:solidFill>
                          <a:effectLst/>
                          <a:latin typeface="Segoe UI" panose="020B0502040204020203" pitchFamily="34" charset="0"/>
                        </a:rPr>
                        <a:t>15.00</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extLst>
                  <a:ext uri="{0D108BD9-81ED-4DB2-BD59-A6C34878D82A}">
                    <a16:rowId xmlns:a16="http://schemas.microsoft.com/office/drawing/2014/main" val="299613749"/>
                  </a:ext>
                </a:extLst>
              </a:tr>
              <a:tr h="335248">
                <a:tc>
                  <a:txBody>
                    <a:bodyPr/>
                    <a:lstStyle/>
                    <a:p>
                      <a:pPr algn="l" rtl="0" fontAlgn="ctr"/>
                      <a:r>
                        <a:rPr lang="en-IN" sz="1400" b="0" i="0" u="none" strike="noStrike" dirty="0">
                          <a:solidFill>
                            <a:srgbClr val="0A0A0A"/>
                          </a:solidFill>
                          <a:effectLst/>
                          <a:latin typeface="Segoe UI" panose="020B0502040204020203" pitchFamily="34" charset="0"/>
                        </a:rPr>
                        <a:t>Water Tariff &amp; Sewerage Cess</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tc>
                  <a:txBody>
                    <a:bodyPr/>
                    <a:lstStyle/>
                    <a:p>
                      <a:pPr algn="ctr" rtl="0" fontAlgn="ctr"/>
                      <a:r>
                        <a:rPr lang="en-IN" sz="1400" b="1" i="0" u="none" strike="noStrike">
                          <a:solidFill>
                            <a:srgbClr val="0A0A0A"/>
                          </a:solidFill>
                          <a:effectLst/>
                          <a:latin typeface="Segoe UI" panose="020B0502040204020203" pitchFamily="34" charset="0"/>
                        </a:rPr>
                        <a:t>100.00</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extLst>
                  <a:ext uri="{0D108BD9-81ED-4DB2-BD59-A6C34878D82A}">
                    <a16:rowId xmlns:a16="http://schemas.microsoft.com/office/drawing/2014/main" val="1489411065"/>
                  </a:ext>
                </a:extLst>
              </a:tr>
              <a:tr h="335248">
                <a:tc>
                  <a:txBody>
                    <a:bodyPr/>
                    <a:lstStyle/>
                    <a:p>
                      <a:pPr algn="l" rtl="0" fontAlgn="ctr"/>
                      <a:r>
                        <a:rPr lang="en-IN" sz="1400" b="0" i="0" u="none" strike="noStrike">
                          <a:solidFill>
                            <a:srgbClr val="0A0A0A"/>
                          </a:solidFill>
                          <a:effectLst/>
                          <a:latin typeface="Segoe UI" panose="020B0502040204020203" pitchFamily="34" charset="0"/>
                        </a:rPr>
                        <a:t>Property Tax (Commercial)</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tc>
                  <a:txBody>
                    <a:bodyPr/>
                    <a:lstStyle/>
                    <a:p>
                      <a:pPr algn="ctr" rtl="0" fontAlgn="ctr"/>
                      <a:r>
                        <a:rPr lang="en-IN" sz="1400" b="1" i="0" u="none" strike="noStrike">
                          <a:solidFill>
                            <a:srgbClr val="0A0A0A"/>
                          </a:solidFill>
                          <a:effectLst/>
                          <a:latin typeface="Segoe UI" panose="020B0502040204020203" pitchFamily="34" charset="0"/>
                        </a:rPr>
                        <a:t>40.00</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extLst>
                  <a:ext uri="{0D108BD9-81ED-4DB2-BD59-A6C34878D82A}">
                    <a16:rowId xmlns:a16="http://schemas.microsoft.com/office/drawing/2014/main" val="2156111061"/>
                  </a:ext>
                </a:extLst>
              </a:tr>
              <a:tr h="335248">
                <a:tc>
                  <a:txBody>
                    <a:bodyPr/>
                    <a:lstStyle/>
                    <a:p>
                      <a:pPr algn="l" rtl="0" fontAlgn="ctr"/>
                      <a:r>
                        <a:rPr lang="en-IN" sz="1400" b="0" i="0" u="none" strike="noStrike">
                          <a:solidFill>
                            <a:srgbClr val="0A0A0A"/>
                          </a:solidFill>
                          <a:effectLst/>
                          <a:latin typeface="Segoe UI" panose="020B0502040204020203" pitchFamily="34" charset="0"/>
                        </a:rPr>
                        <a:t>Property Tax (Residential)</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tc>
                  <a:txBody>
                    <a:bodyPr/>
                    <a:lstStyle/>
                    <a:p>
                      <a:pPr algn="ctr" rtl="0" fontAlgn="ctr"/>
                      <a:r>
                        <a:rPr lang="en-IN" sz="1400" b="1" i="0" u="none" strike="noStrike">
                          <a:solidFill>
                            <a:srgbClr val="0A0A0A"/>
                          </a:solidFill>
                          <a:effectLst/>
                          <a:latin typeface="Segoe UI" panose="020B0502040204020203" pitchFamily="34" charset="0"/>
                        </a:rPr>
                        <a:t>12.00</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extLst>
                  <a:ext uri="{0D108BD9-81ED-4DB2-BD59-A6C34878D82A}">
                    <a16:rowId xmlns:a16="http://schemas.microsoft.com/office/drawing/2014/main" val="997990430"/>
                  </a:ext>
                </a:extLst>
              </a:tr>
              <a:tr h="192618">
                <a:tc>
                  <a:txBody>
                    <a:bodyPr/>
                    <a:lstStyle/>
                    <a:p>
                      <a:pPr algn="l" rtl="0" fontAlgn="ctr"/>
                      <a:r>
                        <a:rPr lang="en-IN" sz="1400" b="0" i="0" u="none" strike="noStrike">
                          <a:solidFill>
                            <a:srgbClr val="0A0A0A"/>
                          </a:solidFill>
                          <a:effectLst/>
                          <a:latin typeface="Segoe UI" panose="020B0502040204020203" pitchFamily="34" charset="0"/>
                        </a:rPr>
                        <a:t>Others</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tc>
                  <a:txBody>
                    <a:bodyPr/>
                    <a:lstStyle/>
                    <a:p>
                      <a:pPr algn="ctr" rtl="0" fontAlgn="ctr"/>
                      <a:r>
                        <a:rPr lang="en-IN" sz="1400" b="1" i="0" u="none" strike="noStrike">
                          <a:solidFill>
                            <a:srgbClr val="0A0A0A"/>
                          </a:solidFill>
                          <a:effectLst/>
                          <a:latin typeface="Segoe UI" panose="020B0502040204020203" pitchFamily="34" charset="0"/>
                        </a:rPr>
                        <a:t>109.86</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7E7"/>
                    </a:solidFill>
                  </a:tcPr>
                </a:tc>
                <a:extLst>
                  <a:ext uri="{0D108BD9-81ED-4DB2-BD59-A6C34878D82A}">
                    <a16:rowId xmlns:a16="http://schemas.microsoft.com/office/drawing/2014/main" val="2618397484"/>
                  </a:ext>
                </a:extLst>
              </a:tr>
              <a:tr h="192618">
                <a:tc>
                  <a:txBody>
                    <a:bodyPr/>
                    <a:lstStyle/>
                    <a:p>
                      <a:pPr algn="l" rtl="0" fontAlgn="ctr"/>
                      <a:r>
                        <a:rPr lang="en-IN" sz="1400" b="1" i="0" u="none" strike="noStrike">
                          <a:solidFill>
                            <a:srgbClr val="0A0A0A"/>
                          </a:solidFill>
                          <a:effectLst/>
                          <a:latin typeface="Segoe UI" panose="020B0502040204020203" pitchFamily="34" charset="0"/>
                        </a:rPr>
                        <a:t>Total</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BCD"/>
                    </a:solidFill>
                  </a:tcPr>
                </a:tc>
                <a:tc>
                  <a:txBody>
                    <a:bodyPr/>
                    <a:lstStyle/>
                    <a:p>
                      <a:pPr algn="ctr" rtl="0" fontAlgn="ctr"/>
                      <a:r>
                        <a:rPr lang="en-IN" sz="1400" b="1" i="0" u="none" strike="noStrike" dirty="0">
                          <a:solidFill>
                            <a:srgbClr val="0A0A0A"/>
                          </a:solidFill>
                          <a:effectLst/>
                          <a:latin typeface="Segoe UI" panose="020B0502040204020203" pitchFamily="34" charset="0"/>
                        </a:rPr>
                        <a:t>276.86</a:t>
                      </a:r>
                    </a:p>
                  </a:txBody>
                  <a:tcPr marL="6972" marR="6972" marT="69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BCD"/>
                    </a:solidFill>
                  </a:tcPr>
                </a:tc>
                <a:extLst>
                  <a:ext uri="{0D108BD9-81ED-4DB2-BD59-A6C34878D82A}">
                    <a16:rowId xmlns:a16="http://schemas.microsoft.com/office/drawing/2014/main" val="510617338"/>
                  </a:ext>
                </a:extLst>
              </a:tr>
            </a:tbl>
          </a:graphicData>
        </a:graphic>
      </p:graphicFrame>
    </p:spTree>
    <p:extLst>
      <p:ext uri="{BB962C8B-B14F-4D97-AF65-F5344CB8AC3E}">
        <p14:creationId xmlns:p14="http://schemas.microsoft.com/office/powerpoint/2010/main" val="178257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29" y="4766469"/>
            <a:ext cx="12205046" cy="125696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5864"/>
            <a:ext cx="3796179" cy="325435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970" y="1069488"/>
            <a:ext cx="7346043" cy="3492625"/>
          </a:xfrm>
          <a:prstGeom prst="rect">
            <a:avLst/>
          </a:prstGeom>
        </p:spPr>
      </p:pic>
      <p:sp>
        <p:nvSpPr>
          <p:cNvPr id="8" name="Content Placeholder 2"/>
          <p:cNvSpPr txBox="1">
            <a:spLocks/>
          </p:cNvSpPr>
          <p:nvPr/>
        </p:nvSpPr>
        <p:spPr>
          <a:xfrm>
            <a:off x="0" y="6130025"/>
            <a:ext cx="12191999" cy="418595"/>
          </a:xfrm>
          <a:prstGeom prst="rect">
            <a:avLst/>
          </a:prstGeom>
          <a:solidFill>
            <a:schemeClr val="lt1"/>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accent2"/>
              </a:buClr>
              <a:buSzPts val="2400"/>
              <a:buFont typeface="Quattrocento Sans"/>
              <a:buNone/>
              <a:defRPr sz="2400" b="0" i="0" u="none" strike="noStrike" cap="none">
                <a:solidFill>
                  <a:schemeClr val="accent2"/>
                </a:solidFill>
                <a:latin typeface="Quattrocento Sans"/>
                <a:ea typeface="Quattrocento Sans"/>
                <a:cs typeface="Quattrocento Sans"/>
                <a:sym typeface="Quattrocento Sans"/>
              </a:defRPr>
            </a:lvl1pPr>
            <a:lvl2pPr marL="914400" marR="0" lvl="1" indent="-228600" algn="l" rtl="0">
              <a:lnSpc>
                <a:spcPct val="100000"/>
              </a:lnSpc>
              <a:spcBef>
                <a:spcPts val="1200"/>
              </a:spcBef>
              <a:spcAft>
                <a:spcPts val="0"/>
              </a:spcAft>
              <a:buClr>
                <a:schemeClr val="accent1"/>
              </a:buClr>
              <a:buSzPts val="2000"/>
              <a:buFont typeface="Quattrocento Sans"/>
              <a:buNone/>
              <a:defRPr sz="2000" b="1" i="0" u="none" strike="noStrike" cap="none">
                <a:solidFill>
                  <a:schemeClr val="accent1"/>
                </a:solidFill>
                <a:latin typeface="Quattrocento Sans"/>
                <a:ea typeface="Quattrocento Sans"/>
                <a:cs typeface="Quattrocento Sans"/>
                <a:sym typeface="Quattrocento Sans"/>
              </a:defRPr>
            </a:lvl2pPr>
            <a:lvl3pPr marL="1371600" marR="0" lvl="2" indent="-331469" algn="l" rtl="0">
              <a:lnSpc>
                <a:spcPct val="100000"/>
              </a:lnSpc>
              <a:spcBef>
                <a:spcPts val="600"/>
              </a:spcBef>
              <a:spcAft>
                <a:spcPts val="0"/>
              </a:spcAft>
              <a:buClr>
                <a:schemeClr val="accent1"/>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3pPr>
            <a:lvl4pPr marL="1828800" marR="0" lvl="3" indent="-331469" algn="l" rtl="0">
              <a:lnSpc>
                <a:spcPct val="100000"/>
              </a:lnSpc>
              <a:spcBef>
                <a:spcPts val="600"/>
              </a:spcBef>
              <a:spcAft>
                <a:spcPts val="0"/>
              </a:spcAft>
              <a:buClr>
                <a:schemeClr val="accent5"/>
              </a:buClr>
              <a:buSzPts val="1620"/>
              <a:buFont typeface="Quattrocento Sans"/>
              <a:buChar char="▬"/>
              <a:defRPr sz="1800" b="0" i="0" u="none" strike="noStrike" cap="none">
                <a:solidFill>
                  <a:schemeClr val="accent1"/>
                </a:solidFill>
                <a:latin typeface="Quattrocento Sans"/>
                <a:ea typeface="Quattrocento Sans"/>
                <a:cs typeface="Quattrocento Sans"/>
                <a:sym typeface="Quattrocento Sans"/>
              </a:defRPr>
            </a:lvl4pPr>
            <a:lvl5pPr marL="2286000" marR="0" lvl="4" indent="-340360" algn="l" rtl="0">
              <a:lnSpc>
                <a:spcPct val="100000"/>
              </a:lnSpc>
              <a:spcBef>
                <a:spcPts val="600"/>
              </a:spcBef>
              <a:spcAft>
                <a:spcPts val="0"/>
              </a:spcAft>
              <a:buClr>
                <a:schemeClr val="accent5"/>
              </a:buClr>
              <a:buSzPts val="1760"/>
              <a:buFont typeface="Arimo"/>
              <a:buChar char=""/>
              <a:defRPr sz="1600" b="0" i="0" u="none" strike="noStrike" cap="none">
                <a:solidFill>
                  <a:schemeClr val="accent5"/>
                </a:solidFill>
                <a:latin typeface="Quattrocento Sans"/>
                <a:ea typeface="Quattrocento Sans"/>
                <a:cs typeface="Quattrocento Sans"/>
                <a:sym typeface="Quattrocento Sans"/>
              </a:defRPr>
            </a:lvl5pPr>
            <a:lvl6pPr marL="2743200" marR="0" lvl="5" indent="-31432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6pPr>
            <a:lvl7pPr marL="3200400" marR="0" lvl="6" indent="-31432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7pPr>
            <a:lvl8pPr marL="3657600" marR="0" lvl="7" indent="-31432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8pPr>
            <a:lvl9pPr marL="4114800" marR="0" lvl="8" indent="-314325" algn="l" rtl="0">
              <a:lnSpc>
                <a:spcPct val="90000"/>
              </a:lnSpc>
              <a:spcBef>
                <a:spcPts val="375"/>
              </a:spcBef>
              <a:spcAft>
                <a:spcPts val="0"/>
              </a:spcAft>
              <a:buClr>
                <a:schemeClr val="dk1"/>
              </a:buClr>
              <a:buSzPts val="1350"/>
              <a:buFont typeface="Quattrocento Sans"/>
              <a:buChar char="•"/>
              <a:defRPr sz="1350" b="0" i="0" u="none" strike="noStrike" cap="none">
                <a:solidFill>
                  <a:schemeClr val="dk1"/>
                </a:solidFill>
                <a:latin typeface="Quattrocento Sans"/>
                <a:ea typeface="Quattrocento Sans"/>
                <a:cs typeface="Quattrocento Sans"/>
                <a:sym typeface="Quattrocento Sans"/>
              </a:defRPr>
            </a:lvl9pPr>
          </a:lstStyle>
          <a:p>
            <a:pPr marL="228600" indent="0" algn="ctr">
              <a:spcBef>
                <a:spcPts val="600"/>
              </a:spcBef>
              <a:spcAft>
                <a:spcPts val="600"/>
              </a:spcAft>
            </a:pPr>
            <a:r>
              <a:rPr lang="en-US" sz="2800" b="1" dirty="0" smtClean="0">
                <a:solidFill>
                  <a:schemeClr val="tx1"/>
                </a:solidFill>
                <a:effectLst>
                  <a:outerShdw blurRad="38100" dist="38100" dir="2700000" algn="tl">
                    <a:srgbClr val="000000">
                      <a:alpha val="43137"/>
                    </a:srgbClr>
                  </a:outerShdw>
                </a:effectLst>
              </a:rPr>
              <a:t>Chandigarh was selected as a Smart City in May 2016</a:t>
            </a:r>
          </a:p>
          <a:p>
            <a:pPr algn="ctr">
              <a:spcBef>
                <a:spcPts val="600"/>
              </a:spcBef>
              <a:spcAft>
                <a:spcPts val="600"/>
              </a:spcAft>
            </a:pPr>
            <a:endParaRPr lang="en-US" sz="2800" b="1" dirty="0">
              <a:solidFill>
                <a:schemeClr val="tx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BE8AA9BD-5B28-4BB1-803B-54BB6E1B0DE1}"/>
              </a:ext>
            </a:extLst>
          </p:cNvPr>
          <p:cNvSpPr txBox="1"/>
          <p:nvPr/>
        </p:nvSpPr>
        <p:spPr>
          <a:xfrm>
            <a:off x="1535434" y="171102"/>
            <a:ext cx="8930516" cy="707886"/>
          </a:xfrm>
          <a:prstGeom prst="rect">
            <a:avLst/>
          </a:prstGeom>
          <a:noFill/>
        </p:spPr>
        <p:txBody>
          <a:bodyPr wrap="square" rtlCol="0">
            <a:spAutoFit/>
          </a:bodyPr>
          <a:lstStyle/>
          <a:p>
            <a:pPr algn="ctr"/>
            <a:r>
              <a:rPr lang="en-US" sz="4000" b="1" dirty="0"/>
              <a:t>Smart City </a:t>
            </a:r>
            <a:r>
              <a:rPr lang="en-US" sz="4000" b="1" dirty="0" smtClean="0"/>
              <a:t>Mission &amp; Chandigarh</a:t>
            </a:r>
            <a:endParaRPr lang="en-US" sz="4000" b="1" dirty="0">
              <a:solidFill>
                <a:schemeClr val="tx1"/>
              </a:solidFill>
              <a:latin typeface="Tw Cen MT" panose="020B0602020104020603" pitchFamily="34" charset="0"/>
            </a:endParaRPr>
          </a:p>
        </p:txBody>
      </p:sp>
      <p:grpSp>
        <p:nvGrpSpPr>
          <p:cNvPr id="10" name="Group 9">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11" name="Oval 10">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606345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2824758"/>
            <a:ext cx="9144000" cy="810816"/>
          </a:xfrm>
        </p:spPr>
        <p:txBody>
          <a:bodyPr>
            <a:normAutofit/>
          </a:bodyPr>
          <a:lstStyle/>
          <a:p>
            <a:pPr algn="ctr"/>
            <a:r>
              <a:rPr lang="en-US" sz="5600" dirty="0" smtClean="0"/>
              <a:t>THANK YOU</a:t>
            </a:r>
            <a:endParaRPr lang="en-US" sz="5600" dirty="0"/>
          </a:p>
        </p:txBody>
      </p:sp>
    </p:spTree>
    <p:extLst>
      <p:ext uri="{BB962C8B-B14F-4D97-AF65-F5344CB8AC3E}">
        <p14:creationId xmlns:p14="http://schemas.microsoft.com/office/powerpoint/2010/main" val="4283377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63"/>
          <a:stretch/>
        </p:blipFill>
        <p:spPr>
          <a:xfrm>
            <a:off x="1330251" y="869161"/>
            <a:ext cx="9340882" cy="5988839"/>
          </a:xfrm>
          <a:prstGeom prst="rect">
            <a:avLst/>
          </a:prstGeom>
        </p:spPr>
      </p:pic>
      <p:sp>
        <p:nvSpPr>
          <p:cNvPr id="6" name="TextBox 5">
            <a:extLst>
              <a:ext uri="{FF2B5EF4-FFF2-40B4-BE49-F238E27FC236}">
                <a16:creationId xmlns:a16="http://schemas.microsoft.com/office/drawing/2014/main" id="{BE8AA9BD-5B28-4BB1-803B-54BB6E1B0DE1}"/>
              </a:ext>
            </a:extLst>
          </p:cNvPr>
          <p:cNvSpPr txBox="1"/>
          <p:nvPr/>
        </p:nvSpPr>
        <p:spPr>
          <a:xfrm>
            <a:off x="1535434" y="171102"/>
            <a:ext cx="8930516" cy="707886"/>
          </a:xfrm>
          <a:prstGeom prst="rect">
            <a:avLst/>
          </a:prstGeom>
          <a:noFill/>
        </p:spPr>
        <p:txBody>
          <a:bodyPr wrap="square" rtlCol="0">
            <a:spAutoFit/>
          </a:bodyPr>
          <a:lstStyle/>
          <a:p>
            <a:pPr algn="ctr"/>
            <a:r>
              <a:rPr lang="en-US" sz="4000" b="1" dirty="0"/>
              <a:t>Smart City </a:t>
            </a:r>
            <a:r>
              <a:rPr lang="en-US" sz="4000" b="1" dirty="0" smtClean="0"/>
              <a:t>Mission &amp; Chandigarh</a:t>
            </a:r>
            <a:endParaRPr lang="en-US" sz="4000" b="1" dirty="0">
              <a:solidFill>
                <a:schemeClr val="tx1"/>
              </a:solidFill>
              <a:latin typeface="Tw Cen MT" panose="020B0602020104020603" pitchFamily="34" charset="0"/>
            </a:endParaRPr>
          </a:p>
        </p:txBody>
      </p:sp>
      <p:grpSp>
        <p:nvGrpSpPr>
          <p:cNvPr id="7" name="Group 6">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8" name="Oval 7">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96992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1611084" y="955864"/>
            <a:ext cx="8940801" cy="5902136"/>
          </a:xfrm>
          <a:prstGeom prst="rect">
            <a:avLst/>
          </a:prstGeom>
        </p:spPr>
      </p:pic>
      <p:sp>
        <p:nvSpPr>
          <p:cNvPr id="5" name="TextBox 4">
            <a:extLst>
              <a:ext uri="{FF2B5EF4-FFF2-40B4-BE49-F238E27FC236}">
                <a16:creationId xmlns:a16="http://schemas.microsoft.com/office/drawing/2014/main" id="{BE8AA9BD-5B28-4BB1-803B-54BB6E1B0DE1}"/>
              </a:ext>
            </a:extLst>
          </p:cNvPr>
          <p:cNvSpPr txBox="1"/>
          <p:nvPr/>
        </p:nvSpPr>
        <p:spPr>
          <a:xfrm>
            <a:off x="1535434" y="171102"/>
            <a:ext cx="8930516" cy="707886"/>
          </a:xfrm>
          <a:prstGeom prst="rect">
            <a:avLst/>
          </a:prstGeom>
          <a:noFill/>
        </p:spPr>
        <p:txBody>
          <a:bodyPr wrap="square" rtlCol="0">
            <a:spAutoFit/>
          </a:bodyPr>
          <a:lstStyle/>
          <a:p>
            <a:pPr algn="ctr"/>
            <a:r>
              <a:rPr lang="en-US" sz="4000" b="1" dirty="0"/>
              <a:t>Smart City </a:t>
            </a:r>
            <a:r>
              <a:rPr lang="en-US" sz="4000" b="1" dirty="0" smtClean="0"/>
              <a:t>Mission &amp; Chandigarh</a:t>
            </a:r>
            <a:endParaRPr lang="en-US" sz="4000" b="1" dirty="0">
              <a:solidFill>
                <a:schemeClr val="tx1"/>
              </a:solidFill>
              <a:latin typeface="Tw Cen MT" panose="020B0602020104020603" pitchFamily="34" charset="0"/>
            </a:endParaRPr>
          </a:p>
        </p:txBody>
      </p:sp>
      <p:grpSp>
        <p:nvGrpSpPr>
          <p:cNvPr id="7" name="Group 6">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8" name="Oval 7">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05143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98A70E92-F264-47A6-8EB5-E1F743416AC4}"/>
              </a:ext>
            </a:extLst>
          </p:cNvPr>
          <p:cNvCxnSpPr>
            <a:cxnSpLocks/>
          </p:cNvCxnSpPr>
          <p:nvPr/>
        </p:nvCxnSpPr>
        <p:spPr>
          <a:xfrm flipH="1" flipV="1">
            <a:off x="1" y="4559319"/>
            <a:ext cx="1352549" cy="719005"/>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FB1D66C-A675-4E89-AF22-1BE0E407A08D}"/>
              </a:ext>
            </a:extLst>
          </p:cNvPr>
          <p:cNvCxnSpPr>
            <a:cxnSpLocks/>
          </p:cNvCxnSpPr>
          <p:nvPr/>
        </p:nvCxnSpPr>
        <p:spPr>
          <a:xfrm flipV="1">
            <a:off x="5367591" y="4061709"/>
            <a:ext cx="1577206" cy="1136471"/>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AAD18D-A529-426E-944F-052FEF1F7315}"/>
              </a:ext>
            </a:extLst>
          </p:cNvPr>
          <p:cNvCxnSpPr>
            <a:cxnSpLocks/>
            <a:stCxn id="19" idx="2"/>
          </p:cNvCxnSpPr>
          <p:nvPr/>
        </p:nvCxnSpPr>
        <p:spPr>
          <a:xfrm flipH="1" flipV="1">
            <a:off x="6980665" y="3992714"/>
            <a:ext cx="2774392" cy="955178"/>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D1B375-3CBB-4F31-BF6F-2530FCADC84D}"/>
              </a:ext>
            </a:extLst>
          </p:cNvPr>
          <p:cNvCxnSpPr>
            <a:cxnSpLocks/>
          </p:cNvCxnSpPr>
          <p:nvPr/>
        </p:nvCxnSpPr>
        <p:spPr>
          <a:xfrm flipH="1" flipV="1">
            <a:off x="3555177" y="4315879"/>
            <a:ext cx="1709825" cy="8823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F893E3-9E92-4678-BAE1-ABE84AFE8FA3}"/>
              </a:ext>
            </a:extLst>
          </p:cNvPr>
          <p:cNvCxnSpPr>
            <a:cxnSpLocks/>
          </p:cNvCxnSpPr>
          <p:nvPr/>
        </p:nvCxnSpPr>
        <p:spPr>
          <a:xfrm flipV="1">
            <a:off x="1488100" y="4236152"/>
            <a:ext cx="1778890" cy="962027"/>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E8AA9BD-5B28-4BB1-803B-54BB6E1B0DE1}"/>
              </a:ext>
            </a:extLst>
          </p:cNvPr>
          <p:cNvSpPr txBox="1"/>
          <p:nvPr/>
        </p:nvSpPr>
        <p:spPr>
          <a:xfrm>
            <a:off x="2456543" y="131812"/>
            <a:ext cx="7726548" cy="707886"/>
          </a:xfrm>
          <a:prstGeom prst="rect">
            <a:avLst/>
          </a:prstGeom>
          <a:noFill/>
        </p:spPr>
        <p:txBody>
          <a:bodyPr wrap="square" rtlCol="0">
            <a:spAutoFit/>
          </a:bodyPr>
          <a:lstStyle/>
          <a:p>
            <a:pPr algn="ctr"/>
            <a:r>
              <a:rPr lang="en-US" sz="4000" b="1" dirty="0">
                <a:solidFill>
                  <a:schemeClr val="tx1"/>
                </a:solidFill>
                <a:latin typeface="Tw Cen MT" panose="020B0602020104020603" pitchFamily="34" charset="0"/>
              </a:rPr>
              <a:t>Smart City Mission and Chandigarh</a:t>
            </a:r>
          </a:p>
        </p:txBody>
      </p:sp>
      <p:grpSp>
        <p:nvGrpSpPr>
          <p:cNvPr id="5" name="Group 4">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Oval 1">
            <a:extLst>
              <a:ext uri="{FF2B5EF4-FFF2-40B4-BE49-F238E27FC236}">
                <a16:creationId xmlns:a16="http://schemas.microsoft.com/office/drawing/2014/main" id="{555FC8F4-43EE-43E4-BBBC-49434B3A520A}"/>
              </a:ext>
            </a:extLst>
          </p:cNvPr>
          <p:cNvSpPr/>
          <p:nvPr/>
        </p:nvSpPr>
        <p:spPr>
          <a:xfrm>
            <a:off x="1122113" y="4930251"/>
            <a:ext cx="588480" cy="588480"/>
          </a:xfrm>
          <a:prstGeom prst="ellipse">
            <a:avLst/>
          </a:prstGeom>
          <a:solidFill>
            <a:srgbClr val="EF3078"/>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C20B305-6275-48E1-8946-A32347CB376F}"/>
              </a:ext>
            </a:extLst>
          </p:cNvPr>
          <p:cNvSpPr txBox="1"/>
          <p:nvPr/>
        </p:nvSpPr>
        <p:spPr>
          <a:xfrm>
            <a:off x="1224701" y="4901325"/>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rgbClr val="E3E3E3"/>
                </a:solidFill>
                <a:latin typeface="Tw Cen MT" panose="020B0602020104020603" pitchFamily="34" charset="0"/>
              </a:rPr>
              <a:t>1</a:t>
            </a:r>
          </a:p>
        </p:txBody>
      </p:sp>
      <p:sp>
        <p:nvSpPr>
          <p:cNvPr id="13" name="Oval 12">
            <a:extLst>
              <a:ext uri="{FF2B5EF4-FFF2-40B4-BE49-F238E27FC236}">
                <a16:creationId xmlns:a16="http://schemas.microsoft.com/office/drawing/2014/main" id="{BE4AD99A-076B-4B78-BBFD-38BC498DCCBC}"/>
              </a:ext>
            </a:extLst>
          </p:cNvPr>
          <p:cNvSpPr/>
          <p:nvPr/>
        </p:nvSpPr>
        <p:spPr>
          <a:xfrm>
            <a:off x="3049114" y="3941913"/>
            <a:ext cx="588480" cy="588480"/>
          </a:xfrm>
          <a:prstGeom prst="ellipse">
            <a:avLst/>
          </a:prstGeom>
          <a:solidFill>
            <a:srgbClr val="03A1A4"/>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A6BC045-9DFF-42FD-8C36-FC34502A7320}"/>
              </a:ext>
            </a:extLst>
          </p:cNvPr>
          <p:cNvSpPr txBox="1"/>
          <p:nvPr/>
        </p:nvSpPr>
        <p:spPr>
          <a:xfrm>
            <a:off x="3151702" y="3912987"/>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rgbClr val="E3E3E3"/>
                </a:solidFill>
                <a:latin typeface="Tw Cen MT" panose="020B0602020104020603" pitchFamily="34" charset="0"/>
              </a:rPr>
              <a:t>2</a:t>
            </a:r>
          </a:p>
        </p:txBody>
      </p:sp>
      <p:sp>
        <p:nvSpPr>
          <p:cNvPr id="15" name="Oval 14">
            <a:extLst>
              <a:ext uri="{FF2B5EF4-FFF2-40B4-BE49-F238E27FC236}">
                <a16:creationId xmlns:a16="http://schemas.microsoft.com/office/drawing/2014/main" id="{D32467DC-68B2-4A06-97DB-38EF79A869C1}"/>
              </a:ext>
            </a:extLst>
          </p:cNvPr>
          <p:cNvSpPr/>
          <p:nvPr/>
        </p:nvSpPr>
        <p:spPr>
          <a:xfrm>
            <a:off x="5001873" y="4891641"/>
            <a:ext cx="588480" cy="588480"/>
          </a:xfrm>
          <a:prstGeom prst="ellipse">
            <a:avLst/>
          </a:prstGeom>
          <a:solidFill>
            <a:srgbClr val="EE9524"/>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9EAAEBB-9149-4D8C-85F9-C700A4FAC1A9}"/>
              </a:ext>
            </a:extLst>
          </p:cNvPr>
          <p:cNvSpPr txBox="1"/>
          <p:nvPr/>
        </p:nvSpPr>
        <p:spPr>
          <a:xfrm>
            <a:off x="5104461" y="4862715"/>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rgbClr val="E3E3E3"/>
                </a:solidFill>
                <a:latin typeface="Tw Cen MT" panose="020B0602020104020603" pitchFamily="34" charset="0"/>
              </a:rPr>
              <a:t>3</a:t>
            </a:r>
          </a:p>
        </p:txBody>
      </p:sp>
      <p:sp>
        <p:nvSpPr>
          <p:cNvPr id="17" name="Oval 16">
            <a:extLst>
              <a:ext uri="{FF2B5EF4-FFF2-40B4-BE49-F238E27FC236}">
                <a16:creationId xmlns:a16="http://schemas.microsoft.com/office/drawing/2014/main" id="{FFCACAA9-3503-46C8-A54E-799F4E9E55B9}"/>
              </a:ext>
            </a:extLst>
          </p:cNvPr>
          <p:cNvSpPr/>
          <p:nvPr/>
        </p:nvSpPr>
        <p:spPr>
          <a:xfrm>
            <a:off x="6708674" y="3698473"/>
            <a:ext cx="588480" cy="588480"/>
          </a:xfrm>
          <a:prstGeom prst="ellipse">
            <a:avLst/>
          </a:prstGeom>
          <a:solidFill>
            <a:srgbClr val="385723"/>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F7E7550-521F-446A-9A97-DDE94285DD11}"/>
              </a:ext>
            </a:extLst>
          </p:cNvPr>
          <p:cNvSpPr txBox="1"/>
          <p:nvPr/>
        </p:nvSpPr>
        <p:spPr>
          <a:xfrm>
            <a:off x="6810973" y="3669547"/>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rgbClr val="E3E3E3"/>
                </a:solidFill>
                <a:latin typeface="Tw Cen MT" panose="020B0602020104020603" pitchFamily="34" charset="0"/>
              </a:rPr>
              <a:t>4</a:t>
            </a:r>
          </a:p>
        </p:txBody>
      </p:sp>
      <p:sp>
        <p:nvSpPr>
          <p:cNvPr id="19" name="Oval 18">
            <a:extLst>
              <a:ext uri="{FF2B5EF4-FFF2-40B4-BE49-F238E27FC236}">
                <a16:creationId xmlns:a16="http://schemas.microsoft.com/office/drawing/2014/main" id="{C240C0D5-51C5-4820-AB34-E16D404339B2}"/>
              </a:ext>
            </a:extLst>
          </p:cNvPr>
          <p:cNvSpPr/>
          <p:nvPr/>
        </p:nvSpPr>
        <p:spPr>
          <a:xfrm>
            <a:off x="9755057" y="4341771"/>
            <a:ext cx="1212242" cy="1212242"/>
          </a:xfrm>
          <a:prstGeom prst="ellipse">
            <a:avLst/>
          </a:prstGeom>
          <a:solidFill>
            <a:srgbClr val="00B0F0"/>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4BDCDBB-2F71-487A-93F9-6F048B528A22}"/>
              </a:ext>
            </a:extLst>
          </p:cNvPr>
          <p:cNvSpPr txBox="1"/>
          <p:nvPr/>
        </p:nvSpPr>
        <p:spPr>
          <a:xfrm>
            <a:off x="9966384" y="4458148"/>
            <a:ext cx="789587" cy="830997"/>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4800" b="1" dirty="0">
                <a:solidFill>
                  <a:srgbClr val="E3E3E3"/>
                </a:solidFill>
                <a:latin typeface="Tw Cen MT" panose="020B0602020104020603" pitchFamily="34" charset="0"/>
              </a:rPr>
              <a:t>5</a:t>
            </a:r>
          </a:p>
        </p:txBody>
      </p:sp>
      <p:grpSp>
        <p:nvGrpSpPr>
          <p:cNvPr id="96" name="Group 95">
            <a:extLst>
              <a:ext uri="{FF2B5EF4-FFF2-40B4-BE49-F238E27FC236}">
                <a16:creationId xmlns:a16="http://schemas.microsoft.com/office/drawing/2014/main" id="{6F425409-A6E4-456C-8ED2-ED38DCFCE2BD}"/>
              </a:ext>
            </a:extLst>
          </p:cNvPr>
          <p:cNvGrpSpPr/>
          <p:nvPr/>
        </p:nvGrpSpPr>
        <p:grpSpPr>
          <a:xfrm>
            <a:off x="254525" y="3616318"/>
            <a:ext cx="2126507" cy="1395857"/>
            <a:chOff x="378640" y="3809602"/>
            <a:chExt cx="2126507" cy="1395857"/>
          </a:xfrm>
        </p:grpSpPr>
        <p:sp>
          <p:nvSpPr>
            <p:cNvPr id="83" name="TextBox 82">
              <a:extLst>
                <a:ext uri="{FF2B5EF4-FFF2-40B4-BE49-F238E27FC236}">
                  <a16:creationId xmlns:a16="http://schemas.microsoft.com/office/drawing/2014/main" id="{A701416C-01EF-4102-89B3-73D5308BF43E}"/>
                </a:ext>
              </a:extLst>
            </p:cNvPr>
            <p:cNvSpPr txBox="1"/>
            <p:nvPr/>
          </p:nvSpPr>
          <p:spPr>
            <a:xfrm>
              <a:off x="378640" y="3809602"/>
              <a:ext cx="2126507" cy="400110"/>
            </a:xfrm>
            <a:prstGeom prst="rect">
              <a:avLst/>
            </a:prstGeom>
            <a:noFill/>
          </p:spPr>
          <p:txBody>
            <a:bodyPr wrap="square" rtlCol="0">
              <a:spAutoFit/>
            </a:bodyPr>
            <a:lstStyle/>
            <a:p>
              <a:pPr algn="ctr"/>
              <a:r>
                <a:rPr lang="en-US" sz="2000" b="1" dirty="0">
                  <a:solidFill>
                    <a:srgbClr val="EF3078"/>
                  </a:solidFill>
                  <a:latin typeface="Tw Cen MT" panose="020B0602020104020603" pitchFamily="34" charset="0"/>
                </a:rPr>
                <a:t>Smart City</a:t>
              </a:r>
            </a:p>
          </p:txBody>
        </p:sp>
        <p:sp>
          <p:nvSpPr>
            <p:cNvPr id="84" name="TextBox 83">
              <a:extLst>
                <a:ext uri="{FF2B5EF4-FFF2-40B4-BE49-F238E27FC236}">
                  <a16:creationId xmlns:a16="http://schemas.microsoft.com/office/drawing/2014/main" id="{8B01F7DF-B788-4309-835E-848C5261CE4F}"/>
                </a:ext>
              </a:extLst>
            </p:cNvPr>
            <p:cNvSpPr txBox="1"/>
            <p:nvPr/>
          </p:nvSpPr>
          <p:spPr>
            <a:xfrm>
              <a:off x="378640" y="4128241"/>
              <a:ext cx="2126507" cy="1077218"/>
            </a:xfrm>
            <a:prstGeom prst="rect">
              <a:avLst/>
            </a:prstGeom>
            <a:noFill/>
          </p:spPr>
          <p:txBody>
            <a:bodyPr wrap="square" rtlCol="0">
              <a:spAutoFit/>
            </a:bodyPr>
            <a:lstStyle/>
            <a:p>
              <a:pPr algn="ctr"/>
              <a:r>
                <a:rPr lang="en-US" sz="1600" b="1" dirty="0">
                  <a:solidFill>
                    <a:srgbClr val="A6A6A6"/>
                  </a:solidFill>
                  <a:latin typeface="Tw Cen MT" panose="020B0602020104020603" pitchFamily="34" charset="0"/>
                </a:rPr>
                <a:t>Chandigarh was selected </a:t>
              </a:r>
              <a:r>
                <a:rPr lang="en-US" sz="1600" b="1" dirty="0" smtClean="0">
                  <a:solidFill>
                    <a:srgbClr val="A6A6A6"/>
                  </a:solidFill>
                  <a:latin typeface="Tw Cen MT" panose="020B0602020104020603" pitchFamily="34" charset="0"/>
                </a:rPr>
                <a:t>as </a:t>
              </a:r>
              <a:r>
                <a:rPr lang="en-US" sz="1600" b="1" dirty="0">
                  <a:solidFill>
                    <a:srgbClr val="A6A6A6"/>
                  </a:solidFill>
                  <a:latin typeface="Tw Cen MT" panose="020B0602020104020603" pitchFamily="34" charset="0"/>
                </a:rPr>
                <a:t>a smart city May 2016</a:t>
              </a:r>
            </a:p>
            <a:p>
              <a:pPr algn="ctr"/>
              <a:endParaRPr lang="en-US" sz="1600" b="1" dirty="0">
                <a:solidFill>
                  <a:srgbClr val="A6A6A6"/>
                </a:solidFill>
                <a:latin typeface="Tw Cen MT" panose="020B0602020104020603" pitchFamily="34" charset="0"/>
              </a:endParaRPr>
            </a:p>
          </p:txBody>
        </p:sp>
      </p:grpSp>
      <p:grpSp>
        <p:nvGrpSpPr>
          <p:cNvPr id="97" name="Group 96">
            <a:extLst>
              <a:ext uri="{FF2B5EF4-FFF2-40B4-BE49-F238E27FC236}">
                <a16:creationId xmlns:a16="http://schemas.microsoft.com/office/drawing/2014/main" id="{472C5F62-DBE0-4DB0-A985-67DB45C51121}"/>
              </a:ext>
            </a:extLst>
          </p:cNvPr>
          <p:cNvGrpSpPr/>
          <p:nvPr/>
        </p:nvGrpSpPr>
        <p:grpSpPr>
          <a:xfrm>
            <a:off x="2266783" y="2115420"/>
            <a:ext cx="2126507" cy="1642078"/>
            <a:chOff x="2281192" y="2835528"/>
            <a:chExt cx="2126507" cy="1642078"/>
          </a:xfrm>
        </p:grpSpPr>
        <p:sp>
          <p:nvSpPr>
            <p:cNvPr id="85" name="TextBox 84">
              <a:extLst>
                <a:ext uri="{FF2B5EF4-FFF2-40B4-BE49-F238E27FC236}">
                  <a16:creationId xmlns:a16="http://schemas.microsoft.com/office/drawing/2014/main" id="{9049F1B1-6182-47AB-BECE-2A542878E26D}"/>
                </a:ext>
              </a:extLst>
            </p:cNvPr>
            <p:cNvSpPr txBox="1"/>
            <p:nvPr/>
          </p:nvSpPr>
          <p:spPr>
            <a:xfrm>
              <a:off x="2281192" y="2835528"/>
              <a:ext cx="2126507" cy="400110"/>
            </a:xfrm>
            <a:prstGeom prst="rect">
              <a:avLst/>
            </a:prstGeom>
            <a:noFill/>
          </p:spPr>
          <p:txBody>
            <a:bodyPr wrap="square" rtlCol="0">
              <a:spAutoFit/>
            </a:bodyPr>
            <a:lstStyle/>
            <a:p>
              <a:pPr algn="ctr"/>
              <a:r>
                <a:rPr lang="en-US" sz="2000" b="1" dirty="0">
                  <a:solidFill>
                    <a:srgbClr val="03A1A4"/>
                  </a:solidFill>
                  <a:latin typeface="Tw Cen MT" panose="020B0602020104020603" pitchFamily="34" charset="0"/>
                </a:rPr>
                <a:t>CSCL</a:t>
              </a:r>
            </a:p>
          </p:txBody>
        </p:sp>
        <p:sp>
          <p:nvSpPr>
            <p:cNvPr id="86" name="TextBox 85">
              <a:extLst>
                <a:ext uri="{FF2B5EF4-FFF2-40B4-BE49-F238E27FC236}">
                  <a16:creationId xmlns:a16="http://schemas.microsoft.com/office/drawing/2014/main" id="{4128FC70-EC87-4505-B103-CC8A34AD5B99}"/>
                </a:ext>
              </a:extLst>
            </p:cNvPr>
            <p:cNvSpPr txBox="1"/>
            <p:nvPr/>
          </p:nvSpPr>
          <p:spPr>
            <a:xfrm>
              <a:off x="2281192" y="3154167"/>
              <a:ext cx="2126507" cy="1323439"/>
            </a:xfrm>
            <a:prstGeom prst="rect">
              <a:avLst/>
            </a:prstGeom>
            <a:noFill/>
          </p:spPr>
          <p:txBody>
            <a:bodyPr wrap="square" rtlCol="0">
              <a:spAutoFit/>
            </a:bodyPr>
            <a:lstStyle/>
            <a:p>
              <a:pPr algn="ctr"/>
              <a:r>
                <a:rPr lang="en-US" sz="1600" b="1" dirty="0">
                  <a:solidFill>
                    <a:srgbClr val="A6A6A6"/>
                  </a:solidFill>
                  <a:latin typeface="Tw Cen MT" panose="020B0602020104020603" pitchFamily="34" charset="0"/>
                </a:rPr>
                <a:t>SPV (Special Purposed Vehicle) named as CSCL (Chandigarh Smart City Limited) formed in June 2016.</a:t>
              </a:r>
            </a:p>
          </p:txBody>
        </p:sp>
      </p:grpSp>
      <p:grpSp>
        <p:nvGrpSpPr>
          <p:cNvPr id="100" name="Group 99">
            <a:extLst>
              <a:ext uri="{FF2B5EF4-FFF2-40B4-BE49-F238E27FC236}">
                <a16:creationId xmlns:a16="http://schemas.microsoft.com/office/drawing/2014/main" id="{19852E6F-3FE7-431F-9ECD-4677790596C6}"/>
              </a:ext>
            </a:extLst>
          </p:cNvPr>
          <p:cNvGrpSpPr/>
          <p:nvPr/>
        </p:nvGrpSpPr>
        <p:grpSpPr>
          <a:xfrm>
            <a:off x="3151702" y="5417903"/>
            <a:ext cx="3129432" cy="1395857"/>
            <a:chOff x="4246516" y="3872063"/>
            <a:chExt cx="2405747" cy="1395857"/>
          </a:xfrm>
        </p:grpSpPr>
        <p:sp>
          <p:nvSpPr>
            <p:cNvPr id="87" name="TextBox 86">
              <a:extLst>
                <a:ext uri="{FF2B5EF4-FFF2-40B4-BE49-F238E27FC236}">
                  <a16:creationId xmlns:a16="http://schemas.microsoft.com/office/drawing/2014/main" id="{89728CB8-974E-4196-8D1D-89BBEFF54DC9}"/>
                </a:ext>
              </a:extLst>
            </p:cNvPr>
            <p:cNvSpPr txBox="1"/>
            <p:nvPr/>
          </p:nvSpPr>
          <p:spPr>
            <a:xfrm>
              <a:off x="4246516" y="3872063"/>
              <a:ext cx="2126507" cy="400110"/>
            </a:xfrm>
            <a:prstGeom prst="rect">
              <a:avLst/>
            </a:prstGeom>
            <a:noFill/>
          </p:spPr>
          <p:txBody>
            <a:bodyPr wrap="square" rtlCol="0">
              <a:spAutoFit/>
            </a:bodyPr>
            <a:lstStyle/>
            <a:p>
              <a:pPr algn="ctr"/>
              <a:r>
                <a:rPr lang="en-US" sz="2000" b="1" dirty="0">
                  <a:solidFill>
                    <a:srgbClr val="EE9524"/>
                  </a:solidFill>
                  <a:latin typeface="Tw Cen MT" panose="020B0602020104020603" pitchFamily="34" charset="0"/>
                </a:rPr>
                <a:t>Consultancy Services</a:t>
              </a:r>
            </a:p>
          </p:txBody>
        </p:sp>
        <p:sp>
          <p:nvSpPr>
            <p:cNvPr id="88" name="TextBox 87">
              <a:extLst>
                <a:ext uri="{FF2B5EF4-FFF2-40B4-BE49-F238E27FC236}">
                  <a16:creationId xmlns:a16="http://schemas.microsoft.com/office/drawing/2014/main" id="{CE4AF30C-47B9-42F2-BAAB-C5E9143AD766}"/>
                </a:ext>
              </a:extLst>
            </p:cNvPr>
            <p:cNvSpPr txBox="1"/>
            <p:nvPr/>
          </p:nvSpPr>
          <p:spPr>
            <a:xfrm>
              <a:off x="4246516" y="4190702"/>
              <a:ext cx="2405747" cy="1077218"/>
            </a:xfrm>
            <a:prstGeom prst="rect">
              <a:avLst/>
            </a:prstGeom>
            <a:noFill/>
          </p:spPr>
          <p:txBody>
            <a:bodyPr wrap="square" rtlCol="0">
              <a:spAutoFit/>
            </a:bodyPr>
            <a:lstStyle/>
            <a:p>
              <a:pPr algn="ctr"/>
              <a:r>
                <a:rPr lang="en-US" sz="1600" b="1" dirty="0">
                  <a:solidFill>
                    <a:srgbClr val="A6A6A6"/>
                  </a:solidFill>
                  <a:latin typeface="Tw Cen MT" panose="020B0602020104020603" pitchFamily="34" charset="0"/>
                </a:rPr>
                <a:t>Egis International, a French Engineering Consultancy selected as Project Management Consultant for Chandigarh Smart City Limited.</a:t>
              </a:r>
            </a:p>
          </p:txBody>
        </p:sp>
      </p:grpSp>
      <p:grpSp>
        <p:nvGrpSpPr>
          <p:cNvPr id="101" name="Group 100">
            <a:extLst>
              <a:ext uri="{FF2B5EF4-FFF2-40B4-BE49-F238E27FC236}">
                <a16:creationId xmlns:a16="http://schemas.microsoft.com/office/drawing/2014/main" id="{8C386432-8509-4BF1-B812-3331BAF7D462}"/>
              </a:ext>
            </a:extLst>
          </p:cNvPr>
          <p:cNvGrpSpPr/>
          <p:nvPr/>
        </p:nvGrpSpPr>
        <p:grpSpPr>
          <a:xfrm>
            <a:off x="5569256" y="1761922"/>
            <a:ext cx="2986334" cy="2888804"/>
            <a:chOff x="5938179" y="2565083"/>
            <a:chExt cx="2392072" cy="2888804"/>
          </a:xfrm>
        </p:grpSpPr>
        <p:sp>
          <p:nvSpPr>
            <p:cNvPr id="90" name="TextBox 89">
              <a:extLst>
                <a:ext uri="{FF2B5EF4-FFF2-40B4-BE49-F238E27FC236}">
                  <a16:creationId xmlns:a16="http://schemas.microsoft.com/office/drawing/2014/main" id="{267F5442-F4B4-4585-AA2E-C0438857AE3B}"/>
                </a:ext>
              </a:extLst>
            </p:cNvPr>
            <p:cNvSpPr txBox="1"/>
            <p:nvPr/>
          </p:nvSpPr>
          <p:spPr>
            <a:xfrm>
              <a:off x="5938179" y="2565083"/>
              <a:ext cx="2392072" cy="400110"/>
            </a:xfrm>
            <a:prstGeom prst="rect">
              <a:avLst/>
            </a:prstGeom>
            <a:noFill/>
          </p:spPr>
          <p:txBody>
            <a:bodyPr wrap="square" rtlCol="0">
              <a:spAutoFit/>
            </a:bodyPr>
            <a:lstStyle/>
            <a:p>
              <a:pPr algn="ctr"/>
              <a:r>
                <a:rPr lang="en-US" sz="2000" b="1" dirty="0">
                  <a:solidFill>
                    <a:srgbClr val="385723"/>
                  </a:solidFill>
                  <a:latin typeface="Tw Cen MT" panose="020B0602020104020603" pitchFamily="34" charset="0"/>
                </a:rPr>
                <a:t>Convergence of Projects</a:t>
              </a:r>
            </a:p>
          </p:txBody>
        </p:sp>
        <p:sp>
          <p:nvSpPr>
            <p:cNvPr id="91" name="TextBox 90">
              <a:extLst>
                <a:ext uri="{FF2B5EF4-FFF2-40B4-BE49-F238E27FC236}">
                  <a16:creationId xmlns:a16="http://schemas.microsoft.com/office/drawing/2014/main" id="{1EFAF46B-A1C3-45A8-A052-22BF454E6E76}"/>
                </a:ext>
              </a:extLst>
            </p:cNvPr>
            <p:cNvSpPr txBox="1"/>
            <p:nvPr/>
          </p:nvSpPr>
          <p:spPr>
            <a:xfrm>
              <a:off x="6142155" y="2899342"/>
              <a:ext cx="2126507" cy="2554545"/>
            </a:xfrm>
            <a:prstGeom prst="rect">
              <a:avLst/>
            </a:prstGeom>
            <a:noFill/>
          </p:spPr>
          <p:txBody>
            <a:bodyPr wrap="square" rtlCol="0">
              <a:spAutoFit/>
            </a:bodyPr>
            <a:lstStyle/>
            <a:p>
              <a:pPr algn="ctr"/>
              <a:r>
                <a:rPr lang="en-US" sz="1600" b="1" dirty="0">
                  <a:solidFill>
                    <a:srgbClr val="A6A6A6"/>
                  </a:solidFill>
                  <a:latin typeface="Tw Cen MT" panose="020B0602020104020603" pitchFamily="34" charset="0"/>
                </a:rPr>
                <a:t>Convergence projects are being funded and executed by respective departments - </a:t>
              </a:r>
              <a:r>
                <a:rPr lang="en-US" sz="1600" b="1" dirty="0" err="1">
                  <a:solidFill>
                    <a:srgbClr val="A6A6A6"/>
                  </a:solidFill>
                  <a:latin typeface="Tw Cen MT" panose="020B0602020104020603" pitchFamily="34" charset="0"/>
                </a:rPr>
                <a:t>Swachch</a:t>
              </a:r>
              <a:r>
                <a:rPr lang="en-US" sz="1600" b="1" dirty="0">
                  <a:solidFill>
                    <a:srgbClr val="A6A6A6"/>
                  </a:solidFill>
                  <a:latin typeface="Tw Cen MT" panose="020B0602020104020603" pitchFamily="34" charset="0"/>
                </a:rPr>
                <a:t> Bharat </a:t>
              </a:r>
              <a:r>
                <a:rPr lang="en-US" sz="1600" b="1" dirty="0" err="1">
                  <a:solidFill>
                    <a:srgbClr val="A6A6A6"/>
                  </a:solidFill>
                  <a:latin typeface="Tw Cen MT" panose="020B0602020104020603" pitchFamily="34" charset="0"/>
                </a:rPr>
                <a:t>Abhiyan</a:t>
              </a:r>
              <a:r>
                <a:rPr lang="en-US" sz="1600" b="1" dirty="0">
                  <a:solidFill>
                    <a:srgbClr val="A6A6A6"/>
                  </a:solidFill>
                  <a:latin typeface="Tw Cen MT" panose="020B0602020104020603" pitchFamily="34" charset="0"/>
                </a:rPr>
                <a:t>, Solar Power, National Smart Grid Mission</a:t>
              </a:r>
            </a:p>
            <a:p>
              <a:pPr algn="ctr"/>
              <a:endParaRPr lang="en-US" sz="1600" b="1" dirty="0">
                <a:solidFill>
                  <a:srgbClr val="A6A6A6"/>
                </a:solidFill>
                <a:latin typeface="Tw Cen MT" panose="020B0602020104020603" pitchFamily="34" charset="0"/>
              </a:endParaRPr>
            </a:p>
            <a:p>
              <a:pPr algn="ctr"/>
              <a:endParaRPr lang="en-US" sz="1600" b="1" dirty="0">
                <a:solidFill>
                  <a:srgbClr val="A6A6A6"/>
                </a:solidFill>
                <a:latin typeface="Tw Cen MT" panose="020B0602020104020603" pitchFamily="34" charset="0"/>
              </a:endParaRPr>
            </a:p>
          </p:txBody>
        </p:sp>
      </p:grpSp>
      <p:grpSp>
        <p:nvGrpSpPr>
          <p:cNvPr id="102" name="Group 101">
            <a:extLst>
              <a:ext uri="{FF2B5EF4-FFF2-40B4-BE49-F238E27FC236}">
                <a16:creationId xmlns:a16="http://schemas.microsoft.com/office/drawing/2014/main" id="{7E0030E5-ADE8-4236-A8FA-EA49492B9A6A}"/>
              </a:ext>
            </a:extLst>
          </p:cNvPr>
          <p:cNvGrpSpPr/>
          <p:nvPr/>
        </p:nvGrpSpPr>
        <p:grpSpPr>
          <a:xfrm>
            <a:off x="9055177" y="3027391"/>
            <a:ext cx="3136823" cy="1256192"/>
            <a:chOff x="7556846" y="3630662"/>
            <a:chExt cx="3136823" cy="1256192"/>
          </a:xfrm>
        </p:grpSpPr>
        <p:sp>
          <p:nvSpPr>
            <p:cNvPr id="92" name="TextBox 91">
              <a:extLst>
                <a:ext uri="{FF2B5EF4-FFF2-40B4-BE49-F238E27FC236}">
                  <a16:creationId xmlns:a16="http://schemas.microsoft.com/office/drawing/2014/main" id="{BE5F379D-720A-4873-BF25-F62D2ED92709}"/>
                </a:ext>
              </a:extLst>
            </p:cNvPr>
            <p:cNvSpPr txBox="1"/>
            <p:nvPr/>
          </p:nvSpPr>
          <p:spPr>
            <a:xfrm>
              <a:off x="7556846" y="3630662"/>
              <a:ext cx="3136823" cy="461665"/>
            </a:xfrm>
            <a:prstGeom prst="rect">
              <a:avLst/>
            </a:prstGeom>
            <a:noFill/>
          </p:spPr>
          <p:txBody>
            <a:bodyPr wrap="square" rtlCol="0">
              <a:spAutoFit/>
            </a:bodyPr>
            <a:lstStyle/>
            <a:p>
              <a:pPr algn="ctr"/>
              <a:r>
                <a:rPr lang="en-US" sz="2400" b="1">
                  <a:solidFill>
                    <a:srgbClr val="00B0F0"/>
                  </a:solidFill>
                  <a:latin typeface="Tw Cen MT" panose="020B0602020104020603" pitchFamily="34" charset="0"/>
                </a:rPr>
                <a:t>Execution of projects</a:t>
              </a:r>
            </a:p>
          </p:txBody>
        </p:sp>
        <p:sp>
          <p:nvSpPr>
            <p:cNvPr id="93" name="TextBox 92">
              <a:extLst>
                <a:ext uri="{FF2B5EF4-FFF2-40B4-BE49-F238E27FC236}">
                  <a16:creationId xmlns:a16="http://schemas.microsoft.com/office/drawing/2014/main" id="{91D0153F-5928-43C9-B3E9-D6A68A61E764}"/>
                </a:ext>
              </a:extLst>
            </p:cNvPr>
            <p:cNvSpPr txBox="1"/>
            <p:nvPr/>
          </p:nvSpPr>
          <p:spPr>
            <a:xfrm>
              <a:off x="7742820" y="3963524"/>
              <a:ext cx="2377160" cy="923330"/>
            </a:xfrm>
            <a:prstGeom prst="rect">
              <a:avLst/>
            </a:prstGeom>
            <a:noFill/>
          </p:spPr>
          <p:txBody>
            <a:bodyPr wrap="square" rtlCol="0">
              <a:spAutoFit/>
            </a:bodyPr>
            <a:lstStyle/>
            <a:p>
              <a:pPr algn="ctr"/>
              <a:r>
                <a:rPr lang="en-US" sz="1800" b="1">
                  <a:solidFill>
                    <a:srgbClr val="A6A6A6"/>
                  </a:solidFill>
                  <a:latin typeface="Tw Cen MT" panose="020B0602020104020603" pitchFamily="34" charset="0"/>
                </a:rPr>
                <a:t>Design, Implement, Execution &amp; Monitoring of projects</a:t>
              </a:r>
            </a:p>
          </p:txBody>
        </p:sp>
      </p:grpSp>
    </p:spTree>
    <p:extLst>
      <p:ext uri="{BB962C8B-B14F-4D97-AF65-F5344CB8AC3E}">
        <p14:creationId xmlns:p14="http://schemas.microsoft.com/office/powerpoint/2010/main" val="2097517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250"/>
                            </p:stCondLst>
                            <p:childTnLst>
                              <p:par>
                                <p:cTn id="20" presetID="53" presetClass="entr" presetSubtype="16" fill="hold" nodeType="after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animEffect transition="in" filter="fade">
                                      <p:cBhvr>
                                        <p:cTn id="24" dur="500"/>
                                        <p:tgtEl>
                                          <p:spTgt spid="96"/>
                                        </p:tgtEl>
                                      </p:cBhvr>
                                    </p:animEffect>
                                  </p:childTnLst>
                                </p:cTn>
                              </p:par>
                              <p:par>
                                <p:cTn id="25" presetID="22" presetClass="entr" presetSubtype="4" fill="hold" nodeType="with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2250"/>
                            </p:stCondLst>
                            <p:childTnLst>
                              <p:par>
                                <p:cTn id="34" presetID="53" presetClass="entr" presetSubtype="16"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nodeType="withEffect">
                                  <p:stCondLst>
                                    <p:cond delay="250"/>
                                  </p:stCondLst>
                                  <p:childTnLst>
                                    <p:set>
                                      <p:cBhvr>
                                        <p:cTn id="40" dur="1" fill="hold">
                                          <p:stCondLst>
                                            <p:cond delay="0"/>
                                          </p:stCondLst>
                                        </p:cTn>
                                        <p:tgtEl>
                                          <p:spTgt spid="97"/>
                                        </p:tgtEl>
                                        <p:attrNameLst>
                                          <p:attrName>style.visibility</p:attrName>
                                        </p:attrNameLst>
                                      </p:cBhvr>
                                      <p:to>
                                        <p:strVal val="visible"/>
                                      </p:to>
                                    </p:set>
                                    <p:anim calcmode="lin" valueType="num">
                                      <p:cBhvr>
                                        <p:cTn id="41" dur="500" fill="hold"/>
                                        <p:tgtEl>
                                          <p:spTgt spid="97"/>
                                        </p:tgtEl>
                                        <p:attrNameLst>
                                          <p:attrName>ppt_w</p:attrName>
                                        </p:attrNameLst>
                                      </p:cBhvr>
                                      <p:tavLst>
                                        <p:tav tm="0">
                                          <p:val>
                                            <p:fltVal val="0"/>
                                          </p:val>
                                        </p:tav>
                                        <p:tav tm="100000">
                                          <p:val>
                                            <p:strVal val="#ppt_w"/>
                                          </p:val>
                                        </p:tav>
                                      </p:tavLst>
                                    </p:anim>
                                    <p:anim calcmode="lin" valueType="num">
                                      <p:cBhvr>
                                        <p:cTn id="42" dur="500" fill="hold"/>
                                        <p:tgtEl>
                                          <p:spTgt spid="97"/>
                                        </p:tgtEl>
                                        <p:attrNameLst>
                                          <p:attrName>ppt_h</p:attrName>
                                        </p:attrNameLst>
                                      </p:cBhvr>
                                      <p:tavLst>
                                        <p:tav tm="0">
                                          <p:val>
                                            <p:fltVal val="0"/>
                                          </p:val>
                                        </p:tav>
                                        <p:tav tm="100000">
                                          <p:val>
                                            <p:strVal val="#ppt_h"/>
                                          </p:val>
                                        </p:tav>
                                      </p:tavLst>
                                    </p:anim>
                                    <p:animEffect transition="in" filter="fade">
                                      <p:cBhvr>
                                        <p:cTn id="43" dur="500"/>
                                        <p:tgtEl>
                                          <p:spTgt spid="97"/>
                                        </p:tgtEl>
                                      </p:cBhvr>
                                    </p:animEffect>
                                  </p:childTnLst>
                                </p:cTn>
                              </p:par>
                              <p:par>
                                <p:cTn id="44" presetID="22" presetClass="entr" presetSubtype="8" fill="hold" nodeType="withEffect">
                                  <p:stCondLst>
                                    <p:cond delay="50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53" presetClass="entr" presetSubtype="16" fill="hold" grpId="0" nodeType="withEffect">
                                  <p:stCondLst>
                                    <p:cond delay="75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100"/>
                                        </p:tgtEl>
                                        <p:attrNameLst>
                                          <p:attrName>style.visibility</p:attrName>
                                        </p:attrNameLst>
                                      </p:cBhvr>
                                      <p:to>
                                        <p:strVal val="visible"/>
                                      </p:to>
                                    </p:set>
                                    <p:anim calcmode="lin" valueType="num">
                                      <p:cBhvr>
                                        <p:cTn id="61" dur="500" fill="hold"/>
                                        <p:tgtEl>
                                          <p:spTgt spid="100"/>
                                        </p:tgtEl>
                                        <p:attrNameLst>
                                          <p:attrName>ppt_w</p:attrName>
                                        </p:attrNameLst>
                                      </p:cBhvr>
                                      <p:tavLst>
                                        <p:tav tm="0">
                                          <p:val>
                                            <p:fltVal val="0"/>
                                          </p:val>
                                        </p:tav>
                                        <p:tav tm="100000">
                                          <p:val>
                                            <p:strVal val="#ppt_w"/>
                                          </p:val>
                                        </p:tav>
                                      </p:tavLst>
                                    </p:anim>
                                    <p:anim calcmode="lin" valueType="num">
                                      <p:cBhvr>
                                        <p:cTn id="62" dur="500" fill="hold"/>
                                        <p:tgtEl>
                                          <p:spTgt spid="100"/>
                                        </p:tgtEl>
                                        <p:attrNameLst>
                                          <p:attrName>ppt_h</p:attrName>
                                        </p:attrNameLst>
                                      </p:cBhvr>
                                      <p:tavLst>
                                        <p:tav tm="0">
                                          <p:val>
                                            <p:fltVal val="0"/>
                                          </p:val>
                                        </p:tav>
                                        <p:tav tm="100000">
                                          <p:val>
                                            <p:strVal val="#ppt_h"/>
                                          </p:val>
                                        </p:tav>
                                      </p:tavLst>
                                    </p:anim>
                                    <p:animEffect transition="in" filter="fade">
                                      <p:cBhvr>
                                        <p:cTn id="63" dur="500"/>
                                        <p:tgtEl>
                                          <p:spTgt spid="100"/>
                                        </p:tgtEl>
                                      </p:cBhvr>
                                    </p:animEffect>
                                  </p:childTnLst>
                                </p:cTn>
                              </p:par>
                              <p:par>
                                <p:cTn id="64" presetID="22" presetClass="entr" presetSubtype="4" fill="hold" nodeType="withEffect">
                                  <p:stCondLst>
                                    <p:cond delay="250"/>
                                  </p:stCondLst>
                                  <p:childTnLst>
                                    <p:set>
                                      <p:cBhvr>
                                        <p:cTn id="65" dur="1" fill="hold">
                                          <p:stCondLst>
                                            <p:cond delay="0"/>
                                          </p:stCondLst>
                                        </p:cTn>
                                        <p:tgtEl>
                                          <p:spTgt spid="39"/>
                                        </p:tgtEl>
                                        <p:attrNameLst>
                                          <p:attrName>style.visibility</p:attrName>
                                        </p:attrNameLst>
                                      </p:cBhvr>
                                      <p:to>
                                        <p:strVal val="visible"/>
                                      </p:to>
                                    </p:set>
                                    <p:animEffect transition="in" filter="wipe(down)">
                                      <p:cBhvr>
                                        <p:cTn id="66" dur="500"/>
                                        <p:tgtEl>
                                          <p:spTgt spid="39"/>
                                        </p:tgtEl>
                                      </p:cBhvr>
                                    </p:animEffect>
                                  </p:childTnLst>
                                </p:cTn>
                              </p:par>
                              <p:par>
                                <p:cTn id="67" presetID="53" presetClass="entr" presetSubtype="16" fill="hold" grpId="0" nodeType="withEffect">
                                  <p:stCondLst>
                                    <p:cond delay="5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par>
                          <p:cTn id="72" fill="hold">
                            <p:stCondLst>
                              <p:cond delay="5000"/>
                            </p:stCondLst>
                            <p:childTnLst>
                              <p:par>
                                <p:cTn id="73" presetID="53" presetClass="entr" presetSubtype="16"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par>
                          <p:cTn id="78" fill="hold">
                            <p:stCondLst>
                              <p:cond delay="5500"/>
                            </p:stCondLst>
                            <p:childTnLst>
                              <p:par>
                                <p:cTn id="79" presetID="53" presetClass="entr" presetSubtype="16" fill="hold" nodeType="afterEffect">
                                  <p:stCondLst>
                                    <p:cond delay="0"/>
                                  </p:stCondLst>
                                  <p:childTnLst>
                                    <p:set>
                                      <p:cBhvr>
                                        <p:cTn id="80" dur="1" fill="hold">
                                          <p:stCondLst>
                                            <p:cond delay="0"/>
                                          </p:stCondLst>
                                        </p:cTn>
                                        <p:tgtEl>
                                          <p:spTgt spid="101"/>
                                        </p:tgtEl>
                                        <p:attrNameLst>
                                          <p:attrName>style.visibility</p:attrName>
                                        </p:attrNameLst>
                                      </p:cBhvr>
                                      <p:to>
                                        <p:strVal val="visible"/>
                                      </p:to>
                                    </p:set>
                                    <p:anim calcmode="lin" valueType="num">
                                      <p:cBhvr>
                                        <p:cTn id="81" dur="500" fill="hold"/>
                                        <p:tgtEl>
                                          <p:spTgt spid="101"/>
                                        </p:tgtEl>
                                        <p:attrNameLst>
                                          <p:attrName>ppt_w</p:attrName>
                                        </p:attrNameLst>
                                      </p:cBhvr>
                                      <p:tavLst>
                                        <p:tav tm="0">
                                          <p:val>
                                            <p:fltVal val="0"/>
                                          </p:val>
                                        </p:tav>
                                        <p:tav tm="100000">
                                          <p:val>
                                            <p:strVal val="#ppt_w"/>
                                          </p:val>
                                        </p:tav>
                                      </p:tavLst>
                                    </p:anim>
                                    <p:anim calcmode="lin" valueType="num">
                                      <p:cBhvr>
                                        <p:cTn id="82" dur="500" fill="hold"/>
                                        <p:tgtEl>
                                          <p:spTgt spid="101"/>
                                        </p:tgtEl>
                                        <p:attrNameLst>
                                          <p:attrName>ppt_h</p:attrName>
                                        </p:attrNameLst>
                                      </p:cBhvr>
                                      <p:tavLst>
                                        <p:tav tm="0">
                                          <p:val>
                                            <p:fltVal val="0"/>
                                          </p:val>
                                        </p:tav>
                                        <p:tav tm="100000">
                                          <p:val>
                                            <p:strVal val="#ppt_h"/>
                                          </p:val>
                                        </p:tav>
                                      </p:tavLst>
                                    </p:anim>
                                    <p:animEffect transition="in" filter="fade">
                                      <p:cBhvr>
                                        <p:cTn id="83" dur="500"/>
                                        <p:tgtEl>
                                          <p:spTgt spid="101"/>
                                        </p:tgtEl>
                                      </p:cBhvr>
                                    </p:animEffect>
                                  </p:childTnLst>
                                </p:cTn>
                              </p:par>
                              <p:par>
                                <p:cTn id="84" presetID="22" presetClass="entr" presetSubtype="8" fill="hold" nodeType="withEffect">
                                  <p:stCondLst>
                                    <p:cond delay="25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53" presetClass="entr" presetSubtype="16" fill="hold" grpId="0" nodeType="withEffect">
                                  <p:stCondLst>
                                    <p:cond delay="500"/>
                                  </p:stCondLst>
                                  <p:childTnLst>
                                    <p:set>
                                      <p:cBhvr>
                                        <p:cTn id="88" dur="1" fill="hold">
                                          <p:stCondLst>
                                            <p:cond delay="0"/>
                                          </p:stCondLst>
                                        </p:cTn>
                                        <p:tgtEl>
                                          <p:spTgt spid="19"/>
                                        </p:tgtEl>
                                        <p:attrNameLst>
                                          <p:attrName>style.visibility</p:attrName>
                                        </p:attrNameLst>
                                      </p:cBhvr>
                                      <p:to>
                                        <p:strVal val="visible"/>
                                      </p:to>
                                    </p:set>
                                    <p:anim calcmode="lin" valueType="num">
                                      <p:cBhvr>
                                        <p:cTn id="89" dur="500" fill="hold"/>
                                        <p:tgtEl>
                                          <p:spTgt spid="19"/>
                                        </p:tgtEl>
                                        <p:attrNameLst>
                                          <p:attrName>ppt_w</p:attrName>
                                        </p:attrNameLst>
                                      </p:cBhvr>
                                      <p:tavLst>
                                        <p:tav tm="0">
                                          <p:val>
                                            <p:fltVal val="0"/>
                                          </p:val>
                                        </p:tav>
                                        <p:tav tm="100000">
                                          <p:val>
                                            <p:strVal val="#ppt_w"/>
                                          </p:val>
                                        </p:tav>
                                      </p:tavLst>
                                    </p:anim>
                                    <p:anim calcmode="lin" valueType="num">
                                      <p:cBhvr>
                                        <p:cTn id="90" dur="500" fill="hold"/>
                                        <p:tgtEl>
                                          <p:spTgt spid="19"/>
                                        </p:tgtEl>
                                        <p:attrNameLst>
                                          <p:attrName>ppt_h</p:attrName>
                                        </p:attrNameLst>
                                      </p:cBhvr>
                                      <p:tavLst>
                                        <p:tav tm="0">
                                          <p:val>
                                            <p:fltVal val="0"/>
                                          </p:val>
                                        </p:tav>
                                        <p:tav tm="100000">
                                          <p:val>
                                            <p:strVal val="#ppt_h"/>
                                          </p:val>
                                        </p:tav>
                                      </p:tavLst>
                                    </p:anim>
                                    <p:animEffect transition="in" filter="fade">
                                      <p:cBhvr>
                                        <p:cTn id="91" dur="500"/>
                                        <p:tgtEl>
                                          <p:spTgt spid="19"/>
                                        </p:tgtEl>
                                      </p:cBhvr>
                                    </p:animEffect>
                                  </p:childTnLst>
                                </p:cTn>
                              </p:par>
                            </p:childTnLst>
                          </p:cTn>
                        </p:par>
                        <p:par>
                          <p:cTn id="92" fill="hold">
                            <p:stCondLst>
                              <p:cond delay="6500"/>
                            </p:stCondLst>
                            <p:childTnLst>
                              <p:par>
                                <p:cTn id="93" presetID="53" presetClass="entr" presetSubtype="16"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childTnLst>
                          </p:cTn>
                        </p:par>
                        <p:par>
                          <p:cTn id="98" fill="hold">
                            <p:stCondLst>
                              <p:cond delay="7000"/>
                            </p:stCondLst>
                            <p:childTnLst>
                              <p:par>
                                <p:cTn id="99" presetID="53" presetClass="entr" presetSubtype="16" fill="hold" nodeType="afterEffect">
                                  <p:stCondLst>
                                    <p:cond delay="0"/>
                                  </p:stCondLst>
                                  <p:childTnLst>
                                    <p:set>
                                      <p:cBhvr>
                                        <p:cTn id="100" dur="1" fill="hold">
                                          <p:stCondLst>
                                            <p:cond delay="0"/>
                                          </p:stCondLst>
                                        </p:cTn>
                                        <p:tgtEl>
                                          <p:spTgt spid="102"/>
                                        </p:tgtEl>
                                        <p:attrNameLst>
                                          <p:attrName>style.visibility</p:attrName>
                                        </p:attrNameLst>
                                      </p:cBhvr>
                                      <p:to>
                                        <p:strVal val="visible"/>
                                      </p:to>
                                    </p:set>
                                    <p:anim calcmode="lin" valueType="num">
                                      <p:cBhvr>
                                        <p:cTn id="101" dur="500" fill="hold"/>
                                        <p:tgtEl>
                                          <p:spTgt spid="102"/>
                                        </p:tgtEl>
                                        <p:attrNameLst>
                                          <p:attrName>ppt_w</p:attrName>
                                        </p:attrNameLst>
                                      </p:cBhvr>
                                      <p:tavLst>
                                        <p:tav tm="0">
                                          <p:val>
                                            <p:fltVal val="0"/>
                                          </p:val>
                                        </p:tav>
                                        <p:tav tm="100000">
                                          <p:val>
                                            <p:strVal val="#ppt_w"/>
                                          </p:val>
                                        </p:tav>
                                      </p:tavLst>
                                    </p:anim>
                                    <p:anim calcmode="lin" valueType="num">
                                      <p:cBhvr>
                                        <p:cTn id="102" dur="500" fill="hold"/>
                                        <p:tgtEl>
                                          <p:spTgt spid="102"/>
                                        </p:tgtEl>
                                        <p:attrNameLst>
                                          <p:attrName>ppt_h</p:attrName>
                                        </p:attrNameLst>
                                      </p:cBhvr>
                                      <p:tavLst>
                                        <p:tav tm="0">
                                          <p:val>
                                            <p:fltVal val="0"/>
                                          </p:val>
                                        </p:tav>
                                        <p:tav tm="100000">
                                          <p:val>
                                            <p:strVal val="#ppt_h"/>
                                          </p:val>
                                        </p:tav>
                                      </p:tavLst>
                                    </p:anim>
                                    <p:animEffect transition="in" filter="fade">
                                      <p:cBhvr>
                                        <p:cTn id="10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animBg="1"/>
      <p:bldP spid="14" grpId="0"/>
      <p:bldP spid="15" grpId="0" animBg="1"/>
      <p:bldP spid="16" grpId="0"/>
      <p:bldP spid="17" grpId="0" animBg="1"/>
      <p:bldP spid="18"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6314363" y="1807153"/>
            <a:ext cx="0" cy="267287"/>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63203" y="2059719"/>
            <a:ext cx="3408219" cy="646331"/>
          </a:xfrm>
          <a:prstGeom prst="rect">
            <a:avLst/>
          </a:prstGeom>
          <a:solidFill>
            <a:srgbClr val="BDD3FF"/>
          </a:solidFill>
        </p:spPr>
        <p:txBody>
          <a:bodyPr wrap="square" rtlCol="0">
            <a:spAutoFit/>
          </a:bodyPr>
          <a:lstStyle/>
          <a:p>
            <a:pPr algn="ctr"/>
            <a:r>
              <a:rPr lang="en-US" sz="1800" b="1" dirty="0" smtClean="0"/>
              <a:t>Chairman, Board of Director</a:t>
            </a:r>
          </a:p>
          <a:p>
            <a:pPr algn="ctr"/>
            <a:r>
              <a:rPr lang="en-US" sz="1800" dirty="0" smtClean="0"/>
              <a:t>Advisor to Administrator</a:t>
            </a:r>
            <a:endParaRPr lang="en-IN" sz="1800" dirty="0"/>
          </a:p>
        </p:txBody>
      </p:sp>
      <p:sp>
        <p:nvSpPr>
          <p:cNvPr id="47" name="TextBox 46"/>
          <p:cNvSpPr txBox="1"/>
          <p:nvPr/>
        </p:nvSpPr>
        <p:spPr>
          <a:xfrm>
            <a:off x="4563204" y="1298654"/>
            <a:ext cx="3408219" cy="646331"/>
          </a:xfrm>
          <a:prstGeom prst="rect">
            <a:avLst/>
          </a:prstGeom>
          <a:solidFill>
            <a:srgbClr val="BDD3FF"/>
          </a:solidFill>
        </p:spPr>
        <p:txBody>
          <a:bodyPr wrap="square" rtlCol="0">
            <a:spAutoFit/>
          </a:bodyPr>
          <a:lstStyle/>
          <a:p>
            <a:pPr algn="ctr"/>
            <a:r>
              <a:rPr lang="en-US" sz="1800" b="1" dirty="0" smtClean="0"/>
              <a:t>Chairman CSCL</a:t>
            </a:r>
          </a:p>
          <a:p>
            <a:pPr algn="ctr"/>
            <a:r>
              <a:rPr lang="en-US" sz="1800" b="1" dirty="0" smtClean="0"/>
              <a:t>Administrator (UT)</a:t>
            </a:r>
          </a:p>
        </p:txBody>
      </p:sp>
      <p:sp>
        <p:nvSpPr>
          <p:cNvPr id="56" name="TextBox 55"/>
          <p:cNvSpPr txBox="1"/>
          <p:nvPr/>
        </p:nvSpPr>
        <p:spPr>
          <a:xfrm>
            <a:off x="3349121" y="4488276"/>
            <a:ext cx="3408219" cy="307777"/>
          </a:xfrm>
          <a:prstGeom prst="rect">
            <a:avLst/>
          </a:prstGeom>
          <a:solidFill>
            <a:srgbClr val="BDD3FF"/>
          </a:solidFill>
        </p:spPr>
        <p:txBody>
          <a:bodyPr wrap="square" rtlCol="0">
            <a:spAutoFit/>
          </a:bodyPr>
          <a:lstStyle/>
          <a:p>
            <a:pPr algn="ctr"/>
            <a:r>
              <a:rPr lang="en-US" b="1" dirty="0" smtClean="0"/>
              <a:t>As Per Organization Chart</a:t>
            </a:r>
          </a:p>
        </p:txBody>
      </p:sp>
      <p:cxnSp>
        <p:nvCxnSpPr>
          <p:cNvPr id="3" name="Elbow Connector 2"/>
          <p:cNvCxnSpPr>
            <a:stCxn id="10" idx="2"/>
            <a:endCxn id="14" idx="0"/>
          </p:cNvCxnSpPr>
          <p:nvPr/>
        </p:nvCxnSpPr>
        <p:spPr>
          <a:xfrm rot="5400000">
            <a:off x="3422230" y="513685"/>
            <a:ext cx="652719" cy="503744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5553" y="3358769"/>
            <a:ext cx="2268624" cy="523220"/>
          </a:xfrm>
          <a:prstGeom prst="rect">
            <a:avLst/>
          </a:prstGeom>
          <a:solidFill>
            <a:srgbClr val="BDD3FF"/>
          </a:solidFill>
        </p:spPr>
        <p:txBody>
          <a:bodyPr wrap="square" rtlCol="0">
            <a:spAutoFit/>
          </a:bodyPr>
          <a:lstStyle/>
          <a:p>
            <a:pPr algn="ctr"/>
            <a:r>
              <a:rPr lang="en-IN" b="1" dirty="0"/>
              <a:t>Principal Secretary (Home</a:t>
            </a:r>
            <a:r>
              <a:rPr lang="en-IN" b="1" dirty="0" smtClean="0"/>
              <a:t>).</a:t>
            </a:r>
            <a:endParaRPr lang="en-US" b="1" dirty="0"/>
          </a:p>
        </p:txBody>
      </p:sp>
      <p:sp>
        <p:nvSpPr>
          <p:cNvPr id="25" name="TextBox 24"/>
          <p:cNvSpPr txBox="1"/>
          <p:nvPr/>
        </p:nvSpPr>
        <p:spPr>
          <a:xfrm>
            <a:off x="2425097" y="3358768"/>
            <a:ext cx="1653419" cy="523220"/>
          </a:xfrm>
          <a:prstGeom prst="rect">
            <a:avLst/>
          </a:prstGeom>
          <a:solidFill>
            <a:srgbClr val="BDD3FF"/>
          </a:solidFill>
        </p:spPr>
        <p:txBody>
          <a:bodyPr wrap="square" rtlCol="0">
            <a:spAutoFit/>
          </a:bodyPr>
          <a:lstStyle/>
          <a:p>
            <a:pPr algn="ctr"/>
            <a:r>
              <a:rPr lang="en-IN" b="1" dirty="0"/>
              <a:t>Finance </a:t>
            </a:r>
            <a:r>
              <a:rPr lang="en-IN" b="1" dirty="0" smtClean="0"/>
              <a:t>Secretary.</a:t>
            </a:r>
            <a:endParaRPr lang="en-US" b="1" dirty="0"/>
          </a:p>
        </p:txBody>
      </p:sp>
      <p:sp>
        <p:nvSpPr>
          <p:cNvPr id="11" name="Rectangle 10"/>
          <p:cNvSpPr/>
          <p:nvPr/>
        </p:nvSpPr>
        <p:spPr>
          <a:xfrm>
            <a:off x="4139436" y="3366131"/>
            <a:ext cx="1827591" cy="738664"/>
          </a:xfrm>
          <a:prstGeom prst="rect">
            <a:avLst/>
          </a:prstGeom>
          <a:solidFill>
            <a:srgbClr val="BDD3FF"/>
          </a:solidFill>
        </p:spPr>
        <p:txBody>
          <a:bodyPr wrap="square" rtlCol="0">
            <a:spAutoFit/>
          </a:bodyPr>
          <a:lstStyle/>
          <a:p>
            <a:pPr algn="ctr"/>
            <a:r>
              <a:rPr lang="en-IN" b="1" dirty="0"/>
              <a:t>Commissioner, M.C </a:t>
            </a:r>
            <a:r>
              <a:rPr lang="en-IN" b="1" dirty="0" smtClean="0"/>
              <a:t>C.</a:t>
            </a:r>
          </a:p>
          <a:p>
            <a:pPr algn="ctr"/>
            <a:r>
              <a:rPr lang="en-IN" b="1" dirty="0" smtClean="0"/>
              <a:t>Ex-Officio, CEO</a:t>
            </a:r>
            <a:endParaRPr lang="en-US" b="1" dirty="0"/>
          </a:p>
        </p:txBody>
      </p:sp>
      <p:sp>
        <p:nvSpPr>
          <p:cNvPr id="12" name="Rectangle 11"/>
          <p:cNvSpPr/>
          <p:nvPr/>
        </p:nvSpPr>
        <p:spPr>
          <a:xfrm>
            <a:off x="6002258" y="3359117"/>
            <a:ext cx="1997662" cy="738664"/>
          </a:xfrm>
          <a:prstGeom prst="rect">
            <a:avLst/>
          </a:prstGeom>
          <a:solidFill>
            <a:srgbClr val="BDD3FF"/>
          </a:solidFill>
        </p:spPr>
        <p:txBody>
          <a:bodyPr wrap="square" rtlCol="0">
            <a:spAutoFit/>
          </a:bodyPr>
          <a:lstStyle/>
          <a:p>
            <a:pPr algn="ctr"/>
            <a:r>
              <a:rPr lang="en-IN" b="1" dirty="0" smtClean="0"/>
              <a:t>Deputy Commissioner</a:t>
            </a:r>
          </a:p>
          <a:p>
            <a:pPr algn="ctr"/>
            <a:r>
              <a:rPr lang="en-IN" b="1" dirty="0" err="1" smtClean="0"/>
              <a:t>Chd</a:t>
            </a:r>
            <a:r>
              <a:rPr lang="en-IN" b="1" dirty="0" smtClean="0"/>
              <a:t>. </a:t>
            </a:r>
            <a:endParaRPr lang="en-US" b="1" dirty="0"/>
          </a:p>
        </p:txBody>
      </p:sp>
      <p:sp>
        <p:nvSpPr>
          <p:cNvPr id="15" name="Rectangle 14"/>
          <p:cNvSpPr/>
          <p:nvPr/>
        </p:nvSpPr>
        <p:spPr>
          <a:xfrm>
            <a:off x="8059188" y="3373634"/>
            <a:ext cx="2146742" cy="523220"/>
          </a:xfrm>
          <a:prstGeom prst="rect">
            <a:avLst/>
          </a:prstGeom>
          <a:solidFill>
            <a:srgbClr val="BDD3FF"/>
          </a:solidFill>
        </p:spPr>
        <p:txBody>
          <a:bodyPr wrap="square" rtlCol="0">
            <a:spAutoFit/>
          </a:bodyPr>
          <a:lstStyle/>
          <a:p>
            <a:pPr algn="ctr"/>
            <a:r>
              <a:rPr lang="en-US" b="1" dirty="0"/>
              <a:t>Under Secretary (HRIDAY) </a:t>
            </a:r>
          </a:p>
        </p:txBody>
      </p:sp>
      <p:sp>
        <p:nvSpPr>
          <p:cNvPr id="22" name="Rectangle 21"/>
          <p:cNvSpPr/>
          <p:nvPr/>
        </p:nvSpPr>
        <p:spPr>
          <a:xfrm>
            <a:off x="10571264" y="3388144"/>
            <a:ext cx="1607162" cy="523220"/>
          </a:xfrm>
          <a:prstGeom prst="rect">
            <a:avLst/>
          </a:prstGeom>
          <a:solidFill>
            <a:srgbClr val="BDD3FF"/>
          </a:solidFill>
        </p:spPr>
        <p:txBody>
          <a:bodyPr wrap="square" rtlCol="0">
            <a:spAutoFit/>
          </a:bodyPr>
          <a:lstStyle/>
          <a:p>
            <a:pPr algn="ctr"/>
            <a:r>
              <a:rPr lang="en-IN" b="1" dirty="0"/>
              <a:t>Chief </a:t>
            </a:r>
            <a:r>
              <a:rPr lang="en-IN" b="1" dirty="0" smtClean="0"/>
              <a:t>Engineer UT</a:t>
            </a:r>
            <a:endParaRPr lang="en-US" b="1" dirty="0"/>
          </a:p>
        </p:txBody>
      </p:sp>
      <p:sp>
        <p:nvSpPr>
          <p:cNvPr id="23" name="Rectangle 22"/>
          <p:cNvSpPr/>
          <p:nvPr/>
        </p:nvSpPr>
        <p:spPr>
          <a:xfrm>
            <a:off x="10557690" y="4710713"/>
            <a:ext cx="1612333" cy="523220"/>
          </a:xfrm>
          <a:prstGeom prst="rect">
            <a:avLst/>
          </a:prstGeom>
          <a:solidFill>
            <a:srgbClr val="BDD3FF"/>
          </a:solidFill>
        </p:spPr>
        <p:txBody>
          <a:bodyPr wrap="square" rtlCol="0">
            <a:spAutoFit/>
          </a:bodyPr>
          <a:lstStyle/>
          <a:p>
            <a:pPr algn="ctr"/>
            <a:r>
              <a:rPr lang="en-IN" b="1" dirty="0"/>
              <a:t>Chief </a:t>
            </a:r>
            <a:r>
              <a:rPr lang="en-IN" b="1" dirty="0" smtClean="0"/>
              <a:t>Architect UT</a:t>
            </a:r>
            <a:endParaRPr lang="en-US" b="1" dirty="0"/>
          </a:p>
        </p:txBody>
      </p:sp>
      <p:sp>
        <p:nvSpPr>
          <p:cNvPr id="24" name="Rectangle 23"/>
          <p:cNvSpPr/>
          <p:nvPr/>
        </p:nvSpPr>
        <p:spPr>
          <a:xfrm>
            <a:off x="10557690" y="4026611"/>
            <a:ext cx="1634310" cy="523220"/>
          </a:xfrm>
          <a:prstGeom prst="rect">
            <a:avLst/>
          </a:prstGeom>
          <a:solidFill>
            <a:srgbClr val="BDD3FF"/>
          </a:solidFill>
        </p:spPr>
        <p:txBody>
          <a:bodyPr wrap="square" rtlCol="0">
            <a:spAutoFit/>
          </a:bodyPr>
          <a:lstStyle/>
          <a:p>
            <a:pPr algn="ctr"/>
            <a:r>
              <a:rPr lang="en-IN" b="1" dirty="0"/>
              <a:t>Chief Engineer, </a:t>
            </a:r>
            <a:r>
              <a:rPr lang="en-IN" b="1" dirty="0" smtClean="0"/>
              <a:t>M.C.C</a:t>
            </a:r>
            <a:endParaRPr lang="en-US" b="1" dirty="0"/>
          </a:p>
        </p:txBody>
      </p:sp>
      <p:cxnSp>
        <p:nvCxnSpPr>
          <p:cNvPr id="35" name="Elbow Connector 34"/>
          <p:cNvCxnSpPr>
            <a:stCxn id="10" idx="2"/>
            <a:endCxn id="15" idx="0"/>
          </p:cNvCxnSpPr>
          <p:nvPr/>
        </p:nvCxnSpPr>
        <p:spPr>
          <a:xfrm rot="16200000" flipH="1">
            <a:off x="7366144" y="1607219"/>
            <a:ext cx="667584" cy="286524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0" idx="2"/>
            <a:endCxn id="12" idx="0"/>
          </p:cNvCxnSpPr>
          <p:nvPr/>
        </p:nvCxnSpPr>
        <p:spPr>
          <a:xfrm rot="16200000" flipH="1">
            <a:off x="6307668" y="2665695"/>
            <a:ext cx="653067" cy="73377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10" idx="2"/>
            <a:endCxn id="11" idx="0"/>
          </p:cNvCxnSpPr>
          <p:nvPr/>
        </p:nvCxnSpPr>
        <p:spPr>
          <a:xfrm rot="5400000">
            <a:off x="5330233" y="2429050"/>
            <a:ext cx="660081" cy="121408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10" idx="2"/>
            <a:endCxn id="25" idx="0"/>
          </p:cNvCxnSpPr>
          <p:nvPr/>
        </p:nvCxnSpPr>
        <p:spPr>
          <a:xfrm rot="5400000">
            <a:off x="4433201" y="1524656"/>
            <a:ext cx="652718" cy="30155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10" idx="3"/>
            <a:endCxn id="23" idx="1"/>
          </p:cNvCxnSpPr>
          <p:nvPr/>
        </p:nvCxnSpPr>
        <p:spPr>
          <a:xfrm>
            <a:off x="7971422" y="2382885"/>
            <a:ext cx="2586268" cy="2589438"/>
          </a:xfrm>
          <a:prstGeom prst="bentConnector3">
            <a:avLst>
              <a:gd name="adj1" fmla="val 9209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24" idx="1"/>
          </p:cNvCxnSpPr>
          <p:nvPr/>
        </p:nvCxnSpPr>
        <p:spPr>
          <a:xfrm>
            <a:off x="10360806" y="4273744"/>
            <a:ext cx="196884" cy="14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11" idx="2"/>
            <a:endCxn id="56" idx="0"/>
          </p:cNvCxnSpPr>
          <p:nvPr/>
        </p:nvCxnSpPr>
        <p:spPr>
          <a:xfrm rot="5400000">
            <a:off x="4861492" y="4296535"/>
            <a:ext cx="383481"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E8AA9BD-5B28-4BB1-803B-54BB6E1B0DE1}"/>
              </a:ext>
            </a:extLst>
          </p:cNvPr>
          <p:cNvSpPr txBox="1"/>
          <p:nvPr/>
        </p:nvSpPr>
        <p:spPr>
          <a:xfrm>
            <a:off x="2232668" y="131812"/>
            <a:ext cx="7726548"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4000" b="1">
                <a:solidFill>
                  <a:schemeClr val="tx1"/>
                </a:solidFill>
                <a:latin typeface="Tw Cen MT" panose="020B0602020104020603" pitchFamily="34" charset="0"/>
              </a:defRPr>
            </a:lvl1pPr>
          </a:lstStyle>
          <a:p>
            <a:r>
              <a:rPr lang="en-US" dirty="0"/>
              <a:t>Governance </a:t>
            </a:r>
            <a:r>
              <a:rPr lang="en-US" dirty="0" smtClean="0"/>
              <a:t>Structure of  CSCL</a:t>
            </a:r>
            <a:endParaRPr lang="en-US" dirty="0"/>
          </a:p>
        </p:txBody>
      </p:sp>
      <p:grpSp>
        <p:nvGrpSpPr>
          <p:cNvPr id="27" name="Group 26">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28" name="Oval 27">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Arrow Connector 8"/>
          <p:cNvCxnSpPr>
            <a:endCxn id="22" idx="1"/>
          </p:cNvCxnSpPr>
          <p:nvPr/>
        </p:nvCxnSpPr>
        <p:spPr>
          <a:xfrm>
            <a:off x="10367296" y="3635244"/>
            <a:ext cx="203968" cy="14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828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15398" y="2293034"/>
            <a:ext cx="5120640" cy="970671"/>
          </a:xfrm>
          <a:prstGeom prst="rect">
            <a:avLst/>
          </a:prstGeom>
          <a:noFill/>
          <a:ln w="6350">
            <a:solidFill>
              <a:srgbClr val="477B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a:off x="6314363" y="1984619"/>
            <a:ext cx="0" cy="267287"/>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14363" y="3263705"/>
            <a:ext cx="0" cy="267287"/>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11288" y="2561437"/>
            <a:ext cx="3778618" cy="338554"/>
          </a:xfrm>
          <a:prstGeom prst="rect">
            <a:avLst/>
          </a:prstGeom>
          <a:solidFill>
            <a:srgbClr val="BDD3FF"/>
          </a:solidFill>
        </p:spPr>
        <p:txBody>
          <a:bodyPr wrap="square" rtlCol="0">
            <a:spAutoFit/>
          </a:bodyPr>
          <a:lstStyle/>
          <a:p>
            <a:pPr algn="ctr"/>
            <a:r>
              <a:rPr lang="en-US" sz="1600" b="1" dirty="0" smtClean="0"/>
              <a:t>Additional Chief Executive Officer</a:t>
            </a:r>
          </a:p>
        </p:txBody>
      </p:sp>
      <p:sp>
        <p:nvSpPr>
          <p:cNvPr id="15" name="TextBox 14"/>
          <p:cNvSpPr txBox="1"/>
          <p:nvPr/>
        </p:nvSpPr>
        <p:spPr>
          <a:xfrm>
            <a:off x="6760692" y="2561437"/>
            <a:ext cx="3564995" cy="338554"/>
          </a:xfrm>
          <a:prstGeom prst="rect">
            <a:avLst/>
          </a:prstGeom>
          <a:solidFill>
            <a:srgbClr val="BDD3FF"/>
          </a:solidFill>
        </p:spPr>
        <p:txBody>
          <a:bodyPr wrap="square" rtlCol="0">
            <a:spAutoFit/>
          </a:bodyPr>
          <a:lstStyle/>
          <a:p>
            <a:pPr algn="ctr"/>
            <a:r>
              <a:rPr lang="en-US" sz="1600" b="1" dirty="0" smtClean="0"/>
              <a:t>Additional Chief Executive Officer</a:t>
            </a:r>
          </a:p>
        </p:txBody>
      </p:sp>
      <p:cxnSp>
        <p:nvCxnSpPr>
          <p:cNvPr id="17" name="Straight Connector 16"/>
          <p:cNvCxnSpPr/>
          <p:nvPr/>
        </p:nvCxnSpPr>
        <p:spPr>
          <a:xfrm>
            <a:off x="2616591" y="3721492"/>
            <a:ext cx="7948246" cy="0"/>
          </a:xfrm>
          <a:prstGeom prst="line">
            <a:avLst/>
          </a:prstGeom>
          <a:noFill/>
          <a:ln w="6350">
            <a:solidFill>
              <a:srgbClr val="477BB9"/>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p:nvPr/>
        </p:nvCxnSpPr>
        <p:spPr>
          <a:xfrm>
            <a:off x="2610364" y="3721492"/>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2541" y="3890911"/>
            <a:ext cx="2816460" cy="523220"/>
          </a:xfrm>
          <a:prstGeom prst="rect">
            <a:avLst/>
          </a:prstGeom>
          <a:solidFill>
            <a:srgbClr val="EDFED6"/>
          </a:solidFill>
        </p:spPr>
        <p:txBody>
          <a:bodyPr wrap="square" rtlCol="0">
            <a:spAutoFit/>
          </a:bodyPr>
          <a:lstStyle/>
          <a:p>
            <a:pPr algn="ctr"/>
            <a:r>
              <a:rPr lang="en-US" b="1" dirty="0" smtClean="0"/>
              <a:t>General Manager (Tech &amp; Engg)</a:t>
            </a:r>
          </a:p>
        </p:txBody>
      </p:sp>
      <p:sp>
        <p:nvSpPr>
          <p:cNvPr id="21" name="TextBox 20"/>
          <p:cNvSpPr txBox="1"/>
          <p:nvPr/>
        </p:nvSpPr>
        <p:spPr>
          <a:xfrm>
            <a:off x="3513585" y="3887412"/>
            <a:ext cx="2099238" cy="523220"/>
          </a:xfrm>
          <a:prstGeom prst="rect">
            <a:avLst/>
          </a:prstGeom>
          <a:solidFill>
            <a:srgbClr val="EDFED6"/>
          </a:solidFill>
        </p:spPr>
        <p:txBody>
          <a:bodyPr wrap="square" rtlCol="0">
            <a:spAutoFit/>
          </a:bodyPr>
          <a:lstStyle/>
          <a:p>
            <a:pPr algn="ctr"/>
            <a:r>
              <a:rPr lang="en-US" b="1" dirty="0" smtClean="0"/>
              <a:t>General Manager</a:t>
            </a:r>
          </a:p>
          <a:p>
            <a:pPr algn="ctr"/>
            <a:r>
              <a:rPr lang="en-US" b="1" dirty="0" smtClean="0"/>
              <a:t>(Operations)</a:t>
            </a:r>
            <a:endParaRPr lang="en-US" dirty="0" smtClean="0"/>
          </a:p>
        </p:txBody>
      </p:sp>
      <p:sp>
        <p:nvSpPr>
          <p:cNvPr id="22" name="TextBox 21"/>
          <p:cNvSpPr txBox="1"/>
          <p:nvPr/>
        </p:nvSpPr>
        <p:spPr>
          <a:xfrm>
            <a:off x="5672983" y="3896226"/>
            <a:ext cx="2358600" cy="307777"/>
          </a:xfrm>
          <a:prstGeom prst="rect">
            <a:avLst/>
          </a:prstGeom>
          <a:solidFill>
            <a:srgbClr val="EDFED6"/>
          </a:solidFill>
        </p:spPr>
        <p:txBody>
          <a:bodyPr wrap="square" rtlCol="0">
            <a:spAutoFit/>
          </a:bodyPr>
          <a:lstStyle/>
          <a:p>
            <a:pPr algn="ctr"/>
            <a:r>
              <a:rPr lang="en-US" b="1" dirty="0" smtClean="0"/>
              <a:t>Company Secretary</a:t>
            </a:r>
          </a:p>
        </p:txBody>
      </p:sp>
      <p:sp>
        <p:nvSpPr>
          <p:cNvPr id="23" name="TextBox 22"/>
          <p:cNvSpPr txBox="1"/>
          <p:nvPr/>
        </p:nvSpPr>
        <p:spPr>
          <a:xfrm>
            <a:off x="8099438" y="3892853"/>
            <a:ext cx="2099238" cy="307777"/>
          </a:xfrm>
          <a:prstGeom prst="rect">
            <a:avLst/>
          </a:prstGeom>
          <a:solidFill>
            <a:srgbClr val="EDFED6"/>
          </a:solidFill>
        </p:spPr>
        <p:txBody>
          <a:bodyPr wrap="square" rtlCol="0">
            <a:spAutoFit/>
          </a:bodyPr>
          <a:lstStyle/>
          <a:p>
            <a:pPr algn="ctr"/>
            <a:r>
              <a:rPr lang="en-US" b="1" dirty="0" smtClean="0"/>
              <a:t>Chief Financial Officer</a:t>
            </a:r>
          </a:p>
        </p:txBody>
      </p:sp>
      <p:sp>
        <p:nvSpPr>
          <p:cNvPr id="24" name="TextBox 23"/>
          <p:cNvSpPr txBox="1"/>
          <p:nvPr/>
        </p:nvSpPr>
        <p:spPr>
          <a:xfrm>
            <a:off x="10325687" y="3882097"/>
            <a:ext cx="1597608" cy="523220"/>
          </a:xfrm>
          <a:prstGeom prst="rect">
            <a:avLst/>
          </a:prstGeom>
          <a:solidFill>
            <a:srgbClr val="EDFED6"/>
          </a:solidFill>
        </p:spPr>
        <p:txBody>
          <a:bodyPr wrap="square" rtlCol="0">
            <a:spAutoFit/>
          </a:bodyPr>
          <a:lstStyle/>
          <a:p>
            <a:pPr algn="ctr"/>
            <a:r>
              <a:rPr lang="en-US" b="1" dirty="0" smtClean="0"/>
              <a:t>GM (Planning &amp; Design)</a:t>
            </a:r>
          </a:p>
        </p:txBody>
      </p:sp>
      <p:cxnSp>
        <p:nvCxnSpPr>
          <p:cNvPr id="25" name="Straight Connector 24"/>
          <p:cNvCxnSpPr/>
          <p:nvPr/>
        </p:nvCxnSpPr>
        <p:spPr>
          <a:xfrm>
            <a:off x="10547197" y="3717476"/>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00529" y="4543074"/>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513867" y="3717476"/>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64747" y="3717476"/>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39691" y="3705444"/>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02266" y="4544803"/>
            <a:ext cx="773281" cy="0"/>
          </a:xfrm>
          <a:prstGeom prst="line">
            <a:avLst/>
          </a:prstGeom>
          <a:noFill/>
          <a:ln w="6350">
            <a:solidFill>
              <a:srgbClr val="477BB9"/>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a:off x="2252929" y="4368110"/>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78566" y="4548583"/>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1725" y="4727052"/>
            <a:ext cx="1561204" cy="246221"/>
          </a:xfrm>
          <a:prstGeom prst="rect">
            <a:avLst/>
          </a:prstGeom>
          <a:solidFill>
            <a:srgbClr val="DDDDDD"/>
          </a:solidFill>
        </p:spPr>
        <p:txBody>
          <a:bodyPr wrap="square" rtlCol="0">
            <a:spAutoFit/>
          </a:bodyPr>
          <a:lstStyle/>
          <a:p>
            <a:pPr algn="ctr"/>
            <a:r>
              <a:rPr lang="en-US" sz="1000" b="1" dirty="0" smtClean="0"/>
              <a:t>Manager ( Engg.)</a:t>
            </a:r>
          </a:p>
        </p:txBody>
      </p:sp>
      <p:sp>
        <p:nvSpPr>
          <p:cNvPr id="35" name="TextBox 34"/>
          <p:cNvSpPr txBox="1"/>
          <p:nvPr/>
        </p:nvSpPr>
        <p:spPr>
          <a:xfrm>
            <a:off x="2379382" y="4763096"/>
            <a:ext cx="1236016" cy="246221"/>
          </a:xfrm>
          <a:prstGeom prst="rect">
            <a:avLst/>
          </a:prstGeom>
          <a:solidFill>
            <a:srgbClr val="E6E6E6"/>
          </a:solidFill>
        </p:spPr>
        <p:txBody>
          <a:bodyPr wrap="square" rtlCol="0">
            <a:spAutoFit/>
          </a:bodyPr>
          <a:lstStyle>
            <a:defPPr marR="0" lvl="0" algn="l" rtl="0">
              <a:lnSpc>
                <a:spcPct val="100000"/>
              </a:lnSpc>
              <a:spcBef>
                <a:spcPts val="0"/>
              </a:spcBef>
              <a:spcAft>
                <a:spcPts val="0"/>
              </a:spcAft>
            </a:defPPr>
            <a:lvl1pPr algn="ctr">
              <a:defRPr sz="1000" b="1"/>
            </a:lvl1pPr>
          </a:lstStyle>
          <a:p>
            <a:r>
              <a:rPr lang="en-US" dirty="0" smtClean="0"/>
              <a:t>Manager (Tech.) </a:t>
            </a:r>
          </a:p>
        </p:txBody>
      </p:sp>
      <p:cxnSp>
        <p:nvCxnSpPr>
          <p:cNvPr id="36" name="Straight Connector 35"/>
          <p:cNvCxnSpPr/>
          <p:nvPr/>
        </p:nvCxnSpPr>
        <p:spPr>
          <a:xfrm>
            <a:off x="6291392" y="4352576"/>
            <a:ext cx="0" cy="348592"/>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810112" y="4701168"/>
            <a:ext cx="1561204" cy="400110"/>
          </a:xfrm>
          <a:prstGeom prst="rect">
            <a:avLst/>
          </a:prstGeom>
          <a:solidFill>
            <a:srgbClr val="DDDDDD"/>
          </a:solidFill>
        </p:spPr>
        <p:txBody>
          <a:bodyPr wrap="square" rtlCol="0">
            <a:spAutoFit/>
          </a:bodyPr>
          <a:lstStyle/>
          <a:p>
            <a:pPr algn="ctr"/>
            <a:r>
              <a:rPr lang="en-US" sz="1000" b="1" dirty="0" smtClean="0"/>
              <a:t>Deputy Manager (Legal)</a:t>
            </a:r>
          </a:p>
        </p:txBody>
      </p:sp>
      <p:cxnSp>
        <p:nvCxnSpPr>
          <p:cNvPr id="39" name="Straight Connector 38"/>
          <p:cNvCxnSpPr/>
          <p:nvPr/>
        </p:nvCxnSpPr>
        <p:spPr>
          <a:xfrm>
            <a:off x="1415488" y="5281050"/>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26288" y="5403908"/>
            <a:ext cx="1653094" cy="238527"/>
          </a:xfrm>
          <a:prstGeom prst="rect">
            <a:avLst/>
          </a:prstGeom>
          <a:solidFill>
            <a:srgbClr val="B2CDFF"/>
          </a:solidFill>
        </p:spPr>
        <p:txBody>
          <a:bodyPr wrap="square" rtlCol="0">
            <a:spAutoFit/>
          </a:bodyPr>
          <a:lstStyle/>
          <a:p>
            <a:pPr algn="ctr"/>
            <a:r>
              <a:rPr lang="en-US" sz="950" b="1" dirty="0" smtClean="0"/>
              <a:t>Deputy Manager ( Engg.)</a:t>
            </a:r>
          </a:p>
        </p:txBody>
      </p:sp>
      <p:sp>
        <p:nvSpPr>
          <p:cNvPr id="41" name="TextBox 40"/>
          <p:cNvSpPr txBox="1"/>
          <p:nvPr/>
        </p:nvSpPr>
        <p:spPr>
          <a:xfrm>
            <a:off x="2531782" y="5405629"/>
            <a:ext cx="1236016" cy="400110"/>
          </a:xfrm>
          <a:prstGeom prst="rect">
            <a:avLst/>
          </a:prstGeom>
          <a:solidFill>
            <a:srgbClr val="B2CDFF"/>
          </a:solidFill>
        </p:spPr>
        <p:txBody>
          <a:bodyPr wrap="square" rtlCol="0">
            <a:spAutoFit/>
          </a:bodyPr>
          <a:lstStyle>
            <a:defPPr marR="0" lvl="0" algn="l" rtl="0">
              <a:lnSpc>
                <a:spcPct val="100000"/>
              </a:lnSpc>
              <a:spcBef>
                <a:spcPts val="0"/>
              </a:spcBef>
              <a:spcAft>
                <a:spcPts val="0"/>
              </a:spcAft>
            </a:defPPr>
            <a:lvl1pPr algn="ctr">
              <a:defRPr sz="1000" b="1"/>
            </a:lvl1pPr>
          </a:lstStyle>
          <a:p>
            <a:r>
              <a:rPr lang="en-US" dirty="0" smtClean="0"/>
              <a:t>Deputy Manager (Tech.) </a:t>
            </a:r>
          </a:p>
        </p:txBody>
      </p:sp>
      <p:cxnSp>
        <p:nvCxnSpPr>
          <p:cNvPr id="42" name="Straight Connector 41"/>
          <p:cNvCxnSpPr/>
          <p:nvPr/>
        </p:nvCxnSpPr>
        <p:spPr>
          <a:xfrm>
            <a:off x="3008931" y="5163206"/>
            <a:ext cx="0" cy="240702"/>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123810" y="4343762"/>
            <a:ext cx="0" cy="348592"/>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531351" y="5504495"/>
            <a:ext cx="1653094" cy="238527"/>
          </a:xfrm>
          <a:prstGeom prst="rect">
            <a:avLst/>
          </a:prstGeom>
          <a:solidFill>
            <a:srgbClr val="DDDDDD"/>
          </a:solidFill>
        </p:spPr>
        <p:txBody>
          <a:bodyPr wrap="square" rtlCol="0">
            <a:spAutoFit/>
          </a:bodyPr>
          <a:lstStyle/>
          <a:p>
            <a:pPr algn="ctr"/>
            <a:r>
              <a:rPr lang="en-US" sz="950" b="1" dirty="0" smtClean="0"/>
              <a:t>Deputy Manager ( F &amp; A)</a:t>
            </a:r>
          </a:p>
        </p:txBody>
      </p:sp>
      <p:sp>
        <p:nvSpPr>
          <p:cNvPr id="47" name="TextBox 46"/>
          <p:cNvSpPr txBox="1"/>
          <p:nvPr/>
        </p:nvSpPr>
        <p:spPr>
          <a:xfrm>
            <a:off x="8265389" y="5520328"/>
            <a:ext cx="1831330" cy="246221"/>
          </a:xfrm>
          <a:prstGeom prst="rect">
            <a:avLst/>
          </a:prstGeom>
          <a:solidFill>
            <a:srgbClr val="E6E6E6"/>
          </a:solidFill>
        </p:spPr>
        <p:txBody>
          <a:bodyPr wrap="square" rtlCol="0">
            <a:spAutoFit/>
          </a:bodyPr>
          <a:lstStyle>
            <a:defPPr marR="0" lvl="0" algn="l" rtl="0">
              <a:lnSpc>
                <a:spcPct val="100000"/>
              </a:lnSpc>
              <a:spcBef>
                <a:spcPts val="0"/>
              </a:spcBef>
              <a:spcAft>
                <a:spcPts val="0"/>
              </a:spcAft>
            </a:defPPr>
            <a:lvl1pPr algn="ctr">
              <a:defRPr sz="1000" b="1"/>
            </a:lvl1pPr>
          </a:lstStyle>
          <a:p>
            <a:r>
              <a:rPr lang="en-US" dirty="0" smtClean="0"/>
              <a:t>Manager (Procurement) </a:t>
            </a:r>
          </a:p>
        </p:txBody>
      </p:sp>
      <p:cxnSp>
        <p:nvCxnSpPr>
          <p:cNvPr id="48" name="Straight Connector 47"/>
          <p:cNvCxnSpPr/>
          <p:nvPr/>
        </p:nvCxnSpPr>
        <p:spPr>
          <a:xfrm>
            <a:off x="7611949" y="4674266"/>
            <a:ext cx="3865818" cy="0"/>
          </a:xfrm>
          <a:prstGeom prst="line">
            <a:avLst/>
          </a:prstGeom>
          <a:noFill/>
          <a:ln w="6350">
            <a:solidFill>
              <a:srgbClr val="477BB9"/>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p:cNvCxnSpPr/>
          <p:nvPr/>
        </p:nvCxnSpPr>
        <p:spPr>
          <a:xfrm>
            <a:off x="7611949" y="4683510"/>
            <a:ext cx="0" cy="820985"/>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509319" y="4674266"/>
            <a:ext cx="0" cy="830229"/>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473641" y="4684260"/>
            <a:ext cx="0" cy="830229"/>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0274211" y="5508296"/>
            <a:ext cx="1754385" cy="246221"/>
          </a:xfrm>
          <a:prstGeom prst="rect">
            <a:avLst/>
          </a:prstGeom>
          <a:solidFill>
            <a:srgbClr val="E6E6E6"/>
          </a:solidFill>
        </p:spPr>
        <p:txBody>
          <a:bodyPr wrap="square" rtlCol="0">
            <a:spAutoFit/>
          </a:bodyPr>
          <a:lstStyle>
            <a:defPPr marR="0" lvl="0" algn="l" rtl="0">
              <a:lnSpc>
                <a:spcPct val="100000"/>
              </a:lnSpc>
              <a:spcBef>
                <a:spcPts val="0"/>
              </a:spcBef>
              <a:spcAft>
                <a:spcPts val="0"/>
              </a:spcAft>
            </a:defPPr>
            <a:lvl1pPr algn="ctr">
              <a:defRPr sz="1000" b="1"/>
            </a:lvl1pPr>
          </a:lstStyle>
          <a:p>
            <a:r>
              <a:rPr lang="en-US" dirty="0" smtClean="0"/>
              <a:t>Deputy Manager (MIS) </a:t>
            </a:r>
          </a:p>
        </p:txBody>
      </p:sp>
      <p:sp>
        <p:nvSpPr>
          <p:cNvPr id="62" name="TextBox 61"/>
          <p:cNvSpPr txBox="1"/>
          <p:nvPr/>
        </p:nvSpPr>
        <p:spPr>
          <a:xfrm>
            <a:off x="6523548" y="6080596"/>
            <a:ext cx="1850431" cy="238527"/>
          </a:xfrm>
          <a:prstGeom prst="rect">
            <a:avLst/>
          </a:prstGeom>
          <a:solidFill>
            <a:srgbClr val="B2CDFF"/>
          </a:solidFill>
        </p:spPr>
        <p:txBody>
          <a:bodyPr wrap="square" rtlCol="0">
            <a:spAutoFit/>
          </a:bodyPr>
          <a:lstStyle/>
          <a:p>
            <a:pPr algn="ctr"/>
            <a:r>
              <a:rPr lang="en-US" sz="950" b="1" dirty="0" smtClean="0"/>
              <a:t>Assistant  Manager ( F &amp; A)</a:t>
            </a:r>
          </a:p>
        </p:txBody>
      </p:sp>
      <p:cxnSp>
        <p:nvCxnSpPr>
          <p:cNvPr id="66" name="Straight Connector 65"/>
          <p:cNvCxnSpPr/>
          <p:nvPr/>
        </p:nvCxnSpPr>
        <p:spPr>
          <a:xfrm>
            <a:off x="7451077" y="5879153"/>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475256" y="6095052"/>
            <a:ext cx="2461449" cy="246221"/>
          </a:xfrm>
          <a:prstGeom prst="rect">
            <a:avLst/>
          </a:prstGeom>
          <a:solidFill>
            <a:srgbClr val="B2CDFF"/>
          </a:solidFill>
        </p:spPr>
        <p:txBody>
          <a:bodyPr wrap="square" rtlCol="0">
            <a:spAutoFit/>
          </a:bodyPr>
          <a:lstStyle/>
          <a:p>
            <a:pPr algn="ctr"/>
            <a:r>
              <a:rPr lang="en-US" sz="950" b="1" dirty="0" smtClean="0"/>
              <a:t>Assistant  </a:t>
            </a:r>
            <a:r>
              <a:rPr lang="en-US" sz="1000" dirty="0"/>
              <a:t>Manager (Procurement) </a:t>
            </a:r>
          </a:p>
        </p:txBody>
      </p:sp>
      <p:cxnSp>
        <p:nvCxnSpPr>
          <p:cNvPr id="68" name="Straight Connector 67"/>
          <p:cNvCxnSpPr/>
          <p:nvPr/>
        </p:nvCxnSpPr>
        <p:spPr>
          <a:xfrm>
            <a:off x="9402785" y="5893609"/>
            <a:ext cx="0" cy="174734"/>
          </a:xfrm>
          <a:prstGeom prst="line">
            <a:avLst/>
          </a:prstGeom>
          <a:ln>
            <a:solidFill>
              <a:srgbClr val="477BB9"/>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563204" y="1672427"/>
            <a:ext cx="3408219" cy="369332"/>
          </a:xfrm>
          <a:prstGeom prst="rect">
            <a:avLst/>
          </a:prstGeom>
          <a:solidFill>
            <a:srgbClr val="BDD3FF"/>
          </a:solidFill>
        </p:spPr>
        <p:txBody>
          <a:bodyPr wrap="square" rtlCol="0">
            <a:spAutoFit/>
          </a:bodyPr>
          <a:lstStyle/>
          <a:p>
            <a:pPr algn="ctr"/>
            <a:r>
              <a:rPr lang="en-US" sz="1800" b="1" dirty="0" smtClean="0"/>
              <a:t>Chief Executive Officer</a:t>
            </a:r>
          </a:p>
        </p:txBody>
      </p:sp>
      <p:sp>
        <p:nvSpPr>
          <p:cNvPr id="44" name="TextBox 43">
            <a:extLst>
              <a:ext uri="{FF2B5EF4-FFF2-40B4-BE49-F238E27FC236}">
                <a16:creationId xmlns:a16="http://schemas.microsoft.com/office/drawing/2014/main" id="{BE8AA9BD-5B28-4BB1-803B-54BB6E1B0DE1}"/>
              </a:ext>
            </a:extLst>
          </p:cNvPr>
          <p:cNvSpPr txBox="1"/>
          <p:nvPr/>
        </p:nvSpPr>
        <p:spPr>
          <a:xfrm>
            <a:off x="2232668" y="131812"/>
            <a:ext cx="7726548"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4000" b="1">
                <a:solidFill>
                  <a:schemeClr val="tx1"/>
                </a:solidFill>
                <a:latin typeface="Tw Cen MT" panose="020B0602020104020603" pitchFamily="34" charset="0"/>
              </a:defRPr>
            </a:lvl1pPr>
          </a:lstStyle>
          <a:p>
            <a:r>
              <a:rPr lang="en-US" dirty="0"/>
              <a:t>Organizational Chart</a:t>
            </a:r>
          </a:p>
        </p:txBody>
      </p:sp>
      <p:grpSp>
        <p:nvGrpSpPr>
          <p:cNvPr id="51" name="Group 50">
            <a:extLst>
              <a:ext uri="{FF2B5EF4-FFF2-40B4-BE49-F238E27FC236}">
                <a16:creationId xmlns:a16="http://schemas.microsoft.com/office/drawing/2014/main" id="{7D884BCA-1978-49CC-8588-5399D7CABDE7}"/>
              </a:ext>
            </a:extLst>
          </p:cNvPr>
          <p:cNvGrpSpPr/>
          <p:nvPr/>
        </p:nvGrpSpPr>
        <p:grpSpPr>
          <a:xfrm>
            <a:off x="5378756" y="878988"/>
            <a:ext cx="1434489" cy="190500"/>
            <a:chOff x="4679586" y="878988"/>
            <a:chExt cx="1434489" cy="190500"/>
          </a:xfrm>
        </p:grpSpPr>
        <p:sp>
          <p:nvSpPr>
            <p:cNvPr id="52" name="Oval 51">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5039448" y="3353762"/>
            <a:ext cx="2455730" cy="307777"/>
          </a:xfrm>
          <a:prstGeom prst="rect">
            <a:avLst/>
          </a:prstGeom>
          <a:solidFill>
            <a:srgbClr val="EDFED6"/>
          </a:solidFill>
        </p:spPr>
        <p:txBody>
          <a:bodyPr wrap="square" rtlCol="0">
            <a:spAutoFit/>
          </a:bodyPr>
          <a:lstStyle/>
          <a:p>
            <a:pPr algn="ctr"/>
            <a:r>
              <a:rPr lang="en-US" b="1" dirty="0" smtClean="0"/>
              <a:t>Chief General Manager</a:t>
            </a:r>
          </a:p>
        </p:txBody>
      </p:sp>
    </p:spTree>
    <p:extLst>
      <p:ext uri="{BB962C8B-B14F-4D97-AF65-F5344CB8AC3E}">
        <p14:creationId xmlns:p14="http://schemas.microsoft.com/office/powerpoint/2010/main" val="1521937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Egis 2017">
  <a:themeElements>
    <a:clrScheme name="Egis">
      <a:dk1>
        <a:srgbClr val="0A0A0A"/>
      </a:dk1>
      <a:lt1>
        <a:srgbClr val="FFFFFF"/>
      </a:lt1>
      <a:dk2>
        <a:srgbClr val="F4A41D"/>
      </a:dk2>
      <a:lt2>
        <a:srgbClr val="828282"/>
      </a:lt2>
      <a:accent1>
        <a:srgbClr val="062C3A"/>
      </a:accent1>
      <a:accent2>
        <a:srgbClr val="ABC100"/>
      </a:accent2>
      <a:accent3>
        <a:srgbClr val="5D858B"/>
      </a:accent3>
      <a:accent4>
        <a:srgbClr val="00617E"/>
      </a:accent4>
      <a:accent5>
        <a:srgbClr val="00A4A6"/>
      </a:accent5>
      <a:accent6>
        <a:srgbClr val="97B8BB"/>
      </a:accent6>
      <a:hlink>
        <a:srgbClr val="062C3A"/>
      </a:hlink>
      <a:folHlink>
        <a:srgbClr val="062C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26125</TotalTime>
  <Words>2546</Words>
  <Application>Microsoft Office PowerPoint</Application>
  <PresentationFormat>Widescreen</PresentationFormat>
  <Paragraphs>601</Paragraphs>
  <Slides>40</Slides>
  <Notes>10</Notes>
  <HiddenSlides>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5" baseType="lpstr">
      <vt:lpstr>Open Sans</vt:lpstr>
      <vt:lpstr>Wingdings</vt:lpstr>
      <vt:lpstr>Arial</vt:lpstr>
      <vt:lpstr>Arimo</vt:lpstr>
      <vt:lpstr>Times New Roman</vt:lpstr>
      <vt:lpstr>ＭＳ Ｐゴシック</vt:lpstr>
      <vt:lpstr>Trebuchet MS</vt:lpstr>
      <vt:lpstr>Tw Cen MT</vt:lpstr>
      <vt:lpstr>Symbol</vt:lpstr>
      <vt:lpstr>Candara</vt:lpstr>
      <vt:lpstr>Quattrocento Sans</vt:lpstr>
      <vt:lpstr>Segoe UI</vt:lpstr>
      <vt:lpstr>Calibri</vt:lpstr>
      <vt:lpstr>Template Egis 2017</vt:lpstr>
      <vt:lpstr>Acrobat Document</vt:lpstr>
      <vt:lpstr>PowerPoint Presentation</vt:lpstr>
      <vt:lpstr>Smart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City Fellows???</vt:lpstr>
      <vt:lpstr>NITI AYOG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Scope</vt:lpstr>
      <vt:lpstr>PowerPoint Presentation</vt:lpstr>
      <vt:lpstr>PowerPoint Presentation</vt:lpstr>
      <vt:lpstr>INSTITUTIONAL SETUP</vt:lpstr>
      <vt:lpstr>REVENUES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CHANDIGARH SMART CITY PROJECT- STATUS OF WORK</dc:title>
  <dc:creator>egis</dc:creator>
  <cp:lastModifiedBy>egis</cp:lastModifiedBy>
  <cp:revision>467</cp:revision>
  <dcterms:modified xsi:type="dcterms:W3CDTF">2020-02-11T10:53:17Z</dcterms:modified>
</cp:coreProperties>
</file>