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20"/>
  </p:notesMasterIdLst>
  <p:handoutMasterIdLst>
    <p:handoutMasterId r:id="rId21"/>
  </p:handoutMasterIdLst>
  <p:sldIdLst>
    <p:sldId id="803" r:id="rId2"/>
    <p:sldId id="684" r:id="rId3"/>
    <p:sldId id="798" r:id="rId4"/>
    <p:sldId id="828" r:id="rId5"/>
    <p:sldId id="810" r:id="rId6"/>
    <p:sldId id="861" r:id="rId7"/>
    <p:sldId id="691" r:id="rId8"/>
    <p:sldId id="694" r:id="rId9"/>
    <p:sldId id="739" r:id="rId10"/>
    <p:sldId id="862" r:id="rId11"/>
    <p:sldId id="742" r:id="rId12"/>
    <p:sldId id="763" r:id="rId13"/>
    <p:sldId id="846" r:id="rId14"/>
    <p:sldId id="769" r:id="rId15"/>
    <p:sldId id="812" r:id="rId16"/>
    <p:sldId id="850" r:id="rId17"/>
    <p:sldId id="856" r:id="rId18"/>
    <p:sldId id="859" r:id="rId19"/>
  </p:sldIdLst>
  <p:sldSz cx="9906000" cy="6858000" type="A4"/>
  <p:notesSz cx="9926638" cy="6797675"/>
  <p:embeddedFontLs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Open Sans" panose="020B0604020202020204" charset="0"/>
      <p:regular r:id="rId26"/>
      <p:bold r:id="rId27"/>
      <p:italic r:id="rId28"/>
      <p:boldItalic r:id="rId29"/>
    </p:embeddedFont>
    <p:embeddedFont>
      <p:font typeface="Quattrocento Sans" panose="020B0604020202020204" charset="0"/>
      <p:regular r:id="rId30"/>
      <p:bold r:id="rId31"/>
      <p:italic r:id="rId32"/>
      <p:boldItalic r:id="rId33"/>
    </p:embeddedFont>
    <p:embeddedFont>
      <p:font typeface="Tw Cen MT" panose="020B0602020104020603" pitchFamily="34" charset="0"/>
      <p:regular r:id="rId34"/>
      <p:bold r:id="rId35"/>
      <p:italic r:id="rId36"/>
      <p:boldItalic r:id="rId37"/>
    </p:embeddedFont>
    <p:embeddedFont>
      <p:font typeface="Arimo" panose="020B0604020202020204" charset="0"/>
      <p:regular r:id="rId38"/>
      <p:bold r:id="rId39"/>
      <p:italic r:id="rId40"/>
      <p:boldItalic r:id="rId41"/>
    </p:embeddedFont>
    <p:embeddedFont>
      <p:font typeface="Segoe UI" panose="020B0502040204020203" pitchFamily="34" charset="0"/>
      <p:regular r:id="rId42"/>
      <p:bold r:id="rId43"/>
      <p:italic r:id="rId44"/>
      <p:boldItalic r:id="rId45"/>
    </p:embeddedFont>
    <p:embeddedFont>
      <p:font typeface="Candara" panose="020E0502030303020204" pitchFamily="34" charset="0"/>
      <p:regular r:id="rId46"/>
      <p:bold r:id="rId47"/>
      <p:italic r:id="rId48"/>
      <p:boldItalic r:id="rId49"/>
    </p:embeddedFont>
    <p:embeddedFont>
      <p:font typeface="Book Antiqua" panose="02040602050305030304" pitchFamily="18" charset="0"/>
      <p:regular r:id="rId50"/>
      <p:bold r:id="rId51"/>
      <p:italic r:id="rId52"/>
      <p:boldItalic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770">
          <p15:clr>
            <a:srgbClr val="A4A3A4"/>
          </p15:clr>
        </p15:guide>
        <p15:guide id="2" pos="367">
          <p15:clr>
            <a:srgbClr val="A4A3A4"/>
          </p15:clr>
        </p15:guide>
        <p15:guide id="3" pos="3242">
          <p15:clr>
            <a:srgbClr val="A4A3A4"/>
          </p15:clr>
        </p15:guide>
        <p15:guide id="4" pos="2997">
          <p15:clr>
            <a:srgbClr val="A4A3A4"/>
          </p15:clr>
        </p15:guide>
        <p15:guide id="5" pos="587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0066"/>
    <a:srgbClr val="E9FF47"/>
    <a:srgbClr val="FF99CC"/>
    <a:srgbClr val="FF66CC"/>
    <a:srgbClr val="B8F47C"/>
    <a:srgbClr val="CC6600"/>
    <a:srgbClr val="4F81BD"/>
    <a:srgbClr val="F1F1F1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AC17138-55C4-4B56-A065-221B1ACC32B8}">
  <a:tblStyle styleId="{FAC17138-55C4-4B56-A065-221B1ACC32B8}" styleName="Table_0">
    <a:wholeTbl>
      <a:tcTxStyle b="off" i="off">
        <a:font>
          <a:latin typeface="Segoe UI"/>
          <a:ea typeface="Segoe UI"/>
          <a:cs typeface="Segoe U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7E7"/>
          </a:solidFill>
        </a:fill>
      </a:tcStyle>
    </a:wholeTbl>
    <a:band1H>
      <a:tcTxStyle/>
      <a:tcStyle>
        <a:tcBdr/>
        <a:fill>
          <a:solidFill>
            <a:srgbClr val="CACBCD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CBCD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Segoe UI"/>
          <a:ea typeface="Segoe UI"/>
          <a:cs typeface="Segoe U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Segoe UI"/>
          <a:ea typeface="Segoe UI"/>
          <a:cs typeface="Segoe U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Segoe UI"/>
          <a:ea typeface="Segoe UI"/>
          <a:cs typeface="Segoe U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Segoe UI"/>
          <a:ea typeface="Segoe UI"/>
          <a:cs typeface="Segoe U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18" autoAdjust="0"/>
    <p:restoredTop sz="90364" autoAdjust="0"/>
  </p:normalViewPr>
  <p:slideViewPr>
    <p:cSldViewPr snapToGrid="0">
      <p:cViewPr varScale="1">
        <p:scale>
          <a:sx n="63" d="100"/>
          <a:sy n="63" d="100"/>
        </p:scale>
        <p:origin x="1218" y="66"/>
      </p:cViewPr>
      <p:guideLst>
        <p:guide orient="horz" pos="3770"/>
        <p:guide pos="367"/>
        <p:guide pos="3242"/>
        <p:guide pos="2997"/>
        <p:guide pos="5871"/>
      </p:guideLst>
    </p:cSldViewPr>
  </p:slideViewPr>
  <p:outlineViewPr>
    <p:cViewPr>
      <p:scale>
        <a:sx n="33" d="100"/>
        <a:sy n="33" d="100"/>
      </p:scale>
      <p:origin x="0" y="37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font" Target="fonts/font29.fntdata"/><Relationship Id="rId55" Type="http://schemas.openxmlformats.org/officeDocument/2006/relationships/font" Target="fonts/font3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54" Type="http://schemas.openxmlformats.org/officeDocument/2006/relationships/font" Target="fonts/font3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3" Type="http://schemas.openxmlformats.org/officeDocument/2006/relationships/font" Target="fonts/font32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font" Target="fonts/font28.fntdata"/><Relationship Id="rId57" Type="http://schemas.openxmlformats.org/officeDocument/2006/relationships/font" Target="fonts/font36.fntdata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font" Target="fonts/font31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56" Type="http://schemas.openxmlformats.org/officeDocument/2006/relationships/font" Target="fonts/font35.fntdata"/><Relationship Id="rId8" Type="http://schemas.openxmlformats.org/officeDocument/2006/relationships/slide" Target="slides/slide7.xml"/><Relationship Id="rId51" Type="http://schemas.openxmlformats.org/officeDocument/2006/relationships/font" Target="fonts/font3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/>
              <a:t>ICT and E governance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CDCA-4AE7-A159-F7B84F25912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CDCA-4AE7-A159-F7B84F25912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CDCA-4AE7-A159-F7B84F25912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CDCA-4AE7-A159-F7B84F25912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CDCA-4AE7-A159-F7B84F259121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1B01B319-E37C-407F-AE76-FCD90E2E4A3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CDCA-4AE7-A159-F7B84F25912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2246711-68D9-4CC2-8B4F-5AA586CF02C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CDCA-4AE7-A159-F7B84F25912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87143A7E-AC58-4E0A-A317-151BFC8E753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CDCA-4AE7-A159-F7B84F25912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F81B671B-584F-4F02-8861-0632B52AD2F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CDCA-4AE7-A159-F7B84F259121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5A6D6183-BFC3-450C-83B9-18D3FC196A2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CDCA-4AE7-A159-F7B84F259121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Copy!$B$4:$B$8</c:f>
              <c:strCache>
                <c:ptCount val="5"/>
                <c:pt idx="0">
                  <c:v>DPR under Preparation</c:v>
                </c:pt>
                <c:pt idx="1">
                  <c:v>DPR approved</c:v>
                </c:pt>
                <c:pt idx="2">
                  <c:v>Tender Issued</c:v>
                </c:pt>
                <c:pt idx="3">
                  <c:v>Work Order Issued</c:v>
                </c:pt>
                <c:pt idx="4">
                  <c:v>Work Completed</c:v>
                </c:pt>
              </c:strCache>
            </c:strRef>
          </c:cat>
          <c:val>
            <c:numRef>
              <c:f>Copy!$C$4:$C$8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7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Copy!$M$59:$M$63</c15:f>
                <c15:dlblRangeCache>
                  <c:ptCount val="5"/>
                  <c:pt idx="0">
                    <c:v>0.5</c:v>
                  </c:pt>
                  <c:pt idx="1">
                    <c:v>225</c:v>
                  </c:pt>
                  <c:pt idx="2">
                    <c:v>14</c:v>
                  </c:pt>
                  <c:pt idx="3">
                    <c:v>17.47</c:v>
                  </c:pt>
                  <c:pt idx="4">
                    <c:v>4.45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A-CDCA-4AE7-A159-F7B84F259121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C-CDCA-4AE7-A159-F7B84F25912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E-CDCA-4AE7-A159-F7B84F25912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0-CDCA-4AE7-A159-F7B84F25912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2-CDCA-4AE7-A159-F7B84F25912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4-CDCA-4AE7-A159-F7B84F259121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Copy!$B$4:$B$8</c:f>
              <c:strCache>
                <c:ptCount val="5"/>
                <c:pt idx="0">
                  <c:v>DPR under Preparation</c:v>
                </c:pt>
                <c:pt idx="1">
                  <c:v>DPR approved</c:v>
                </c:pt>
                <c:pt idx="2">
                  <c:v>Tender Issued</c:v>
                </c:pt>
                <c:pt idx="3">
                  <c:v>Work Order Issued</c:v>
                </c:pt>
                <c:pt idx="4">
                  <c:v>Work Completed</c:v>
                </c:pt>
              </c:strCache>
            </c:strRef>
          </c:cat>
          <c:val>
            <c:numRef>
              <c:f>Copy!$D$4:$D$8</c:f>
              <c:numCache>
                <c:formatCode>General</c:formatCode>
                <c:ptCount val="5"/>
                <c:pt idx="0">
                  <c:v>0</c:v>
                </c:pt>
                <c:pt idx="1">
                  <c:v>440</c:v>
                </c:pt>
                <c:pt idx="2">
                  <c:v>1041.71</c:v>
                </c:pt>
                <c:pt idx="3">
                  <c:v>4.05</c:v>
                </c:pt>
                <c:pt idx="4">
                  <c:v>0.82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CDCA-4AE7-A159-F7B84F259121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/>
              <a:t>Energy Sector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7956-499F-B71B-D743FB214A6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7956-499F-B71B-D743FB214A6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7956-499F-B71B-D743FB214A6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7956-499F-B71B-D743FB214A6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7956-499F-B71B-D743FB214A6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C4777E9E-4B93-4947-8ED4-9E96CE92A11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7956-499F-B71B-D743FB214A6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8FEF7A3A-9D6D-4914-8436-A74B28D6D50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7956-499F-B71B-D743FB214A6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2EBCE406-633B-4662-8C2F-19D4B1E8439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7956-499F-B71B-D743FB214A6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D47D4A5F-5599-4B00-900F-884687433E9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7956-499F-B71B-D743FB214A6B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D1D3EAA3-D8B0-41AC-9FC6-2522ADD9FF9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7956-499F-B71B-D743FB214A6B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Copy!$B$4:$B$8</c:f>
              <c:strCache>
                <c:ptCount val="5"/>
                <c:pt idx="0">
                  <c:v>DPR under Preparation</c:v>
                </c:pt>
                <c:pt idx="1">
                  <c:v>DPR approved</c:v>
                </c:pt>
                <c:pt idx="2">
                  <c:v>Tender Issued</c:v>
                </c:pt>
                <c:pt idx="3">
                  <c:v>Work Order Issued</c:v>
                </c:pt>
                <c:pt idx="4">
                  <c:v>Work Completed</c:v>
                </c:pt>
              </c:strCache>
            </c:strRef>
          </c:cat>
          <c:val>
            <c:numRef>
              <c:f>Copy!$C$4:$C$8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7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Copy!$G$59:$G$63</c15:f>
                <c15:dlblRangeCache>
                  <c:ptCount val="5"/>
                  <c:pt idx="0">
                    <c:v>2</c:v>
                  </c:pt>
                  <c:pt idx="1">
                    <c:v>0</c:v>
                  </c:pt>
                  <c:pt idx="2">
                    <c:v>20.35</c:v>
                  </c:pt>
                  <c:pt idx="3">
                    <c:v>38.58</c:v>
                  </c:pt>
                  <c:pt idx="4">
                    <c:v>88.98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A-7956-499F-B71B-D743FB214A6B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C-7956-499F-B71B-D743FB214A6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E-7956-499F-B71B-D743FB214A6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0-7956-499F-B71B-D743FB214A6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2-7956-499F-B71B-D743FB214A6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4-7956-499F-B71B-D743FB214A6B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Copy!$B$4:$B$8</c:f>
              <c:strCache>
                <c:ptCount val="5"/>
                <c:pt idx="0">
                  <c:v>DPR under Preparation</c:v>
                </c:pt>
                <c:pt idx="1">
                  <c:v>DPR approved</c:v>
                </c:pt>
                <c:pt idx="2">
                  <c:v>Tender Issued</c:v>
                </c:pt>
                <c:pt idx="3">
                  <c:v>Work Order Issued</c:v>
                </c:pt>
                <c:pt idx="4">
                  <c:v>Work Completed</c:v>
                </c:pt>
              </c:strCache>
            </c:strRef>
          </c:cat>
          <c:val>
            <c:numRef>
              <c:f>Copy!$D$4:$D$8</c:f>
              <c:numCache>
                <c:formatCode>General</c:formatCode>
                <c:ptCount val="5"/>
                <c:pt idx="0">
                  <c:v>0</c:v>
                </c:pt>
                <c:pt idx="1">
                  <c:v>440</c:v>
                </c:pt>
                <c:pt idx="2">
                  <c:v>1041.71</c:v>
                </c:pt>
                <c:pt idx="3">
                  <c:v>4.05</c:v>
                </c:pt>
                <c:pt idx="4">
                  <c:v>0.82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7956-499F-B71B-D743FB214A6B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/>
              <a:t>Solid Waste Management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63A4-43C0-BACF-D0F1AB4E65C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63A4-43C0-BACF-D0F1AB4E65C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63A4-43C0-BACF-D0F1AB4E65C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63A4-43C0-BACF-D0F1AB4E65C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63A4-43C0-BACF-D0F1AB4E65C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2928A0B6-317A-4D08-B09B-10A0996F9D7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63A4-43C0-BACF-D0F1AB4E65C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D8292336-6A24-4CE8-A7F1-B8625094700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63A4-43C0-BACF-D0F1AB4E65C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F3C68EB7-9370-44DD-A931-FDE1FC8FDB7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63A4-43C0-BACF-D0F1AB4E65C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273B7299-66EC-40DE-90F0-FEE295B74D1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63A4-43C0-BACF-D0F1AB4E65CB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F7161D82-9380-4216-8085-9D955D19A16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63A4-43C0-BACF-D0F1AB4E65CB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Copy!$B$4:$B$8</c:f>
              <c:strCache>
                <c:ptCount val="5"/>
                <c:pt idx="0">
                  <c:v>DPR under Preparation</c:v>
                </c:pt>
                <c:pt idx="1">
                  <c:v>DPR approved</c:v>
                </c:pt>
                <c:pt idx="2">
                  <c:v>Tender Issued</c:v>
                </c:pt>
                <c:pt idx="3">
                  <c:v>Work Order Issued</c:v>
                </c:pt>
                <c:pt idx="4">
                  <c:v>Work Completed</c:v>
                </c:pt>
              </c:strCache>
            </c:strRef>
          </c:cat>
          <c:val>
            <c:numRef>
              <c:f>Copy!$C$4:$C$8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7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Copy!$D$14:$D$18</c15:f>
                <c15:dlblRangeCache>
                  <c:ptCount val="5"/>
                  <c:pt idx="0">
                    <c:v>30</c:v>
                  </c:pt>
                  <c:pt idx="1">
                    <c:v>7.5</c:v>
                  </c:pt>
                  <c:pt idx="2">
                    <c:v>50.27</c:v>
                  </c:pt>
                  <c:pt idx="3">
                    <c:v>28.8</c:v>
                  </c:pt>
                  <c:pt idx="4">
                    <c:v>30.91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A-63A4-43C0-BACF-D0F1AB4E65CB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C-63A4-43C0-BACF-D0F1AB4E65C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E-63A4-43C0-BACF-D0F1AB4E65C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0-63A4-43C0-BACF-D0F1AB4E65C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2-63A4-43C0-BACF-D0F1AB4E65C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4-63A4-43C0-BACF-D0F1AB4E65CB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Copy!$B$4:$B$8</c:f>
              <c:strCache>
                <c:ptCount val="5"/>
                <c:pt idx="0">
                  <c:v>DPR under Preparation</c:v>
                </c:pt>
                <c:pt idx="1">
                  <c:v>DPR approved</c:v>
                </c:pt>
                <c:pt idx="2">
                  <c:v>Tender Issued</c:v>
                </c:pt>
                <c:pt idx="3">
                  <c:v>Work Order Issued</c:v>
                </c:pt>
                <c:pt idx="4">
                  <c:v>Work Completed</c:v>
                </c:pt>
              </c:strCache>
            </c:strRef>
          </c:cat>
          <c:val>
            <c:numRef>
              <c:f>Copy!$D$4:$D$8</c:f>
              <c:numCache>
                <c:formatCode>General</c:formatCode>
                <c:ptCount val="5"/>
                <c:pt idx="0">
                  <c:v>0</c:v>
                </c:pt>
                <c:pt idx="1">
                  <c:v>440</c:v>
                </c:pt>
                <c:pt idx="2">
                  <c:v>1041.71</c:v>
                </c:pt>
                <c:pt idx="3">
                  <c:v>4.05</c:v>
                </c:pt>
                <c:pt idx="4">
                  <c:v>0.82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63A4-43C0-BACF-D0F1AB4E65CB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/>
              <a:t>Mobility and Social sector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A12D-4AD6-9935-F48A57F4154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A12D-4AD6-9935-F48A57F4154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A12D-4AD6-9935-F48A57F4154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A12D-4AD6-9935-F48A57F4154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A12D-4AD6-9935-F48A57F41547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1D66CA15-7F08-45FE-A451-D05E3C75805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A12D-4AD6-9935-F48A57F4154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9317C4E-F767-489C-B399-F7ABBC23B19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A12D-4AD6-9935-F48A57F4154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6880716E-4EBC-49D5-A8B2-8A9CEAF7583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A12D-4AD6-9935-F48A57F4154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527FBA94-7656-4A1F-8374-69345458F12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A12D-4AD6-9935-F48A57F4154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758CAD5B-7FB4-43B8-9B65-EA384B76AB2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A12D-4AD6-9935-F48A57F41547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Copy!$B$4:$B$8</c:f>
              <c:strCache>
                <c:ptCount val="5"/>
                <c:pt idx="0">
                  <c:v>DPR under Preparation</c:v>
                </c:pt>
                <c:pt idx="1">
                  <c:v>DPR approved</c:v>
                </c:pt>
                <c:pt idx="2">
                  <c:v>Tender Issued</c:v>
                </c:pt>
                <c:pt idx="3">
                  <c:v>Work Order Issued</c:v>
                </c:pt>
                <c:pt idx="4">
                  <c:v>Work Completed</c:v>
                </c:pt>
              </c:strCache>
            </c:strRef>
          </c:cat>
          <c:val>
            <c:numRef>
              <c:f>Copy!$C$4:$C$8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7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Copy!$C$58:$C$62</c15:f>
                <c15:dlblRangeCache>
                  <c:ptCount val="5"/>
                  <c:pt idx="0">
                    <c:v>6</c:v>
                  </c:pt>
                  <c:pt idx="1">
                    <c:v>5.3</c:v>
                  </c:pt>
                  <c:pt idx="2">
                    <c:v>25</c:v>
                  </c:pt>
                  <c:pt idx="3">
                    <c:v>5.85</c:v>
                  </c:pt>
                  <c:pt idx="4">
                    <c:v>78.25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A-A12D-4AD6-9935-F48A57F41547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C-A12D-4AD6-9935-F48A57F4154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E-A12D-4AD6-9935-F48A57F4154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0-A12D-4AD6-9935-F48A57F4154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2-A12D-4AD6-9935-F48A57F4154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4-A12D-4AD6-9935-F48A57F41547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Copy!$B$4:$B$8</c:f>
              <c:strCache>
                <c:ptCount val="5"/>
                <c:pt idx="0">
                  <c:v>DPR under Preparation</c:v>
                </c:pt>
                <c:pt idx="1">
                  <c:v>DPR approved</c:v>
                </c:pt>
                <c:pt idx="2">
                  <c:v>Tender Issued</c:v>
                </c:pt>
                <c:pt idx="3">
                  <c:v>Work Order Issued</c:v>
                </c:pt>
                <c:pt idx="4">
                  <c:v>Work Completed</c:v>
                </c:pt>
              </c:strCache>
            </c:strRef>
          </c:cat>
          <c:val>
            <c:numRef>
              <c:f>Copy!$D$4:$D$8</c:f>
              <c:numCache>
                <c:formatCode>General</c:formatCode>
                <c:ptCount val="5"/>
                <c:pt idx="0">
                  <c:v>0</c:v>
                </c:pt>
                <c:pt idx="1">
                  <c:v>440</c:v>
                </c:pt>
                <c:pt idx="2">
                  <c:v>1041.71</c:v>
                </c:pt>
                <c:pt idx="3">
                  <c:v>4.05</c:v>
                </c:pt>
                <c:pt idx="4">
                  <c:v>0.82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A12D-4AD6-9935-F48A57F41547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/>
              <a:t>Water, Waste Water and Sanitation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5DA5-411F-91AA-0313C4AD2C4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5DA5-411F-91AA-0313C4AD2C4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5DA5-411F-91AA-0313C4AD2C4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5DA5-411F-91AA-0313C4AD2C4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5DA5-411F-91AA-0313C4AD2C4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9828D6E1-B8A4-4483-A1B0-29119D7470C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5DA5-411F-91AA-0313C4AD2C4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FB153D65-FD22-49A0-97CD-59A7076C326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5DA5-411F-91AA-0313C4AD2C4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CC4FE1F2-0109-45D9-B36E-B261BC93949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5DA5-411F-91AA-0313C4AD2C4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9F285E12-486E-4E7E-888E-1BCDD2C6A98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5DA5-411F-91AA-0313C4AD2C4B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689CBE0E-18A4-41F4-9A79-2D30FEFB038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5DA5-411F-91AA-0313C4AD2C4B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Copy!$B$4:$B$8</c:f>
              <c:strCache>
                <c:ptCount val="5"/>
                <c:pt idx="0">
                  <c:v>DPR under Preparation</c:v>
                </c:pt>
                <c:pt idx="1">
                  <c:v>DPR approved</c:v>
                </c:pt>
                <c:pt idx="2">
                  <c:v>Tender Issued</c:v>
                </c:pt>
                <c:pt idx="3">
                  <c:v>Work Order Issued</c:v>
                </c:pt>
                <c:pt idx="4">
                  <c:v>Work Completed</c:v>
                </c:pt>
              </c:strCache>
            </c:strRef>
          </c:cat>
          <c:val>
            <c:numRef>
              <c:f>Copy!$C$4:$C$8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7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(Copy!$D$4:$D$8,Copy!$C$4:$C$8)</c15:f>
                <c15:dlblRangeCache>
                  <c:ptCount val="10"/>
                  <c:pt idx="0">
                    <c:v>0</c:v>
                  </c:pt>
                  <c:pt idx="1">
                    <c:v>440</c:v>
                  </c:pt>
                  <c:pt idx="2">
                    <c:v>1041.71</c:v>
                  </c:pt>
                  <c:pt idx="3">
                    <c:v>4.05</c:v>
                  </c:pt>
                  <c:pt idx="4">
                    <c:v>0.82</c:v>
                  </c:pt>
                  <c:pt idx="5">
                    <c:v>0</c:v>
                  </c:pt>
                  <c:pt idx="6">
                    <c:v>1</c:v>
                  </c:pt>
                  <c:pt idx="7">
                    <c:v>7</c:v>
                  </c:pt>
                  <c:pt idx="8">
                    <c:v>1</c:v>
                  </c:pt>
                  <c:pt idx="9">
                    <c:v>1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A-5DA5-411F-91AA-0313C4AD2C4B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C-5DA5-411F-91AA-0313C4AD2C4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E-5DA5-411F-91AA-0313C4AD2C4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0-5DA5-411F-91AA-0313C4AD2C4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2-5DA5-411F-91AA-0313C4AD2C4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4-5DA5-411F-91AA-0313C4AD2C4B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Copy!$B$4:$B$8</c:f>
              <c:strCache>
                <c:ptCount val="5"/>
                <c:pt idx="0">
                  <c:v>DPR under Preparation</c:v>
                </c:pt>
                <c:pt idx="1">
                  <c:v>DPR approved</c:v>
                </c:pt>
                <c:pt idx="2">
                  <c:v>Tender Issued</c:v>
                </c:pt>
                <c:pt idx="3">
                  <c:v>Work Order Issued</c:v>
                </c:pt>
                <c:pt idx="4">
                  <c:v>Work Completed</c:v>
                </c:pt>
              </c:strCache>
            </c:strRef>
          </c:cat>
          <c:val>
            <c:numRef>
              <c:f>Copy!$D$4:$D$8</c:f>
              <c:numCache>
                <c:formatCode>General</c:formatCode>
                <c:ptCount val="5"/>
                <c:pt idx="0">
                  <c:v>0</c:v>
                </c:pt>
                <c:pt idx="1">
                  <c:v>440</c:v>
                </c:pt>
                <c:pt idx="2">
                  <c:v>1041.71</c:v>
                </c:pt>
                <c:pt idx="3">
                  <c:v>4.05</c:v>
                </c:pt>
                <c:pt idx="4">
                  <c:v>0.82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5DA5-411F-91AA-0313C4AD2C4B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/>
              <a:t>Urban retrofit and Redevelopment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BFD5-450E-A0CA-4E8104D21CC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BFD5-450E-A0CA-4E8104D21CC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BFD5-450E-A0CA-4E8104D21CC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BFD5-450E-A0CA-4E8104D21CC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BFD5-450E-A0CA-4E8104D21CC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7F9AD30C-D9BD-4680-804E-6BB34338CFB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BFD5-450E-A0CA-4E8104D21CC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2916B14-6EB3-4214-8CEF-DD22805F5DC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BFD5-450E-A0CA-4E8104D21CC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86DD2B44-CC9B-4FBA-A224-7FAE4B7EB2A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BFD5-450E-A0CA-4E8104D21CC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08909985-9938-4363-A402-B102DF775EA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BFD5-450E-A0CA-4E8104D21CC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DD8272A6-98A4-4706-A1EE-9787E51F5B3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BFD5-450E-A0CA-4E8104D21CC3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Copy!$B$4:$B$8</c:f>
              <c:strCache>
                <c:ptCount val="5"/>
                <c:pt idx="0">
                  <c:v>DPR under Preparation</c:v>
                </c:pt>
                <c:pt idx="1">
                  <c:v>DPR approved</c:v>
                </c:pt>
                <c:pt idx="2">
                  <c:v>Tender Issued</c:v>
                </c:pt>
                <c:pt idx="3">
                  <c:v>Work Order Issued</c:v>
                </c:pt>
                <c:pt idx="4">
                  <c:v>Work Completed</c:v>
                </c:pt>
              </c:strCache>
            </c:strRef>
          </c:cat>
          <c:val>
            <c:numRef>
              <c:f>Copy!$C$4:$C$8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7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Copy!$C$36:$C$40</c15:f>
                <c15:dlblRangeCache>
                  <c:ptCount val="5"/>
                  <c:pt idx="0">
                    <c:v>1.1</c:v>
                  </c:pt>
                  <c:pt idx="1">
                    <c:v>0</c:v>
                  </c:pt>
                  <c:pt idx="2">
                    <c:v>0</c:v>
                  </c:pt>
                  <c:pt idx="3">
                    <c:v>25.38</c:v>
                  </c:pt>
                  <c:pt idx="4">
                    <c:v>0.54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A-BFD5-450E-A0CA-4E8104D21CC3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C-BFD5-450E-A0CA-4E8104D21CC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E-BFD5-450E-A0CA-4E8104D21CC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0-BFD5-450E-A0CA-4E8104D21CC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2-BFD5-450E-A0CA-4E8104D21CC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4-BFD5-450E-A0CA-4E8104D21CC3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Copy!$B$4:$B$8</c:f>
              <c:strCache>
                <c:ptCount val="5"/>
                <c:pt idx="0">
                  <c:v>DPR under Preparation</c:v>
                </c:pt>
                <c:pt idx="1">
                  <c:v>DPR approved</c:v>
                </c:pt>
                <c:pt idx="2">
                  <c:v>Tender Issued</c:v>
                </c:pt>
                <c:pt idx="3">
                  <c:v>Work Order Issued</c:v>
                </c:pt>
                <c:pt idx="4">
                  <c:v>Work Completed</c:v>
                </c:pt>
              </c:strCache>
            </c:strRef>
          </c:cat>
          <c:val>
            <c:numRef>
              <c:f>Copy!$D$4:$D$8</c:f>
              <c:numCache>
                <c:formatCode>General</c:formatCode>
                <c:ptCount val="5"/>
                <c:pt idx="0">
                  <c:v>0</c:v>
                </c:pt>
                <c:pt idx="1">
                  <c:v>440</c:v>
                </c:pt>
                <c:pt idx="2">
                  <c:v>1041.71</c:v>
                </c:pt>
                <c:pt idx="3">
                  <c:v>4.05</c:v>
                </c:pt>
                <c:pt idx="4">
                  <c:v>0.82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BFD5-450E-A0CA-4E8104D21CC3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680363-07DD-441F-8FFE-774F90649FCD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0F64308-D567-452A-8D7C-6B9D6BB10A2E}">
      <dgm:prSet phldrT="[Text]" custT="1"/>
      <dgm:spPr/>
      <dgm:t>
        <a:bodyPr/>
        <a:lstStyle/>
        <a:p>
          <a:r>
            <a:rPr lang="en-IN" sz="1600" dirty="0" smtClean="0">
              <a:effectLst/>
              <a:latin typeface="Book Antiqua" panose="02040602050305030304" pitchFamily="18" charset="0"/>
            </a:rPr>
            <a:t>3 BRD STP</a:t>
          </a:r>
          <a:endParaRPr lang="en-US" sz="1600" dirty="0"/>
        </a:p>
      </dgm:t>
    </dgm:pt>
    <dgm:pt modelId="{ACB89E57-3E8C-469A-BF75-642872558F28}" type="parTrans" cxnId="{AED29297-5E77-4345-8DFC-BB3B1A84DE4D}">
      <dgm:prSet/>
      <dgm:spPr/>
      <dgm:t>
        <a:bodyPr/>
        <a:lstStyle/>
        <a:p>
          <a:endParaRPr lang="en-US"/>
        </a:p>
      </dgm:t>
    </dgm:pt>
    <dgm:pt modelId="{B6CE0598-8E7F-43F7-AFA2-5838DCD4D43F}" type="sibTrans" cxnId="{AED29297-5E77-4345-8DFC-BB3B1A84DE4D}">
      <dgm:prSet/>
      <dgm:spPr/>
      <dgm:t>
        <a:bodyPr/>
        <a:lstStyle/>
        <a:p>
          <a:endParaRPr lang="en-US"/>
        </a:p>
      </dgm:t>
    </dgm:pt>
    <dgm:pt modelId="{2BA96FFA-0C11-476F-9473-2239A79621D6}">
      <dgm:prSet phldrT="[Text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600" dirty="0" smtClean="0">
              <a:latin typeface="Book Antiqua" panose="02040602050305030304" pitchFamily="18" charset="0"/>
            </a:rPr>
            <a:t>Diggian STP</a:t>
          </a:r>
          <a:endParaRPr lang="en-US" sz="1600" dirty="0">
            <a:latin typeface="Book Antiqua" panose="02040602050305030304" pitchFamily="18" charset="0"/>
          </a:endParaRPr>
        </a:p>
      </dgm:t>
    </dgm:pt>
    <dgm:pt modelId="{D3450B97-9E1D-48B4-8C8F-75A5501FAD15}" type="parTrans" cxnId="{F3FDB538-601D-4573-B344-953631172777}">
      <dgm:prSet/>
      <dgm:spPr/>
      <dgm:t>
        <a:bodyPr/>
        <a:lstStyle/>
        <a:p>
          <a:endParaRPr lang="en-US"/>
        </a:p>
      </dgm:t>
    </dgm:pt>
    <dgm:pt modelId="{CC630E8C-6C1F-44BD-8643-BD71F399B532}" type="sibTrans" cxnId="{F3FDB538-601D-4573-B344-953631172777}">
      <dgm:prSet/>
      <dgm:spPr/>
      <dgm:t>
        <a:bodyPr/>
        <a:lstStyle/>
        <a:p>
          <a:endParaRPr lang="en-US"/>
        </a:p>
      </dgm:t>
    </dgm:pt>
    <dgm:pt modelId="{88F4A4B2-5A66-4991-86E6-2D891D76D371}">
      <dgm:prSet phldrT="[Text]" custT="1"/>
      <dgm:spPr/>
      <dgm:t>
        <a:bodyPr/>
        <a:lstStyle/>
        <a:p>
          <a:r>
            <a:rPr lang="en-US" sz="1600" dirty="0" smtClean="0">
              <a:latin typeface="Book Antiqua" panose="02040602050305030304" pitchFamily="18" charset="0"/>
            </a:rPr>
            <a:t>Raipur Kalan STP</a:t>
          </a:r>
          <a:endParaRPr lang="en-US" sz="1600" dirty="0">
            <a:latin typeface="Book Antiqua" panose="02040602050305030304" pitchFamily="18" charset="0"/>
          </a:endParaRPr>
        </a:p>
      </dgm:t>
    </dgm:pt>
    <dgm:pt modelId="{8A5EE9A2-5909-4EBC-B16D-2B22989CD0F8}" type="parTrans" cxnId="{AF1BDAA9-3188-4E29-9072-CA13881EACFF}">
      <dgm:prSet/>
      <dgm:spPr/>
      <dgm:t>
        <a:bodyPr/>
        <a:lstStyle/>
        <a:p>
          <a:endParaRPr lang="en-US"/>
        </a:p>
      </dgm:t>
    </dgm:pt>
    <dgm:pt modelId="{E5937711-FA9D-457E-B888-814BB7148B6D}" type="sibTrans" cxnId="{AF1BDAA9-3188-4E29-9072-CA13881EACFF}">
      <dgm:prSet/>
      <dgm:spPr/>
      <dgm:t>
        <a:bodyPr/>
        <a:lstStyle/>
        <a:p>
          <a:endParaRPr lang="en-US"/>
        </a:p>
      </dgm:t>
    </dgm:pt>
    <dgm:pt modelId="{D83DF01B-AF75-4539-B59F-B7AA8F7BBD9B}">
      <dgm:prSet custT="1"/>
      <dgm:spPr/>
      <dgm:t>
        <a:bodyPr/>
        <a:lstStyle/>
        <a:p>
          <a:r>
            <a:rPr lang="en-US" sz="1600" dirty="0" smtClean="0">
              <a:latin typeface="Book Antiqua" panose="02040602050305030304" pitchFamily="18" charset="0"/>
            </a:rPr>
            <a:t>Raipur Khurd STP</a:t>
          </a:r>
          <a:endParaRPr lang="en-US" sz="1600" dirty="0">
            <a:latin typeface="Book Antiqua" panose="02040602050305030304" pitchFamily="18" charset="0"/>
          </a:endParaRPr>
        </a:p>
      </dgm:t>
    </dgm:pt>
    <dgm:pt modelId="{15B544D3-A62E-4E97-94D1-F0802E82F64B}" type="parTrans" cxnId="{FBC44473-7B23-4CC7-93B7-41C2049497E5}">
      <dgm:prSet/>
      <dgm:spPr/>
      <dgm:t>
        <a:bodyPr/>
        <a:lstStyle/>
        <a:p>
          <a:endParaRPr lang="en-US"/>
        </a:p>
      </dgm:t>
    </dgm:pt>
    <dgm:pt modelId="{B4B4DDE6-7A43-4B86-8C77-ACF6BA629BFA}" type="sibTrans" cxnId="{FBC44473-7B23-4CC7-93B7-41C2049497E5}">
      <dgm:prSet/>
      <dgm:spPr/>
      <dgm:t>
        <a:bodyPr/>
        <a:lstStyle/>
        <a:p>
          <a:endParaRPr lang="en-US"/>
        </a:p>
      </dgm:t>
    </dgm:pt>
    <dgm:pt modelId="{BC037E9D-B54A-48D4-8D79-13A889DDB78D}">
      <dgm:prSet custT="1"/>
      <dgm:spPr/>
      <dgm:t>
        <a:bodyPr/>
        <a:lstStyle/>
        <a:p>
          <a:r>
            <a:rPr lang="en-US" sz="1600" dirty="0" smtClean="0">
              <a:latin typeface="Book Antiqua" panose="02040602050305030304" pitchFamily="18" charset="0"/>
            </a:rPr>
            <a:t>Dhanas STP</a:t>
          </a:r>
          <a:endParaRPr lang="en-US" sz="1600" dirty="0">
            <a:latin typeface="Book Antiqua" panose="02040602050305030304" pitchFamily="18" charset="0"/>
          </a:endParaRPr>
        </a:p>
      </dgm:t>
    </dgm:pt>
    <dgm:pt modelId="{CFD9835B-5295-425E-852C-211437530DBE}" type="parTrans" cxnId="{A098E166-CEBB-49BE-AF92-41E74B0F0F82}">
      <dgm:prSet/>
      <dgm:spPr/>
      <dgm:t>
        <a:bodyPr/>
        <a:lstStyle/>
        <a:p>
          <a:endParaRPr lang="en-US"/>
        </a:p>
      </dgm:t>
    </dgm:pt>
    <dgm:pt modelId="{0AEB84A5-68BD-4BD1-8997-11A6BBD29008}" type="sibTrans" cxnId="{A098E166-CEBB-49BE-AF92-41E74B0F0F82}">
      <dgm:prSet/>
      <dgm:spPr/>
      <dgm:t>
        <a:bodyPr/>
        <a:lstStyle/>
        <a:p>
          <a:endParaRPr lang="en-US"/>
        </a:p>
      </dgm:t>
    </dgm:pt>
    <dgm:pt modelId="{F6FE8E8B-67C2-4932-B464-8D3F680A1E08}" type="pres">
      <dgm:prSet presAssocID="{A0680363-07DD-441F-8FFE-774F90649FC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CEAB43C-E18E-4D77-B989-26A31A850613}" type="pres">
      <dgm:prSet presAssocID="{80F64308-D567-452A-8D7C-6B9D6BB10A2E}" presName="composite" presStyleCnt="0"/>
      <dgm:spPr/>
    </dgm:pt>
    <dgm:pt modelId="{F55FE659-B8FA-4B38-90F2-646B0D120934}" type="pres">
      <dgm:prSet presAssocID="{80F64308-D567-452A-8D7C-6B9D6BB10A2E}" presName="rect1" presStyleLbl="tr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6A120F-B923-4754-914A-D94D058CFEC7}" type="pres">
      <dgm:prSet presAssocID="{80F64308-D567-452A-8D7C-6B9D6BB10A2E}" presName="rect2" presStyleLbl="fgImgPlace1" presStyleIdx="0" presStyleCnt="5"/>
      <dgm:spPr>
        <a:solidFill>
          <a:srgbClr val="FDFF91"/>
        </a:solidFill>
      </dgm:spPr>
    </dgm:pt>
    <dgm:pt modelId="{D6F2F79F-D323-4145-87D2-F389E6B9705C}" type="pres">
      <dgm:prSet presAssocID="{B6CE0598-8E7F-43F7-AFA2-5838DCD4D43F}" presName="sibTrans" presStyleCnt="0"/>
      <dgm:spPr/>
    </dgm:pt>
    <dgm:pt modelId="{2B6E1C34-D1C4-4791-AE38-5353739DD584}" type="pres">
      <dgm:prSet presAssocID="{2BA96FFA-0C11-476F-9473-2239A79621D6}" presName="composite" presStyleCnt="0"/>
      <dgm:spPr/>
    </dgm:pt>
    <dgm:pt modelId="{5072F524-48A1-42A7-AE22-E3C720F857A1}" type="pres">
      <dgm:prSet presAssocID="{2BA96FFA-0C11-476F-9473-2239A79621D6}" presName="rect1" presStyleLbl="tr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51E3E1-AECF-403E-AC4C-E18A1E3FC915}" type="pres">
      <dgm:prSet presAssocID="{2BA96FFA-0C11-476F-9473-2239A79621D6}" presName="rect2" presStyleLbl="fgImgPlace1" presStyleIdx="1" presStyleCnt="5"/>
      <dgm:spPr>
        <a:solidFill>
          <a:srgbClr val="4C4DFE"/>
        </a:solidFill>
      </dgm:spPr>
    </dgm:pt>
    <dgm:pt modelId="{C5B6E297-18BF-4CF7-8B54-D1F288FC4B63}" type="pres">
      <dgm:prSet presAssocID="{CC630E8C-6C1F-44BD-8643-BD71F399B532}" presName="sibTrans" presStyleCnt="0"/>
      <dgm:spPr/>
    </dgm:pt>
    <dgm:pt modelId="{B6934EC3-7511-4A81-9EE8-45BDC8CE6376}" type="pres">
      <dgm:prSet presAssocID="{88F4A4B2-5A66-4991-86E6-2D891D76D371}" presName="composite" presStyleCnt="0"/>
      <dgm:spPr/>
    </dgm:pt>
    <dgm:pt modelId="{9EEA3BF2-2CDE-438A-B3B3-995B2999BF07}" type="pres">
      <dgm:prSet presAssocID="{88F4A4B2-5A66-4991-86E6-2D891D76D371}" presName="rect1" presStyleLbl="tr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052C8F-C43C-413A-8947-65D240FE07DE}" type="pres">
      <dgm:prSet presAssocID="{88F4A4B2-5A66-4991-86E6-2D891D76D371}" presName="rect2" presStyleLbl="fgImgPlace1" presStyleIdx="2" presStyleCnt="5"/>
      <dgm:spPr>
        <a:solidFill>
          <a:srgbClr val="F5CDA5"/>
        </a:solidFill>
      </dgm:spPr>
      <dgm:t>
        <a:bodyPr/>
        <a:lstStyle/>
        <a:p>
          <a:endParaRPr lang="en-US"/>
        </a:p>
      </dgm:t>
    </dgm:pt>
    <dgm:pt modelId="{144AA848-2C99-451A-BECD-B01FDA680A7F}" type="pres">
      <dgm:prSet presAssocID="{E5937711-FA9D-457E-B888-814BB7148B6D}" presName="sibTrans" presStyleCnt="0"/>
      <dgm:spPr/>
    </dgm:pt>
    <dgm:pt modelId="{D7C4DCB8-FE0B-4703-AC48-6A85BCC1E277}" type="pres">
      <dgm:prSet presAssocID="{D83DF01B-AF75-4539-B59F-B7AA8F7BBD9B}" presName="composite" presStyleCnt="0"/>
      <dgm:spPr/>
    </dgm:pt>
    <dgm:pt modelId="{BE786B2E-881A-4DF3-BA28-4179F4871463}" type="pres">
      <dgm:prSet presAssocID="{D83DF01B-AF75-4539-B59F-B7AA8F7BBD9B}" presName="rect1" presStyleLbl="tr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FAF337-5160-423D-AFF0-7286ACBD0D6C}" type="pres">
      <dgm:prSet presAssocID="{D83DF01B-AF75-4539-B59F-B7AA8F7BBD9B}" presName="rect2" presStyleLbl="fgImgPlace1" presStyleIdx="3" presStyleCnt="5"/>
      <dgm:spPr>
        <a:solidFill>
          <a:srgbClr val="AEFFAD"/>
        </a:solidFill>
      </dgm:spPr>
    </dgm:pt>
    <dgm:pt modelId="{E47433EA-A9BC-4A41-BD54-FAD7028B25AE}" type="pres">
      <dgm:prSet presAssocID="{B4B4DDE6-7A43-4B86-8C77-ACF6BA629BFA}" presName="sibTrans" presStyleCnt="0"/>
      <dgm:spPr/>
    </dgm:pt>
    <dgm:pt modelId="{2B74A0C8-C22F-4D9A-AAE3-7540D9651AC2}" type="pres">
      <dgm:prSet presAssocID="{BC037E9D-B54A-48D4-8D79-13A889DDB78D}" presName="composite" presStyleCnt="0"/>
      <dgm:spPr/>
    </dgm:pt>
    <dgm:pt modelId="{49407FA1-71FA-4A7C-876D-A71464503152}" type="pres">
      <dgm:prSet presAssocID="{BC037E9D-B54A-48D4-8D79-13A889DDB78D}" presName="rect1" presStyleLbl="tr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20ACC1-9D1C-4807-BEF2-1D3FFDB5C590}" type="pres">
      <dgm:prSet presAssocID="{BC037E9D-B54A-48D4-8D79-13A889DDB78D}" presName="rect2" presStyleLbl="fgImgPlace1" presStyleIdx="4" presStyleCnt="5"/>
      <dgm:spPr>
        <a:solidFill>
          <a:srgbClr val="FEA5FF"/>
        </a:solidFill>
      </dgm:spPr>
    </dgm:pt>
  </dgm:ptLst>
  <dgm:cxnLst>
    <dgm:cxn modelId="{234CF902-25F8-43A6-B64D-9E98212D933C}" type="presOf" srcId="{88F4A4B2-5A66-4991-86E6-2D891D76D371}" destId="{9EEA3BF2-2CDE-438A-B3B3-995B2999BF07}" srcOrd="0" destOrd="0" presId="urn:microsoft.com/office/officeart/2008/layout/PictureStrips"/>
    <dgm:cxn modelId="{FBC44473-7B23-4CC7-93B7-41C2049497E5}" srcId="{A0680363-07DD-441F-8FFE-774F90649FCD}" destId="{D83DF01B-AF75-4539-B59F-B7AA8F7BBD9B}" srcOrd="3" destOrd="0" parTransId="{15B544D3-A62E-4E97-94D1-F0802E82F64B}" sibTransId="{B4B4DDE6-7A43-4B86-8C77-ACF6BA629BFA}"/>
    <dgm:cxn modelId="{09A44D04-5188-4B82-9603-0E09777140EB}" type="presOf" srcId="{2BA96FFA-0C11-476F-9473-2239A79621D6}" destId="{5072F524-48A1-42A7-AE22-E3C720F857A1}" srcOrd="0" destOrd="0" presId="urn:microsoft.com/office/officeart/2008/layout/PictureStrips"/>
    <dgm:cxn modelId="{D2339467-F777-48DA-AA13-560DB905D32A}" type="presOf" srcId="{80F64308-D567-452A-8D7C-6B9D6BB10A2E}" destId="{F55FE659-B8FA-4B38-90F2-646B0D120934}" srcOrd="0" destOrd="0" presId="urn:microsoft.com/office/officeart/2008/layout/PictureStrips"/>
    <dgm:cxn modelId="{F3FDB538-601D-4573-B344-953631172777}" srcId="{A0680363-07DD-441F-8FFE-774F90649FCD}" destId="{2BA96FFA-0C11-476F-9473-2239A79621D6}" srcOrd="1" destOrd="0" parTransId="{D3450B97-9E1D-48B4-8C8F-75A5501FAD15}" sibTransId="{CC630E8C-6C1F-44BD-8643-BD71F399B532}"/>
    <dgm:cxn modelId="{A098E166-CEBB-49BE-AF92-41E74B0F0F82}" srcId="{A0680363-07DD-441F-8FFE-774F90649FCD}" destId="{BC037E9D-B54A-48D4-8D79-13A889DDB78D}" srcOrd="4" destOrd="0" parTransId="{CFD9835B-5295-425E-852C-211437530DBE}" sibTransId="{0AEB84A5-68BD-4BD1-8997-11A6BBD29008}"/>
    <dgm:cxn modelId="{35A3C68B-452A-4901-8618-84E98A813FCA}" type="presOf" srcId="{A0680363-07DD-441F-8FFE-774F90649FCD}" destId="{F6FE8E8B-67C2-4932-B464-8D3F680A1E08}" srcOrd="0" destOrd="0" presId="urn:microsoft.com/office/officeart/2008/layout/PictureStrips"/>
    <dgm:cxn modelId="{6E9E25DC-13C5-4366-BC04-289E8C6FB00B}" type="presOf" srcId="{BC037E9D-B54A-48D4-8D79-13A889DDB78D}" destId="{49407FA1-71FA-4A7C-876D-A71464503152}" srcOrd="0" destOrd="0" presId="urn:microsoft.com/office/officeart/2008/layout/PictureStrips"/>
    <dgm:cxn modelId="{1A9B29AA-9388-43ED-80CE-A33845652801}" type="presOf" srcId="{D83DF01B-AF75-4539-B59F-B7AA8F7BBD9B}" destId="{BE786B2E-881A-4DF3-BA28-4179F4871463}" srcOrd="0" destOrd="0" presId="urn:microsoft.com/office/officeart/2008/layout/PictureStrips"/>
    <dgm:cxn modelId="{AF1BDAA9-3188-4E29-9072-CA13881EACFF}" srcId="{A0680363-07DD-441F-8FFE-774F90649FCD}" destId="{88F4A4B2-5A66-4991-86E6-2D891D76D371}" srcOrd="2" destOrd="0" parTransId="{8A5EE9A2-5909-4EBC-B16D-2B22989CD0F8}" sibTransId="{E5937711-FA9D-457E-B888-814BB7148B6D}"/>
    <dgm:cxn modelId="{AED29297-5E77-4345-8DFC-BB3B1A84DE4D}" srcId="{A0680363-07DD-441F-8FFE-774F90649FCD}" destId="{80F64308-D567-452A-8D7C-6B9D6BB10A2E}" srcOrd="0" destOrd="0" parTransId="{ACB89E57-3E8C-469A-BF75-642872558F28}" sibTransId="{B6CE0598-8E7F-43F7-AFA2-5838DCD4D43F}"/>
    <dgm:cxn modelId="{B31AB3E1-819D-44C5-B1B8-252909AD40B4}" type="presParOf" srcId="{F6FE8E8B-67C2-4932-B464-8D3F680A1E08}" destId="{FCEAB43C-E18E-4D77-B989-26A31A850613}" srcOrd="0" destOrd="0" presId="urn:microsoft.com/office/officeart/2008/layout/PictureStrips"/>
    <dgm:cxn modelId="{7B20805B-1553-4EC8-A39C-57C87BFD0142}" type="presParOf" srcId="{FCEAB43C-E18E-4D77-B989-26A31A850613}" destId="{F55FE659-B8FA-4B38-90F2-646B0D120934}" srcOrd="0" destOrd="0" presId="urn:microsoft.com/office/officeart/2008/layout/PictureStrips"/>
    <dgm:cxn modelId="{3E281F32-6541-4F43-A9C0-05F25907AFEC}" type="presParOf" srcId="{FCEAB43C-E18E-4D77-B989-26A31A850613}" destId="{BF6A120F-B923-4754-914A-D94D058CFEC7}" srcOrd="1" destOrd="0" presId="urn:microsoft.com/office/officeart/2008/layout/PictureStrips"/>
    <dgm:cxn modelId="{36E839EC-64C3-4EB4-8F7C-B58C6F747CCD}" type="presParOf" srcId="{F6FE8E8B-67C2-4932-B464-8D3F680A1E08}" destId="{D6F2F79F-D323-4145-87D2-F389E6B9705C}" srcOrd="1" destOrd="0" presId="urn:microsoft.com/office/officeart/2008/layout/PictureStrips"/>
    <dgm:cxn modelId="{E4A140D4-0852-43B2-BEA6-EC12BA2F7552}" type="presParOf" srcId="{F6FE8E8B-67C2-4932-B464-8D3F680A1E08}" destId="{2B6E1C34-D1C4-4791-AE38-5353739DD584}" srcOrd="2" destOrd="0" presId="urn:microsoft.com/office/officeart/2008/layout/PictureStrips"/>
    <dgm:cxn modelId="{4BCD320E-76A9-4AEC-B7C4-DA1D7B18DAF6}" type="presParOf" srcId="{2B6E1C34-D1C4-4791-AE38-5353739DD584}" destId="{5072F524-48A1-42A7-AE22-E3C720F857A1}" srcOrd="0" destOrd="0" presId="urn:microsoft.com/office/officeart/2008/layout/PictureStrips"/>
    <dgm:cxn modelId="{BDD0A61F-9153-4787-AB65-1E024295E7F1}" type="presParOf" srcId="{2B6E1C34-D1C4-4791-AE38-5353739DD584}" destId="{AF51E3E1-AECF-403E-AC4C-E18A1E3FC915}" srcOrd="1" destOrd="0" presId="urn:microsoft.com/office/officeart/2008/layout/PictureStrips"/>
    <dgm:cxn modelId="{1D214902-B1A6-42F9-A0A6-9CCCBD070016}" type="presParOf" srcId="{F6FE8E8B-67C2-4932-B464-8D3F680A1E08}" destId="{C5B6E297-18BF-4CF7-8B54-D1F288FC4B63}" srcOrd="3" destOrd="0" presId="urn:microsoft.com/office/officeart/2008/layout/PictureStrips"/>
    <dgm:cxn modelId="{5532908D-D89C-4849-811B-FF3436E87CE1}" type="presParOf" srcId="{F6FE8E8B-67C2-4932-B464-8D3F680A1E08}" destId="{B6934EC3-7511-4A81-9EE8-45BDC8CE6376}" srcOrd="4" destOrd="0" presId="urn:microsoft.com/office/officeart/2008/layout/PictureStrips"/>
    <dgm:cxn modelId="{0CAB3A29-41E9-4357-ABCC-DEC4FED7B5EA}" type="presParOf" srcId="{B6934EC3-7511-4A81-9EE8-45BDC8CE6376}" destId="{9EEA3BF2-2CDE-438A-B3B3-995B2999BF07}" srcOrd="0" destOrd="0" presId="urn:microsoft.com/office/officeart/2008/layout/PictureStrips"/>
    <dgm:cxn modelId="{7ACFF60E-565E-41AD-9B1D-AB4F53C466B1}" type="presParOf" srcId="{B6934EC3-7511-4A81-9EE8-45BDC8CE6376}" destId="{11052C8F-C43C-413A-8947-65D240FE07DE}" srcOrd="1" destOrd="0" presId="urn:microsoft.com/office/officeart/2008/layout/PictureStrips"/>
    <dgm:cxn modelId="{931EA420-99CB-4C05-AEDA-73ED599FF178}" type="presParOf" srcId="{F6FE8E8B-67C2-4932-B464-8D3F680A1E08}" destId="{144AA848-2C99-451A-BECD-B01FDA680A7F}" srcOrd="5" destOrd="0" presId="urn:microsoft.com/office/officeart/2008/layout/PictureStrips"/>
    <dgm:cxn modelId="{34649906-F8BD-450F-B4E6-FEDAB5E88F42}" type="presParOf" srcId="{F6FE8E8B-67C2-4932-B464-8D3F680A1E08}" destId="{D7C4DCB8-FE0B-4703-AC48-6A85BCC1E277}" srcOrd="6" destOrd="0" presId="urn:microsoft.com/office/officeart/2008/layout/PictureStrips"/>
    <dgm:cxn modelId="{2BE1774A-9CAF-4842-8946-2DB4497766AD}" type="presParOf" srcId="{D7C4DCB8-FE0B-4703-AC48-6A85BCC1E277}" destId="{BE786B2E-881A-4DF3-BA28-4179F4871463}" srcOrd="0" destOrd="0" presId="urn:microsoft.com/office/officeart/2008/layout/PictureStrips"/>
    <dgm:cxn modelId="{322F1708-D1A7-4400-95ED-2BA30908EFA7}" type="presParOf" srcId="{D7C4DCB8-FE0B-4703-AC48-6A85BCC1E277}" destId="{42FAF337-5160-423D-AFF0-7286ACBD0D6C}" srcOrd="1" destOrd="0" presId="urn:microsoft.com/office/officeart/2008/layout/PictureStrips"/>
    <dgm:cxn modelId="{F3EFE774-6CE9-4F6B-8C25-5CA64B0DC7D1}" type="presParOf" srcId="{F6FE8E8B-67C2-4932-B464-8D3F680A1E08}" destId="{E47433EA-A9BC-4A41-BD54-FAD7028B25AE}" srcOrd="7" destOrd="0" presId="urn:microsoft.com/office/officeart/2008/layout/PictureStrips"/>
    <dgm:cxn modelId="{D23C7222-232F-4C20-BCFB-02E58D490BD2}" type="presParOf" srcId="{F6FE8E8B-67C2-4932-B464-8D3F680A1E08}" destId="{2B74A0C8-C22F-4D9A-AAE3-7540D9651AC2}" srcOrd="8" destOrd="0" presId="urn:microsoft.com/office/officeart/2008/layout/PictureStrips"/>
    <dgm:cxn modelId="{92EEB26A-A7DC-4A02-B24D-4B70B32ED958}" type="presParOf" srcId="{2B74A0C8-C22F-4D9A-AAE3-7540D9651AC2}" destId="{49407FA1-71FA-4A7C-876D-A71464503152}" srcOrd="0" destOrd="0" presId="urn:microsoft.com/office/officeart/2008/layout/PictureStrips"/>
    <dgm:cxn modelId="{E517C3BE-2BB3-48C0-AFCC-29DD2C0963FB}" type="presParOf" srcId="{2B74A0C8-C22F-4D9A-AAE3-7540D9651AC2}" destId="{3820ACC1-9D1C-4807-BEF2-1D3FFDB5C59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5FE659-B8FA-4B38-90F2-646B0D120934}">
      <dsp:nvSpPr>
        <dsp:cNvPr id="0" name=""/>
        <dsp:cNvSpPr/>
      </dsp:nvSpPr>
      <dsp:spPr>
        <a:xfrm>
          <a:off x="899502" y="364148"/>
          <a:ext cx="1731194" cy="54099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6436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kern="1200" dirty="0" smtClean="0">
              <a:effectLst/>
              <a:latin typeface="Book Antiqua" panose="02040602050305030304" pitchFamily="18" charset="0"/>
            </a:rPr>
            <a:t>3 BRD STP</a:t>
          </a:r>
          <a:endParaRPr lang="en-US" sz="1600" kern="1200" dirty="0"/>
        </a:p>
      </dsp:txBody>
      <dsp:txXfrm>
        <a:off x="899502" y="364148"/>
        <a:ext cx="1731194" cy="540998"/>
      </dsp:txXfrm>
    </dsp:sp>
    <dsp:sp modelId="{BF6A120F-B923-4754-914A-D94D058CFEC7}">
      <dsp:nvSpPr>
        <dsp:cNvPr id="0" name=""/>
        <dsp:cNvSpPr/>
      </dsp:nvSpPr>
      <dsp:spPr>
        <a:xfrm>
          <a:off x="827369" y="286004"/>
          <a:ext cx="378698" cy="568048"/>
        </a:xfrm>
        <a:prstGeom prst="rect">
          <a:avLst/>
        </a:prstGeom>
        <a:solidFill>
          <a:srgbClr val="FDFF9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72F524-48A1-42A7-AE22-E3C720F857A1}">
      <dsp:nvSpPr>
        <dsp:cNvPr id="0" name=""/>
        <dsp:cNvSpPr/>
      </dsp:nvSpPr>
      <dsp:spPr>
        <a:xfrm>
          <a:off x="899502" y="1045205"/>
          <a:ext cx="1731194" cy="540998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366436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Book Antiqua" panose="02040602050305030304" pitchFamily="18" charset="0"/>
            </a:rPr>
            <a:t>Diggian STP</a:t>
          </a:r>
          <a:endParaRPr lang="en-US" sz="1600" kern="1200" dirty="0">
            <a:latin typeface="Book Antiqua" panose="02040602050305030304" pitchFamily="18" charset="0"/>
          </a:endParaRPr>
        </a:p>
      </dsp:txBody>
      <dsp:txXfrm>
        <a:off x="899502" y="1045205"/>
        <a:ext cx="1731194" cy="540998"/>
      </dsp:txXfrm>
    </dsp:sp>
    <dsp:sp modelId="{AF51E3E1-AECF-403E-AC4C-E18A1E3FC915}">
      <dsp:nvSpPr>
        <dsp:cNvPr id="0" name=""/>
        <dsp:cNvSpPr/>
      </dsp:nvSpPr>
      <dsp:spPr>
        <a:xfrm>
          <a:off x="827369" y="967061"/>
          <a:ext cx="378698" cy="568048"/>
        </a:xfrm>
        <a:prstGeom prst="rect">
          <a:avLst/>
        </a:prstGeom>
        <a:solidFill>
          <a:srgbClr val="4C4DF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EA3BF2-2CDE-438A-B3B3-995B2999BF07}">
      <dsp:nvSpPr>
        <dsp:cNvPr id="0" name=""/>
        <dsp:cNvSpPr/>
      </dsp:nvSpPr>
      <dsp:spPr>
        <a:xfrm>
          <a:off x="899502" y="1726262"/>
          <a:ext cx="1731194" cy="54099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6436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Book Antiqua" panose="02040602050305030304" pitchFamily="18" charset="0"/>
            </a:rPr>
            <a:t>Raipur Kalan STP</a:t>
          </a:r>
          <a:endParaRPr lang="en-US" sz="1600" kern="1200" dirty="0">
            <a:latin typeface="Book Antiqua" panose="02040602050305030304" pitchFamily="18" charset="0"/>
          </a:endParaRPr>
        </a:p>
      </dsp:txBody>
      <dsp:txXfrm>
        <a:off x="899502" y="1726262"/>
        <a:ext cx="1731194" cy="540998"/>
      </dsp:txXfrm>
    </dsp:sp>
    <dsp:sp modelId="{11052C8F-C43C-413A-8947-65D240FE07DE}">
      <dsp:nvSpPr>
        <dsp:cNvPr id="0" name=""/>
        <dsp:cNvSpPr/>
      </dsp:nvSpPr>
      <dsp:spPr>
        <a:xfrm>
          <a:off x="827369" y="1648118"/>
          <a:ext cx="378698" cy="568048"/>
        </a:xfrm>
        <a:prstGeom prst="rect">
          <a:avLst/>
        </a:prstGeom>
        <a:solidFill>
          <a:srgbClr val="F5CDA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786B2E-881A-4DF3-BA28-4179F4871463}">
      <dsp:nvSpPr>
        <dsp:cNvPr id="0" name=""/>
        <dsp:cNvSpPr/>
      </dsp:nvSpPr>
      <dsp:spPr>
        <a:xfrm>
          <a:off x="899502" y="2407319"/>
          <a:ext cx="1731194" cy="54099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6436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Book Antiqua" panose="02040602050305030304" pitchFamily="18" charset="0"/>
            </a:rPr>
            <a:t>Raipur Khurd STP</a:t>
          </a:r>
          <a:endParaRPr lang="en-US" sz="1600" kern="1200" dirty="0">
            <a:latin typeface="Book Antiqua" panose="02040602050305030304" pitchFamily="18" charset="0"/>
          </a:endParaRPr>
        </a:p>
      </dsp:txBody>
      <dsp:txXfrm>
        <a:off x="899502" y="2407319"/>
        <a:ext cx="1731194" cy="540998"/>
      </dsp:txXfrm>
    </dsp:sp>
    <dsp:sp modelId="{42FAF337-5160-423D-AFF0-7286ACBD0D6C}">
      <dsp:nvSpPr>
        <dsp:cNvPr id="0" name=""/>
        <dsp:cNvSpPr/>
      </dsp:nvSpPr>
      <dsp:spPr>
        <a:xfrm>
          <a:off x="827369" y="2329175"/>
          <a:ext cx="378698" cy="568048"/>
        </a:xfrm>
        <a:prstGeom prst="rect">
          <a:avLst/>
        </a:prstGeom>
        <a:solidFill>
          <a:srgbClr val="AEFFA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407FA1-71FA-4A7C-876D-A71464503152}">
      <dsp:nvSpPr>
        <dsp:cNvPr id="0" name=""/>
        <dsp:cNvSpPr/>
      </dsp:nvSpPr>
      <dsp:spPr>
        <a:xfrm>
          <a:off x="899502" y="3088376"/>
          <a:ext cx="1731194" cy="54099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6436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Book Antiqua" panose="02040602050305030304" pitchFamily="18" charset="0"/>
            </a:rPr>
            <a:t>Dhanas STP</a:t>
          </a:r>
          <a:endParaRPr lang="en-US" sz="1600" kern="1200" dirty="0">
            <a:latin typeface="Book Antiqua" panose="02040602050305030304" pitchFamily="18" charset="0"/>
          </a:endParaRPr>
        </a:p>
      </dsp:txBody>
      <dsp:txXfrm>
        <a:off x="899502" y="3088376"/>
        <a:ext cx="1731194" cy="540998"/>
      </dsp:txXfrm>
    </dsp:sp>
    <dsp:sp modelId="{3820ACC1-9D1C-4807-BEF2-1D3FFDB5C590}">
      <dsp:nvSpPr>
        <dsp:cNvPr id="0" name=""/>
        <dsp:cNvSpPr/>
      </dsp:nvSpPr>
      <dsp:spPr>
        <a:xfrm>
          <a:off x="827369" y="3010231"/>
          <a:ext cx="378698" cy="568048"/>
        </a:xfrm>
        <a:prstGeom prst="rect">
          <a:avLst/>
        </a:prstGeom>
        <a:solidFill>
          <a:srgbClr val="FEA5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925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4879CA-C48D-4B3D-BD94-D5F383A7B4D3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925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93DEEF-C736-42FB-92EE-EBEEE1FDDE4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Google Shape;3;n"/>
          <p:cNvSpPr txBox="1">
            <a:spLocks noGrp="1"/>
          </p:cNvSpPr>
          <p:nvPr>
            <p:ph type="hdr" idx="2"/>
          </p:nvPr>
        </p:nvSpPr>
        <p:spPr bwMode="auto">
          <a:xfrm>
            <a:off x="0" y="0"/>
            <a:ext cx="4302125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50" tIns="47775" rIns="95550" bIns="47775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ts val="1400"/>
              <a:buFont typeface="Arial" charset="0"/>
              <a:buNone/>
              <a:defRPr sz="1300">
                <a:latin typeface="Quattrocento Sans" charset="0"/>
                <a:sym typeface="Quattrocento Sans" charset="0"/>
              </a:defRPr>
            </a:lvl1pPr>
          </a:lstStyle>
          <a:p>
            <a:endParaRPr lang="en-US"/>
          </a:p>
        </p:txBody>
      </p:sp>
      <p:sp>
        <p:nvSpPr>
          <p:cNvPr id="33795" name="Google Shape;4;n"/>
          <p:cNvSpPr txBox="1">
            <a:spLocks noGrp="1"/>
          </p:cNvSpPr>
          <p:nvPr>
            <p:ph type="dt" idx="10"/>
          </p:nvPr>
        </p:nvSpPr>
        <p:spPr bwMode="auto">
          <a:xfrm>
            <a:off x="5622925" y="0"/>
            <a:ext cx="4302125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50" tIns="47775" rIns="95550" bIns="47775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ts val="1400"/>
              <a:buFont typeface="Arial" charset="0"/>
              <a:buNone/>
              <a:defRPr sz="1300">
                <a:latin typeface="Quattrocento Sans" charset="0"/>
                <a:sym typeface="Quattrocento Sans" charset="0"/>
              </a:defRPr>
            </a:lvl1pPr>
          </a:lstStyle>
          <a:p>
            <a:endParaRPr lang="en-US"/>
          </a:p>
        </p:txBody>
      </p:sp>
      <p:sp>
        <p:nvSpPr>
          <p:cNvPr id="33796" name="Google Shape;5;n"/>
          <p:cNvSpPr>
            <a:spLocks noGrp="1" noRot="1" noChangeAspect="1"/>
          </p:cNvSpPr>
          <p:nvPr>
            <p:ph type="sldImg" idx="3"/>
          </p:nvPr>
        </p:nvSpPr>
        <p:spPr bwMode="auto">
          <a:xfrm>
            <a:off x="3308350" y="850900"/>
            <a:ext cx="3309938" cy="229235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/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</p:sp>
      <p:sp>
        <p:nvSpPr>
          <p:cNvPr id="33797" name="Google Shape;6;n"/>
          <p:cNvSpPr txBox="1">
            <a:spLocks noGrp="1"/>
          </p:cNvSpPr>
          <p:nvPr>
            <p:ph type="body" idx="1"/>
          </p:nvPr>
        </p:nvSpPr>
        <p:spPr bwMode="auto">
          <a:xfrm>
            <a:off x="992188" y="3271838"/>
            <a:ext cx="7942262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50" tIns="47775" rIns="95550" bIns="4777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>
              <a:sym typeface="Arial" charset="0"/>
            </a:endParaRPr>
          </a:p>
        </p:txBody>
      </p:sp>
      <p:sp>
        <p:nvSpPr>
          <p:cNvPr id="33798" name="Google Shape;7;n"/>
          <p:cNvSpPr txBox="1">
            <a:spLocks noGrp="1"/>
          </p:cNvSpPr>
          <p:nvPr>
            <p:ph type="ftr" idx="11"/>
          </p:nvPr>
        </p:nvSpPr>
        <p:spPr bwMode="auto">
          <a:xfrm>
            <a:off x="0" y="6456363"/>
            <a:ext cx="43021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50" tIns="47775" rIns="95550" bIns="47775" numCol="1" anchor="b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ts val="1400"/>
              <a:buFont typeface="Arial" charset="0"/>
              <a:buNone/>
              <a:defRPr sz="1300">
                <a:latin typeface="Quattrocento Sans" charset="0"/>
                <a:sym typeface="Quattrocento Sans" charset="0"/>
              </a:defRPr>
            </a:lvl1pPr>
          </a:lstStyle>
          <a:p>
            <a:r>
              <a:rPr lang="en-US" smtClean="0"/>
              <a:t>22</a:t>
            </a:r>
            <a:endParaRPr lang="en-US"/>
          </a:p>
        </p:txBody>
      </p:sp>
      <p:sp>
        <p:nvSpPr>
          <p:cNvPr id="33799" name="Google Shape;8;n"/>
          <p:cNvSpPr txBox="1">
            <a:spLocks noGrp="1"/>
          </p:cNvSpPr>
          <p:nvPr>
            <p:ph type="sldNum" idx="12"/>
          </p:nvPr>
        </p:nvSpPr>
        <p:spPr bwMode="auto">
          <a:xfrm>
            <a:off x="5622925" y="6456363"/>
            <a:ext cx="43021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50" tIns="47775" rIns="95550" bIns="47775" numCol="1" anchor="b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Font typeface="Arial" charset="0"/>
              <a:buNone/>
              <a:defRPr sz="1300">
                <a:latin typeface="Quattrocento Sans" charset="0"/>
                <a:sym typeface="Quattrocento Sans" charset="0"/>
              </a:defRPr>
            </a:lvl1pPr>
          </a:lstStyle>
          <a:p>
            <a:fld id="{08644510-EE71-4A4E-9F87-EBF7AC33FEEE}" type="slidenum">
              <a:rPr lang="en-IN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1pPr>
    <a:lvl2pPr marL="742950" lvl="1" indent="-2857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2pPr>
    <a:lvl3pPr marL="1143000" lvl="2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3pPr>
    <a:lvl4pPr marL="1600200" lvl="3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4pPr>
    <a:lvl5pPr marL="2057400" lvl="4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 sz="1300" b="0" i="0" u="none" strike="noStrike" cap="none" smtClean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lang="en-IN" sz="13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4041737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Projects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8644510-EE71-4A4E-9F87-EBF7AC33FEEE}" type="slidenum">
              <a:rPr lang="en-IN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86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E05EE-B019-47DD-B7F2-0CF03291D76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429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8606" indent="-278606">
              <a:lnSpc>
                <a:spcPct val="150000"/>
              </a:lnSpc>
              <a:spcBef>
                <a:spcPts val="813"/>
              </a:spcBef>
              <a:spcAft>
                <a:spcPts val="813"/>
              </a:spcAft>
              <a:buSzPct val="120000"/>
              <a:buFont typeface="Wingdings" pitchFamily="2" charset="2"/>
              <a:buChar char="q"/>
            </a:pPr>
            <a:r>
              <a:rPr lang="en-US" sz="1400" spc="4" dirty="0" smtClean="0"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Ensure </a:t>
            </a:r>
            <a:r>
              <a:rPr lang="en-US" sz="1400" b="1" dirty="0" smtClean="0"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1400" b="1" spc="-4" dirty="0" smtClean="0"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400" b="1" dirty="0" smtClean="0"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400" b="1" spc="73" dirty="0" smtClean="0"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400" b="1" spc="-4" dirty="0" smtClean="0"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400" b="1" dirty="0" smtClean="0"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400" b="1" spc="73" dirty="0" smtClean="0"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400" b="1" spc="-4" dirty="0" smtClean="0"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1400" b="1" spc="4" dirty="0" smtClean="0"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1400" b="1" dirty="0" smtClean="0"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b="1" spc="-4" dirty="0" smtClean="0"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400" b="1" dirty="0" smtClean="0"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400" b="1" spc="4" dirty="0" smtClean="0"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400" b="1" dirty="0" smtClean="0"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r>
              <a:rPr lang="en-US" sz="1400" b="1" spc="73" dirty="0" smtClean="0"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spc="-4" dirty="0" smtClean="0"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1400" b="1" dirty="0" smtClean="0"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400" b="1" spc="4" dirty="0" smtClean="0"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400" b="1" dirty="0" smtClean="0"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en-US" sz="1400" b="1" spc="73" dirty="0" smtClean="0"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spc="-12" dirty="0" smtClean="0"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400" b="1" spc="4" dirty="0" smtClean="0"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upp</a:t>
            </a:r>
            <a:r>
              <a:rPr lang="en-US" sz="1400" b="1" dirty="0" smtClean="0"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ly </a:t>
            </a:r>
            <a:r>
              <a:rPr lang="en-US" sz="1400" dirty="0" smtClean="0"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around the clock (24x7) to all households in Manimajra,</a:t>
            </a:r>
            <a:endParaRPr lang="en-IN" sz="1400" dirty="0" smtClean="0">
              <a:latin typeface="Tw Cen MT" panose="020B0602020104020603" pitchFamily="34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8606" indent="-278606">
              <a:lnSpc>
                <a:spcPct val="150000"/>
              </a:lnSpc>
              <a:spcBef>
                <a:spcPts val="813"/>
              </a:spcBef>
              <a:spcAft>
                <a:spcPts val="813"/>
              </a:spcAft>
              <a:buSzPct val="120000"/>
              <a:buFont typeface="Wingdings" pitchFamily="2" charset="2"/>
              <a:buChar char="q"/>
            </a:pPr>
            <a:r>
              <a:rPr lang="en-US" sz="1400" dirty="0" smtClean="0"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Reduce the overall consumption of water by </a:t>
            </a:r>
            <a:r>
              <a:rPr lang="en-US" sz="1400" b="1" dirty="0" smtClean="0"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reducing water losses </a:t>
            </a:r>
            <a:r>
              <a:rPr lang="en-US" sz="1400" dirty="0" smtClean="0"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as well as NRW,</a:t>
            </a:r>
            <a:endParaRPr lang="en-IN" sz="1400" dirty="0" smtClean="0">
              <a:latin typeface="Tw Cen MT" panose="020B0602020104020603" pitchFamily="34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8606" indent="-278606">
              <a:lnSpc>
                <a:spcPct val="150000"/>
              </a:lnSpc>
              <a:spcBef>
                <a:spcPts val="813"/>
              </a:spcBef>
              <a:spcAft>
                <a:spcPts val="813"/>
              </a:spcAft>
              <a:buSzPct val="120000"/>
              <a:buFont typeface="Wingdings" pitchFamily="2" charset="2"/>
              <a:buChar char="q"/>
            </a:pPr>
            <a:r>
              <a:rPr lang="en-US" sz="1400" dirty="0" smtClean="0"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Ensuring to bring about </a:t>
            </a:r>
            <a:r>
              <a:rPr lang="en-US" sz="1400" b="1" dirty="0" smtClean="0"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100% recovery </a:t>
            </a:r>
            <a:r>
              <a:rPr lang="en-US" sz="1400" dirty="0" smtClean="0"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of water charges,</a:t>
            </a:r>
          </a:p>
          <a:p>
            <a:pPr marL="278606" indent="-278606">
              <a:lnSpc>
                <a:spcPct val="150000"/>
              </a:lnSpc>
              <a:spcBef>
                <a:spcPts val="813"/>
              </a:spcBef>
              <a:spcAft>
                <a:spcPts val="813"/>
              </a:spcAft>
              <a:buSzPct val="120000"/>
              <a:buFont typeface="Wingdings" pitchFamily="2" charset="2"/>
              <a:buChar char="q"/>
            </a:pPr>
            <a:r>
              <a:rPr lang="en-US" sz="1400" dirty="0" smtClean="0"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Improve and augment the economic and social </a:t>
            </a:r>
            <a:r>
              <a:rPr lang="en-US" sz="1400" b="1" dirty="0" smtClean="0"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infrastructure</a:t>
            </a:r>
            <a:r>
              <a:rPr lang="en-US" sz="1400" dirty="0" smtClean="0"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IN" sz="1400" dirty="0" smtClean="0">
              <a:latin typeface="Tw Cen MT" panose="020B0602020104020603" pitchFamily="34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8606" indent="-278606">
              <a:lnSpc>
                <a:spcPct val="150000"/>
              </a:lnSpc>
              <a:spcBef>
                <a:spcPts val="813"/>
              </a:spcBef>
              <a:spcAft>
                <a:spcPts val="813"/>
              </a:spcAft>
              <a:buSzPct val="120000"/>
              <a:buFont typeface="Wingdings" pitchFamily="2" charset="2"/>
              <a:buChar char="q"/>
            </a:pPr>
            <a:r>
              <a:rPr lang="en-US" sz="1400" dirty="0" smtClean="0"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Making sure the </a:t>
            </a:r>
            <a:r>
              <a:rPr lang="en-US" sz="1400" b="1" dirty="0" smtClean="0"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technical and economical sustainability </a:t>
            </a:r>
            <a:r>
              <a:rPr lang="en-US" sz="1400" dirty="0" smtClean="0"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of the water supply service.</a:t>
            </a:r>
            <a:endParaRPr lang="en-IN" sz="1400" dirty="0" smtClean="0">
              <a:latin typeface="Tw Cen MT" panose="020B0602020104020603" pitchFamily="34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8644510-EE71-4A4E-9F87-EBF7AC33FEEE}" type="slidenum">
              <a:rPr lang="en-IN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550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8644510-EE71-4A4E-9F87-EBF7AC33FEEE}" type="slidenum">
              <a:rPr lang="en-IN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926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57213" indent="-371475" algn="just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US" sz="1400" dirty="0" smtClean="0">
                <a:solidFill>
                  <a:schemeClr val="tx1"/>
                </a:solidFill>
              </a:rPr>
              <a:t>Dispose off around </a:t>
            </a:r>
            <a:r>
              <a:rPr lang="en-US" sz="1400" b="1" dirty="0" smtClean="0">
                <a:solidFill>
                  <a:schemeClr val="tx1"/>
                </a:solidFill>
              </a:rPr>
              <a:t>5,00,000 MT </a:t>
            </a:r>
            <a:r>
              <a:rPr lang="en-US" sz="1400" dirty="0" smtClean="0">
                <a:solidFill>
                  <a:schemeClr val="tx1"/>
                </a:solidFill>
              </a:rPr>
              <a:t>existing legacy waste from Daddu Majra Dumping Ground (DMDG) through scientific mining and processing by way of deploying suitable &amp; adequate number of heavy earth moving machinery, processing equipment, transportation of segregated material and scientific treatment technology. </a:t>
            </a:r>
          </a:p>
          <a:p>
            <a:pPr marL="557213" indent="-371475" algn="just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US" sz="1400" dirty="0" smtClean="0">
                <a:solidFill>
                  <a:schemeClr val="tx1"/>
                </a:solidFill>
              </a:rPr>
              <a:t>Minimize the nuisance to the residents of </a:t>
            </a:r>
            <a:r>
              <a:rPr lang="en-US" sz="1400" dirty="0" err="1" smtClean="0">
                <a:solidFill>
                  <a:schemeClr val="tx1"/>
                </a:solidFill>
              </a:rPr>
              <a:t>Daddumajra</a:t>
            </a:r>
            <a:r>
              <a:rPr lang="en-US" sz="1400" dirty="0" smtClean="0">
                <a:solidFill>
                  <a:schemeClr val="tx1"/>
                </a:solidFill>
              </a:rPr>
              <a:t> on account of the fugitive emission, spontaneous combustion, Leachate etc. </a:t>
            </a:r>
          </a:p>
          <a:p>
            <a:pPr marL="557213" indent="-371475" algn="just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US" sz="1400" dirty="0" smtClean="0">
                <a:solidFill>
                  <a:schemeClr val="tx1"/>
                </a:solidFill>
              </a:rPr>
              <a:t>Reclaim the entire </a:t>
            </a:r>
            <a:r>
              <a:rPr lang="en-US" sz="1400" b="1" dirty="0" smtClean="0">
                <a:solidFill>
                  <a:schemeClr val="tx1"/>
                </a:solidFill>
              </a:rPr>
              <a:t>25 acres land </a:t>
            </a:r>
            <a:r>
              <a:rPr lang="en-US" sz="1400" dirty="0" smtClean="0">
                <a:solidFill>
                  <a:schemeClr val="tx1"/>
                </a:solidFill>
              </a:rPr>
              <a:t>blocked with the dump for future use. </a:t>
            </a:r>
          </a:p>
          <a:p>
            <a:pPr marL="185738" indent="0" algn="just">
              <a:lnSpc>
                <a:spcPct val="150000"/>
              </a:lnSpc>
              <a:buClrTx/>
              <a:buFont typeface="+mj-lt"/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Methodology</a:t>
            </a:r>
          </a:p>
          <a:p>
            <a:pPr marL="355997" lvl="2" indent="-278606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sz="1300" dirty="0" smtClean="0">
                <a:solidFill>
                  <a:srgbClr val="000000"/>
                </a:solidFill>
                <a:latin typeface="Tw Cen MT" panose="020B0602020104020603" pitchFamily="34" charset="77"/>
                <a:ea typeface="Arial"/>
                <a:cs typeface="Arial" charset="0"/>
                <a:sym typeface="Arial" charset="0"/>
              </a:rPr>
              <a:t>Excavation of Legacy waste from the dumping ground. </a:t>
            </a:r>
          </a:p>
          <a:p>
            <a:pPr marL="355997" lvl="2" indent="-278606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sz="1300" dirty="0" err="1" smtClean="0">
                <a:solidFill>
                  <a:srgbClr val="000000"/>
                </a:solidFill>
                <a:latin typeface="Tw Cen MT" panose="020B0602020104020603" pitchFamily="34" charset="77"/>
                <a:ea typeface="Arial"/>
                <a:cs typeface="Arial" charset="0"/>
                <a:sym typeface="Arial" charset="0"/>
              </a:rPr>
              <a:t>Weighment</a:t>
            </a:r>
            <a:r>
              <a:rPr lang="en-US" sz="1300" dirty="0" smtClean="0">
                <a:solidFill>
                  <a:srgbClr val="000000"/>
                </a:solidFill>
                <a:latin typeface="Tw Cen MT" panose="020B0602020104020603" pitchFamily="34" charset="77"/>
                <a:ea typeface="Arial"/>
                <a:cs typeface="Arial" charset="0"/>
                <a:sym typeface="Arial" charset="0"/>
              </a:rPr>
              <a:t>, transportation and stacking of this waste into Windrows. </a:t>
            </a:r>
          </a:p>
          <a:p>
            <a:pPr marL="355997" lvl="2" indent="-278606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sz="1300" dirty="0" smtClean="0">
                <a:solidFill>
                  <a:srgbClr val="000000"/>
                </a:solidFill>
                <a:latin typeface="Tw Cen MT" panose="020B0602020104020603" pitchFamily="34" charset="77"/>
                <a:ea typeface="Arial"/>
                <a:cs typeface="Arial" charset="0"/>
                <a:sym typeface="Arial" charset="0"/>
              </a:rPr>
              <a:t>Spraying Bio-culture and turning of waste in Windrows. </a:t>
            </a:r>
          </a:p>
          <a:p>
            <a:pPr marL="355997" lvl="2" indent="-278606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sz="1300" dirty="0" smtClean="0">
                <a:solidFill>
                  <a:srgbClr val="000000"/>
                </a:solidFill>
                <a:latin typeface="Tw Cen MT" panose="020B0602020104020603" pitchFamily="34" charset="77"/>
                <a:ea typeface="Arial"/>
                <a:cs typeface="Arial" charset="0"/>
                <a:sym typeface="Arial" charset="0"/>
              </a:rPr>
              <a:t>Shifting of 7 day old waste from Windrows to processing unit lines. </a:t>
            </a:r>
          </a:p>
          <a:p>
            <a:pPr marL="355997" lvl="2" indent="-278606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sz="1300" dirty="0" smtClean="0">
                <a:solidFill>
                  <a:srgbClr val="000000"/>
                </a:solidFill>
                <a:latin typeface="Tw Cen MT" panose="020B0602020104020603" pitchFamily="34" charset="77"/>
                <a:ea typeface="Arial"/>
                <a:cs typeface="Arial" charset="0"/>
                <a:sym typeface="Arial" charset="0"/>
              </a:rPr>
              <a:t>Treatment and Segregation of ingredients of waste and collection of end product. </a:t>
            </a:r>
          </a:p>
          <a:p>
            <a:pPr marL="355997" lvl="2" indent="-278606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sz="1300" dirty="0" smtClean="0">
                <a:solidFill>
                  <a:srgbClr val="000000"/>
                </a:solidFill>
                <a:latin typeface="Tw Cen MT" panose="020B0602020104020603" pitchFamily="34" charset="77"/>
                <a:ea typeface="Arial"/>
                <a:cs typeface="Arial" charset="0"/>
                <a:sym typeface="Arial" charset="0"/>
              </a:rPr>
              <a:t>Disposal of segregated end product 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E05EE-B019-47DD-B7F2-0CF03291D76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562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 sz="1300" b="0" i="0" u="none" strike="noStrike" cap="none" smtClean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 lang="en-IN" sz="13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2131208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E05EE-B019-47DD-B7F2-0CF03291D76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641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- 2">
  <p:cSld name="Cover - 2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6;p7"/>
          <p:cNvSpPr>
            <a:spLocks noChangeArrowheads="1"/>
          </p:cNvSpPr>
          <p:nvPr/>
        </p:nvSpPr>
        <p:spPr bwMode="auto">
          <a:xfrm>
            <a:off x="1" y="1"/>
            <a:ext cx="9021167" cy="3243263"/>
          </a:xfrm>
          <a:custGeom>
            <a:avLst/>
            <a:gdLst>
              <a:gd name="T0" fmla="*/ 0 w 11102932"/>
              <a:gd name="T1" fmla="*/ 0 h 3244031"/>
              <a:gd name="T2" fmla="*/ 11102932 w 11102932"/>
              <a:gd name="T3" fmla="*/ 3244031 h 3244031"/>
            </a:gdLst>
            <a:ahLst/>
            <a:cxnLst/>
            <a:rect l="T0" t="T1" r="T2" b="T3"/>
            <a:pathLst>
              <a:path w="11102932" h="3244031" extrusionOk="0">
                <a:moveTo>
                  <a:pt x="0" y="0"/>
                </a:moveTo>
                <a:lnTo>
                  <a:pt x="11102932" y="0"/>
                </a:lnTo>
                <a:lnTo>
                  <a:pt x="1408898" y="3244031"/>
                </a:lnTo>
                <a:lnTo>
                  <a:pt x="0" y="10824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en-US" sz="1200">
              <a:solidFill>
                <a:srgbClr val="FFFFFF"/>
              </a:solidFill>
              <a:latin typeface="Quattrocento Sans" charset="0"/>
              <a:sym typeface="Quattrocento Sans" charset="0"/>
            </a:endParaRPr>
          </a:p>
        </p:txBody>
      </p:sp>
      <p:sp>
        <p:nvSpPr>
          <p:cNvPr id="5" name="Google Shape;48;p7"/>
          <p:cNvSpPr>
            <a:spLocks noChangeArrowheads="1"/>
          </p:cNvSpPr>
          <p:nvPr/>
        </p:nvSpPr>
        <p:spPr bwMode="auto">
          <a:xfrm>
            <a:off x="4275832" y="4189413"/>
            <a:ext cx="175419" cy="88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buClr>
                <a:srgbClr val="FFFFFF"/>
              </a:buClr>
              <a:buSzPts val="1200"/>
              <a:buFont typeface="Quattrocento Sans" charset="0"/>
              <a:buNone/>
            </a:pPr>
            <a:endParaRPr lang="en-US" sz="1200">
              <a:solidFill>
                <a:srgbClr val="FFFFFF"/>
              </a:solidFill>
              <a:latin typeface="Quattrocento Sans" charset="0"/>
              <a:sym typeface="Quattrocento Sans" charset="0"/>
            </a:endParaRPr>
          </a:p>
        </p:txBody>
      </p:sp>
      <p:sp>
        <p:nvSpPr>
          <p:cNvPr id="6" name="Google Shape;50;p7"/>
          <p:cNvSpPr/>
          <p:nvPr/>
        </p:nvSpPr>
        <p:spPr>
          <a:xfrm>
            <a:off x="0" y="2228850"/>
            <a:ext cx="3056930" cy="4629150"/>
          </a:xfrm>
          <a:custGeom>
            <a:avLst/>
            <a:gdLst/>
            <a:ahLst/>
            <a:cxnLst/>
            <a:rect l="l" t="t" r="r" b="b"/>
            <a:pathLst>
              <a:path w="3761735" h="4628581" extrusionOk="0">
                <a:moveTo>
                  <a:pt x="0" y="0"/>
                </a:moveTo>
                <a:lnTo>
                  <a:pt x="1404763" y="1015781"/>
                </a:lnTo>
                <a:lnTo>
                  <a:pt x="1408258" y="1014612"/>
                </a:lnTo>
                <a:lnTo>
                  <a:pt x="3761735" y="4625408"/>
                </a:lnTo>
                <a:lnTo>
                  <a:pt x="2579" y="462858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  <a:defRPr/>
            </a:pPr>
            <a:endParaRPr sz="1800" kern="0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" name="Google Shape;51;p7"/>
          <p:cNvSpPr>
            <a:spLocks noChangeArrowheads="1"/>
          </p:cNvSpPr>
          <p:nvPr/>
        </p:nvSpPr>
        <p:spPr bwMode="auto">
          <a:xfrm>
            <a:off x="0" y="1082676"/>
            <a:ext cx="1144092" cy="2162175"/>
          </a:xfrm>
          <a:custGeom>
            <a:avLst/>
            <a:gdLst>
              <a:gd name="T0" fmla="*/ 0 w 1408898"/>
              <a:gd name="T1" fmla="*/ 0 h 2162754"/>
              <a:gd name="T2" fmla="*/ 1408898 w 1408898"/>
              <a:gd name="T3" fmla="*/ 2162754 h 2162754"/>
            </a:gdLst>
            <a:ahLst/>
            <a:cxnLst/>
            <a:rect l="T0" t="T1" r="T2" b="T3"/>
            <a:pathLst>
              <a:path w="1408898" h="2162754" extrusionOk="0">
                <a:moveTo>
                  <a:pt x="0" y="1146511"/>
                </a:moveTo>
                <a:lnTo>
                  <a:pt x="640" y="1146973"/>
                </a:lnTo>
                <a:lnTo>
                  <a:pt x="0" y="1146511"/>
                </a:lnTo>
                <a:close/>
                <a:moveTo>
                  <a:pt x="0" y="0"/>
                </a:moveTo>
                <a:lnTo>
                  <a:pt x="1408898" y="2161585"/>
                </a:lnTo>
                <a:lnTo>
                  <a:pt x="1405403" y="2162754"/>
                </a:lnTo>
                <a:lnTo>
                  <a:pt x="640" y="1146973"/>
                </a:lnTo>
                <a:cubicBezTo>
                  <a:pt x="427" y="764649"/>
                  <a:pt x="213" y="382324"/>
                  <a:pt x="0" y="0"/>
                </a:cubicBezTo>
                <a:close/>
              </a:path>
            </a:pathLst>
          </a:custGeom>
          <a:solidFill>
            <a:srgbClr val="338198"/>
          </a:solidFill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algn="ctr">
              <a:buClr>
                <a:srgbClr val="FFFFFF"/>
              </a:buClr>
              <a:buSzPts val="1800"/>
              <a:buFont typeface="Quattrocento Sans" charset="0"/>
              <a:buNone/>
            </a:pPr>
            <a:endParaRPr lang="en-US" sz="1800">
              <a:solidFill>
                <a:srgbClr val="FFFFFF"/>
              </a:solidFill>
              <a:latin typeface="Quattrocento Sans" charset="0"/>
              <a:sym typeface="Quattrocento Sans" charset="0"/>
            </a:endParaRPr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4264504" y="4429650"/>
            <a:ext cx="5055906" cy="276999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/>
            </a:lvl2pPr>
            <a:lvl3pPr marL="1371600" lvl="2" indent="-33146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▬"/>
              <a:defRPr sz="1800"/>
            </a:lvl3pPr>
            <a:lvl4pPr marL="1828800" lvl="3" indent="-33146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▬"/>
              <a:defRPr sz="1800"/>
            </a:lvl4pPr>
            <a:lvl5pPr marL="2286000" lvl="4" indent="-35432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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4264504" y="3614802"/>
            <a:ext cx="5055906" cy="470898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Quattrocento Sans"/>
              <a:buNone/>
              <a:defRPr sz="3600"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ferences - 5">
  <p:cSld name="References - 5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39;p18"/>
          <p:cNvSpPr>
            <a:spLocks noChangeArrowheads="1"/>
          </p:cNvSpPr>
          <p:nvPr/>
        </p:nvSpPr>
        <p:spPr bwMode="auto">
          <a:xfrm rot="16200000" flipH="1">
            <a:off x="525959" y="1795860"/>
            <a:ext cx="65087" cy="51594"/>
          </a:xfrm>
          <a:custGeom>
            <a:avLst/>
            <a:gdLst>
              <a:gd name="T0" fmla="*/ 0 w 66075"/>
              <a:gd name="T1" fmla="*/ 0 h 63500"/>
              <a:gd name="T2" fmla="*/ 66075 w 66075"/>
              <a:gd name="T3" fmla="*/ 63500 h 63500"/>
            </a:gdLst>
            <a:ahLst/>
            <a:cxnLst/>
            <a:rect l="T0" t="T1" r="T2" b="T3"/>
            <a:pathLst>
              <a:path w="66075" h="63500" extrusionOk="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rgbClr val="00303F"/>
          </a:solidFill>
          <a:ln w="9525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en-US" sz="1200">
              <a:solidFill>
                <a:srgbClr val="FFFFFF"/>
              </a:solidFill>
              <a:latin typeface="Quattrocento Sans" charset="0"/>
              <a:sym typeface="Quattrocento Sans" charset="0"/>
            </a:endParaRPr>
          </a:p>
        </p:txBody>
      </p:sp>
      <p:sp>
        <p:nvSpPr>
          <p:cNvPr id="10" name="Google Shape;140;p18"/>
          <p:cNvSpPr>
            <a:spLocks noChangeArrowheads="1"/>
          </p:cNvSpPr>
          <p:nvPr/>
        </p:nvSpPr>
        <p:spPr bwMode="auto">
          <a:xfrm rot="16200000" flipH="1">
            <a:off x="3486150" y="1795860"/>
            <a:ext cx="65087" cy="51594"/>
          </a:xfrm>
          <a:custGeom>
            <a:avLst/>
            <a:gdLst>
              <a:gd name="T0" fmla="*/ 0 w 66075"/>
              <a:gd name="T1" fmla="*/ 0 h 63500"/>
              <a:gd name="T2" fmla="*/ 66075 w 66075"/>
              <a:gd name="T3" fmla="*/ 63500 h 63500"/>
            </a:gdLst>
            <a:ahLst/>
            <a:cxnLst/>
            <a:rect l="T0" t="T1" r="T2" b="T3"/>
            <a:pathLst>
              <a:path w="66075" h="63500" extrusionOk="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rgbClr val="00303F"/>
          </a:solidFill>
          <a:ln w="9525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en-US" sz="1200">
              <a:solidFill>
                <a:srgbClr val="FFFFFF"/>
              </a:solidFill>
              <a:latin typeface="Quattrocento Sans" charset="0"/>
              <a:sym typeface="Quattrocento Sans" charset="0"/>
            </a:endParaRPr>
          </a:p>
        </p:txBody>
      </p:sp>
      <p:sp>
        <p:nvSpPr>
          <p:cNvPr id="11" name="Google Shape;141;p18"/>
          <p:cNvSpPr>
            <a:spLocks noChangeArrowheads="1"/>
          </p:cNvSpPr>
          <p:nvPr/>
        </p:nvSpPr>
        <p:spPr bwMode="auto">
          <a:xfrm rot="16200000" flipH="1">
            <a:off x="6446342" y="1795860"/>
            <a:ext cx="65087" cy="51594"/>
          </a:xfrm>
          <a:custGeom>
            <a:avLst/>
            <a:gdLst>
              <a:gd name="T0" fmla="*/ 0 w 66075"/>
              <a:gd name="T1" fmla="*/ 0 h 63500"/>
              <a:gd name="T2" fmla="*/ 66075 w 66075"/>
              <a:gd name="T3" fmla="*/ 63500 h 63500"/>
            </a:gdLst>
            <a:ahLst/>
            <a:cxnLst/>
            <a:rect l="T0" t="T1" r="T2" b="T3"/>
            <a:pathLst>
              <a:path w="66075" h="63500" extrusionOk="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rgbClr val="00303F"/>
          </a:solidFill>
          <a:ln w="9525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en-US" sz="1200">
              <a:solidFill>
                <a:srgbClr val="FFFFFF"/>
              </a:solidFill>
              <a:latin typeface="Quattrocento Sans" charset="0"/>
              <a:sym typeface="Quattrocento Sans" charset="0"/>
            </a:endParaRPr>
          </a:p>
        </p:txBody>
      </p:sp>
      <p:sp>
        <p:nvSpPr>
          <p:cNvPr id="12" name="Google Shape;143;p18"/>
          <p:cNvSpPr>
            <a:spLocks noChangeArrowheads="1"/>
          </p:cNvSpPr>
          <p:nvPr/>
        </p:nvSpPr>
        <p:spPr bwMode="auto">
          <a:xfrm rot="16200000" flipH="1">
            <a:off x="525959" y="4391422"/>
            <a:ext cx="65088" cy="51594"/>
          </a:xfrm>
          <a:custGeom>
            <a:avLst/>
            <a:gdLst>
              <a:gd name="T0" fmla="*/ 0 w 66075"/>
              <a:gd name="T1" fmla="*/ 0 h 63500"/>
              <a:gd name="T2" fmla="*/ 66075 w 66075"/>
              <a:gd name="T3" fmla="*/ 63500 h 63500"/>
            </a:gdLst>
            <a:ahLst/>
            <a:cxnLst/>
            <a:rect l="T0" t="T1" r="T2" b="T3"/>
            <a:pathLst>
              <a:path w="66075" h="63500" extrusionOk="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rgbClr val="00303F"/>
          </a:solidFill>
          <a:ln w="9525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en-US" sz="1200">
              <a:solidFill>
                <a:srgbClr val="FFFFFF"/>
              </a:solidFill>
              <a:latin typeface="Quattrocento Sans" charset="0"/>
              <a:sym typeface="Quattrocento Sans" charset="0"/>
            </a:endParaRPr>
          </a:p>
        </p:txBody>
      </p:sp>
      <p:sp>
        <p:nvSpPr>
          <p:cNvPr id="13" name="Google Shape;145;p18"/>
          <p:cNvSpPr>
            <a:spLocks noChangeArrowheads="1"/>
          </p:cNvSpPr>
          <p:nvPr/>
        </p:nvSpPr>
        <p:spPr bwMode="auto">
          <a:xfrm rot="16200000" flipH="1">
            <a:off x="2011859" y="4391422"/>
            <a:ext cx="65088" cy="51594"/>
          </a:xfrm>
          <a:custGeom>
            <a:avLst/>
            <a:gdLst>
              <a:gd name="T0" fmla="*/ 0 w 66075"/>
              <a:gd name="T1" fmla="*/ 0 h 63500"/>
              <a:gd name="T2" fmla="*/ 66075 w 66075"/>
              <a:gd name="T3" fmla="*/ 63500 h 63500"/>
            </a:gdLst>
            <a:ahLst/>
            <a:cxnLst/>
            <a:rect l="T0" t="T1" r="T2" b="T3"/>
            <a:pathLst>
              <a:path w="66075" h="63500" extrusionOk="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rgbClr val="00303F"/>
          </a:solidFill>
          <a:ln w="9525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en-US" sz="1200">
              <a:solidFill>
                <a:srgbClr val="FFFFFF"/>
              </a:solidFill>
              <a:latin typeface="Quattrocento Sans" charset="0"/>
              <a:sym typeface="Quattrocento Sans" charset="0"/>
            </a:endParaRPr>
          </a:p>
        </p:txBody>
      </p:sp>
      <p:sp>
        <p:nvSpPr>
          <p:cNvPr id="14" name="Google Shape;148;p18"/>
          <p:cNvSpPr/>
          <p:nvPr/>
        </p:nvSpPr>
        <p:spPr>
          <a:xfrm>
            <a:off x="532706" y="1543051"/>
            <a:ext cx="352127" cy="2460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lIns="72000" tIns="72000" rIns="7200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Quattrocento Sans"/>
              <a:buNone/>
              <a:defRPr/>
            </a:pPr>
            <a:r>
              <a:rPr lang="en-IN" sz="1600" b="1" kern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01.</a:t>
            </a:r>
            <a:endParaRPr sz="1600" b="1" kern="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5" name="Google Shape;149;p18"/>
          <p:cNvSpPr/>
          <p:nvPr/>
        </p:nvSpPr>
        <p:spPr>
          <a:xfrm>
            <a:off x="3492897" y="1543051"/>
            <a:ext cx="352128" cy="2460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lIns="72000" tIns="72000" rIns="7200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Quattrocento Sans"/>
              <a:buNone/>
              <a:defRPr/>
            </a:pPr>
            <a:r>
              <a:rPr lang="en-IN" sz="1600" b="1" kern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02.</a:t>
            </a:r>
            <a:endParaRPr sz="1600" b="1" kern="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6" name="Google Shape;150;p18"/>
          <p:cNvSpPr/>
          <p:nvPr/>
        </p:nvSpPr>
        <p:spPr>
          <a:xfrm>
            <a:off x="6453089" y="1543051"/>
            <a:ext cx="352127" cy="2460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lIns="72000" tIns="72000" rIns="7200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Quattrocento Sans"/>
              <a:buNone/>
              <a:defRPr/>
            </a:pPr>
            <a:r>
              <a:rPr lang="en-IN" sz="1600" b="1" kern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03.</a:t>
            </a:r>
            <a:endParaRPr sz="1600" b="1" kern="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7" name="Google Shape;151;p18"/>
          <p:cNvSpPr/>
          <p:nvPr/>
        </p:nvSpPr>
        <p:spPr>
          <a:xfrm>
            <a:off x="532706" y="4137025"/>
            <a:ext cx="352127" cy="2476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lIns="72000" tIns="72000" rIns="7200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Quattrocento Sans"/>
              <a:buNone/>
              <a:defRPr/>
            </a:pPr>
            <a:r>
              <a:rPr lang="en-IN" sz="1600" b="1" kern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04.</a:t>
            </a:r>
            <a:endParaRPr sz="1600" b="1" kern="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8" name="Google Shape;152;p18"/>
          <p:cNvSpPr/>
          <p:nvPr/>
        </p:nvSpPr>
        <p:spPr>
          <a:xfrm>
            <a:off x="2018606" y="4137025"/>
            <a:ext cx="352127" cy="2476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lIns="72000" tIns="72000" rIns="7200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Quattrocento Sans"/>
              <a:buNone/>
              <a:defRPr/>
            </a:pPr>
            <a:r>
              <a:rPr lang="en-IN" sz="1600" b="1" kern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05.</a:t>
            </a:r>
            <a:endParaRPr sz="1600" b="1" kern="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35" name="Google Shape;135;p18"/>
          <p:cNvSpPr>
            <a:spLocks noGrp="1"/>
          </p:cNvSpPr>
          <p:nvPr>
            <p:ph type="pic" idx="2"/>
          </p:nvPr>
        </p:nvSpPr>
        <p:spPr>
          <a:xfrm>
            <a:off x="3544613" y="1331622"/>
            <a:ext cx="2816775" cy="240966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tIns="72000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Quattrocento Sans"/>
              <a:buNone/>
              <a:defRPr sz="900" b="0" i="1" u="none" strike="noStrike" cap="none">
                <a:solidFill>
                  <a:schemeClr val="lt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None/>
              <a:defRPr sz="2000" b="1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Quattrocento Sans"/>
              <a:buChar char="▬"/>
              <a:defRPr sz="18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620"/>
              <a:buFont typeface="Quattrocento Sans"/>
              <a:buChar char="▬"/>
              <a:defRPr sz="18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760"/>
              <a:buFont typeface="Arimo"/>
              <a:buChar char=""/>
              <a:defRPr sz="1600" b="0" i="0" u="none" strike="noStrike" cap="none">
                <a:solidFill>
                  <a:schemeClr val="accent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lvl="0"/>
            <a:endParaRPr noProof="0">
              <a:sym typeface="Quattrocento Sans"/>
            </a:endParaRPr>
          </a:p>
        </p:txBody>
      </p:sp>
      <p:sp>
        <p:nvSpPr>
          <p:cNvPr id="136" name="Google Shape;136;p18"/>
          <p:cNvSpPr>
            <a:spLocks noGrp="1"/>
          </p:cNvSpPr>
          <p:nvPr>
            <p:ph type="pic" idx="3"/>
          </p:nvPr>
        </p:nvSpPr>
        <p:spPr>
          <a:xfrm>
            <a:off x="6504534" y="1331622"/>
            <a:ext cx="2816775" cy="240966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tIns="72000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Quattrocento Sans"/>
              <a:buNone/>
              <a:defRPr sz="900" b="0" i="1" u="none" strike="noStrike" cap="none">
                <a:solidFill>
                  <a:schemeClr val="lt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None/>
              <a:defRPr sz="2000" b="1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Quattrocento Sans"/>
              <a:buChar char="▬"/>
              <a:defRPr sz="18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620"/>
              <a:buFont typeface="Quattrocento Sans"/>
              <a:buChar char="▬"/>
              <a:defRPr sz="18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760"/>
              <a:buFont typeface="Arimo"/>
              <a:buChar char=""/>
              <a:defRPr sz="1600" b="0" i="0" u="none" strike="noStrike" cap="none">
                <a:solidFill>
                  <a:schemeClr val="accent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lvl="0"/>
            <a:endParaRPr noProof="0">
              <a:sym typeface="Quattrocento Sans"/>
            </a:endParaRPr>
          </a:p>
        </p:txBody>
      </p:sp>
      <p:sp>
        <p:nvSpPr>
          <p:cNvPr id="137" name="Google Shape;137;p18"/>
          <p:cNvSpPr>
            <a:spLocks noGrp="1"/>
          </p:cNvSpPr>
          <p:nvPr>
            <p:ph type="pic" idx="4"/>
          </p:nvPr>
        </p:nvSpPr>
        <p:spPr>
          <a:xfrm>
            <a:off x="584691" y="1331622"/>
            <a:ext cx="2816775" cy="240966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tIns="72000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Quattrocento Sans"/>
              <a:buNone/>
              <a:defRPr sz="900" b="0" i="1" u="none" strike="noStrike" cap="none">
                <a:solidFill>
                  <a:schemeClr val="lt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None/>
              <a:defRPr sz="2000" b="1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Quattrocento Sans"/>
              <a:buChar char="▬"/>
              <a:defRPr sz="18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620"/>
              <a:buFont typeface="Quattrocento Sans"/>
              <a:buChar char="▬"/>
              <a:defRPr sz="18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760"/>
              <a:buFont typeface="Arimo"/>
              <a:buChar char=""/>
              <a:defRPr sz="1600" b="0" i="0" u="none" strike="noStrike" cap="none">
                <a:solidFill>
                  <a:schemeClr val="accent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lvl="0"/>
            <a:endParaRPr noProof="0">
              <a:sym typeface="Quattrocento Sans"/>
            </a:endParaRPr>
          </a:p>
        </p:txBody>
      </p:sp>
      <p:sp>
        <p:nvSpPr>
          <p:cNvPr id="142" name="Google Shape;142;p18"/>
          <p:cNvSpPr>
            <a:spLocks noGrp="1"/>
          </p:cNvSpPr>
          <p:nvPr>
            <p:ph type="pic" idx="5"/>
          </p:nvPr>
        </p:nvSpPr>
        <p:spPr>
          <a:xfrm>
            <a:off x="584691" y="3927040"/>
            <a:ext cx="1330875" cy="193797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tIns="36000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Quattrocento Sans"/>
              <a:buNone/>
              <a:defRPr sz="900" b="0" i="1" u="none" strike="noStrike" cap="none">
                <a:solidFill>
                  <a:schemeClr val="lt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None/>
              <a:defRPr sz="2000" b="1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Quattrocento Sans"/>
              <a:buChar char="▬"/>
              <a:defRPr sz="18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620"/>
              <a:buFont typeface="Quattrocento Sans"/>
              <a:buChar char="▬"/>
              <a:defRPr sz="18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760"/>
              <a:buFont typeface="Arimo"/>
              <a:buChar char=""/>
              <a:defRPr sz="1600" b="0" i="0" u="none" strike="noStrike" cap="none">
                <a:solidFill>
                  <a:schemeClr val="accent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lvl="0"/>
            <a:endParaRPr noProof="0">
              <a:sym typeface="Quattrocento Sans"/>
            </a:endParaRPr>
          </a:p>
        </p:txBody>
      </p:sp>
      <p:sp>
        <p:nvSpPr>
          <p:cNvPr id="144" name="Google Shape;144;p18"/>
          <p:cNvSpPr>
            <a:spLocks noGrp="1"/>
          </p:cNvSpPr>
          <p:nvPr>
            <p:ph type="pic" idx="6"/>
          </p:nvPr>
        </p:nvSpPr>
        <p:spPr>
          <a:xfrm>
            <a:off x="2070591" y="3927040"/>
            <a:ext cx="1330875" cy="193797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tIns="36000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Quattrocento Sans"/>
              <a:buNone/>
              <a:defRPr sz="900" b="0" i="1" u="none" strike="noStrike" cap="none">
                <a:solidFill>
                  <a:schemeClr val="lt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None/>
              <a:defRPr sz="2000" b="1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Quattrocento Sans"/>
              <a:buChar char="▬"/>
              <a:defRPr sz="18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620"/>
              <a:buFont typeface="Quattrocento Sans"/>
              <a:buChar char="▬"/>
              <a:defRPr sz="18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760"/>
              <a:buFont typeface="Arimo"/>
              <a:buChar char=""/>
              <a:defRPr sz="1600" b="0" i="0" u="none" strike="noStrike" cap="none">
                <a:solidFill>
                  <a:schemeClr val="accent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lvl="0"/>
            <a:endParaRPr noProof="0">
              <a:sym typeface="Quattrocento Sans"/>
            </a:endParaRPr>
          </a:p>
        </p:txBody>
      </p:sp>
      <p:sp>
        <p:nvSpPr>
          <p:cNvPr id="146" name="Google Shape;146;p18"/>
          <p:cNvSpPr txBox="1">
            <a:spLocks noGrp="1"/>
          </p:cNvSpPr>
          <p:nvPr>
            <p:ph type="body" idx="1"/>
          </p:nvPr>
        </p:nvSpPr>
        <p:spPr>
          <a:xfrm>
            <a:off x="3544491" y="3926606"/>
            <a:ext cx="5777211" cy="1938487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300"/>
              <a:buNone/>
              <a:defRPr sz="1300" b="1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28860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45"/>
              <a:buChar char="▬"/>
              <a:defRPr sz="1050"/>
            </a:lvl3pPr>
            <a:lvl4pPr marL="1828800" lvl="3" indent="-28860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45"/>
              <a:buChar char="▬"/>
              <a:defRPr sz="1050"/>
            </a:lvl4pPr>
            <a:lvl5pPr marL="2286000" lvl="4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0"/>
              <a:buChar char=""/>
              <a:defRPr sz="10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title"/>
          </p:nvPr>
        </p:nvSpPr>
        <p:spPr>
          <a:xfrm>
            <a:off x="585000" y="720001"/>
            <a:ext cx="8736000" cy="392415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38;p18"/>
          <p:cNvSpPr txBox="1">
            <a:spLocks noGrp="1"/>
          </p:cNvSpPr>
          <p:nvPr>
            <p:ph type="ftr" idx="10"/>
          </p:nvPr>
        </p:nvSpPr>
        <p:spPr bwMode="auto">
          <a:xfrm>
            <a:off x="8360768" y="6292851"/>
            <a:ext cx="559792" cy="1381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ts val="1400"/>
              <a:buFont typeface="Arial" charset="0"/>
              <a:buNone/>
              <a:defRPr sz="900" b="1">
                <a:solidFill>
                  <a:schemeClr val="accent1"/>
                </a:solidFill>
                <a:latin typeface="Quattrocento Sans" charset="0"/>
                <a:sym typeface="Quattrocento Sans" charset="0"/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wards - 1">
  <p:cSld name="Awards - 1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4;p19"/>
          <p:cNvSpPr/>
          <p:nvPr/>
        </p:nvSpPr>
        <p:spPr>
          <a:xfrm>
            <a:off x="0" y="0"/>
            <a:ext cx="4922044" cy="6858000"/>
          </a:xfrm>
          <a:custGeom>
            <a:avLst/>
            <a:gdLst/>
            <a:ahLst/>
            <a:cxnLst/>
            <a:rect l="l" t="t" r="r" b="b"/>
            <a:pathLst>
              <a:path w="6057443" h="6858000" extrusionOk="0">
                <a:moveTo>
                  <a:pt x="1655809" y="0"/>
                </a:moveTo>
                <a:lnTo>
                  <a:pt x="0" y="0"/>
                </a:lnTo>
                <a:lnTo>
                  <a:pt x="0" y="6858000"/>
                </a:lnTo>
                <a:lnTo>
                  <a:pt x="6057443" y="6858000"/>
                </a:lnTo>
                <a:close/>
              </a:path>
            </a:pathLst>
          </a:custGeom>
          <a:solidFill>
            <a:schemeClr val="accent3">
              <a:alpha val="29803"/>
            </a:schemeClr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  <a:defRPr/>
            </a:pPr>
            <a:endParaRPr sz="1800" kern="0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" name="Google Shape;155;p19"/>
          <p:cNvSpPr>
            <a:spLocks noChangeArrowheads="1"/>
          </p:cNvSpPr>
          <p:nvPr/>
        </p:nvSpPr>
        <p:spPr bwMode="auto">
          <a:xfrm>
            <a:off x="0" y="0"/>
            <a:ext cx="4919464" cy="6858000"/>
          </a:xfrm>
          <a:custGeom>
            <a:avLst/>
            <a:gdLst>
              <a:gd name="T0" fmla="*/ 0 w 6054256"/>
              <a:gd name="T1" fmla="*/ 0 h 6858000"/>
              <a:gd name="T2" fmla="*/ 6054256 w 6054256"/>
              <a:gd name="T3" fmla="*/ 6858000 h 6858000"/>
            </a:gdLst>
            <a:ahLst/>
            <a:cxnLst/>
            <a:rect l="T0" t="T1" r="T2" b="T3"/>
            <a:pathLst>
              <a:path w="6054256" h="6858000" extrusionOk="0">
                <a:moveTo>
                  <a:pt x="610129" y="0"/>
                </a:moveTo>
                <a:lnTo>
                  <a:pt x="0" y="0"/>
                </a:lnTo>
                <a:lnTo>
                  <a:pt x="0" y="6858000"/>
                </a:lnTo>
                <a:lnTo>
                  <a:pt x="6054256" y="6858000"/>
                </a:lnTo>
                <a:lnTo>
                  <a:pt x="2561696" y="1411432"/>
                </a:lnTo>
                <a:lnTo>
                  <a:pt x="2561679" y="1411438"/>
                </a:lnTo>
                <a:close/>
              </a:path>
            </a:pathLst>
          </a:custGeom>
          <a:solidFill>
            <a:schemeClr val="accent1">
              <a:alpha val="79999"/>
            </a:schemeClr>
          </a:solidFill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A0A0A"/>
              </a:buClr>
              <a:buSzPts val="1800"/>
              <a:buFont typeface="Quattrocento Sans" charset="0"/>
              <a:buNone/>
            </a:pPr>
            <a:endParaRPr lang="en-US" sz="1800">
              <a:solidFill>
                <a:srgbClr val="062C3A"/>
              </a:solidFill>
              <a:latin typeface="Quattrocento Sans" charset="0"/>
              <a:sym typeface="Quattrocento Sans" charset="0"/>
            </a:endParaRPr>
          </a:p>
        </p:txBody>
      </p:sp>
      <p:sp>
        <p:nvSpPr>
          <p:cNvPr id="156" name="Google Shape;156;p19"/>
          <p:cNvSpPr txBox="1">
            <a:spLocks noGrp="1"/>
          </p:cNvSpPr>
          <p:nvPr>
            <p:ph type="body" idx="1"/>
          </p:nvPr>
        </p:nvSpPr>
        <p:spPr>
          <a:xfrm>
            <a:off x="280889" y="2263716"/>
            <a:ext cx="1992989" cy="564257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30861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60"/>
              <a:buChar char="▬"/>
              <a:defRPr sz="1400">
                <a:solidFill>
                  <a:schemeClr val="lt1"/>
                </a:solidFill>
              </a:defRPr>
            </a:lvl3pPr>
            <a:lvl4pPr marL="1828800" lvl="3" indent="-30861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60"/>
              <a:buChar char="▬"/>
              <a:defRPr sz="1400">
                <a:solidFill>
                  <a:schemeClr val="lt1"/>
                </a:solidFill>
              </a:defRPr>
            </a:lvl4pPr>
            <a:lvl5pPr marL="2286000" lvl="4" indent="-32638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540"/>
              <a:buChar char=""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19"/>
          <p:cNvSpPr txBox="1">
            <a:spLocks noGrp="1"/>
          </p:cNvSpPr>
          <p:nvPr>
            <p:ph type="title"/>
          </p:nvPr>
        </p:nvSpPr>
        <p:spPr>
          <a:xfrm>
            <a:off x="2273877" y="690302"/>
            <a:ext cx="7047123" cy="392415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lv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Quattrocento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wards - 2">
  <p:cSld name="Awards - 2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0"/>
          <p:cNvSpPr>
            <a:spLocks noGrp="1"/>
          </p:cNvSpPr>
          <p:nvPr>
            <p:ph type="pic" idx="2"/>
          </p:nvPr>
        </p:nvSpPr>
        <p:spPr>
          <a:xfrm>
            <a:off x="0" y="2276475"/>
            <a:ext cx="4890113" cy="458152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tIns="72000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Quattrocento Sans"/>
              <a:buNone/>
              <a:defRPr sz="900" b="0" i="1" u="none" strike="noStrike" cap="none">
                <a:solidFill>
                  <a:schemeClr val="lt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None/>
              <a:defRPr sz="2000" b="1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Quattrocento Sans"/>
              <a:buChar char="▬"/>
              <a:defRPr sz="18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620"/>
              <a:buFont typeface="Quattrocento Sans"/>
              <a:buChar char="▬"/>
              <a:defRPr sz="18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760"/>
              <a:buFont typeface="Arimo"/>
              <a:buChar char=""/>
              <a:defRPr sz="1600" b="0" i="0" u="none" strike="noStrike" cap="none">
                <a:solidFill>
                  <a:schemeClr val="accent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lvl="0"/>
            <a:endParaRPr noProof="0">
              <a:sym typeface="Quattrocento Sans"/>
            </a:endParaRPr>
          </a:p>
        </p:txBody>
      </p:sp>
      <p:sp>
        <p:nvSpPr>
          <p:cNvPr id="160" name="Google Shape;160;p20"/>
          <p:cNvSpPr>
            <a:spLocks noGrp="1"/>
          </p:cNvSpPr>
          <p:nvPr>
            <p:ph type="pic" idx="3"/>
          </p:nvPr>
        </p:nvSpPr>
        <p:spPr>
          <a:xfrm>
            <a:off x="5015887" y="2276475"/>
            <a:ext cx="4890113" cy="458152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tIns="72000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Quattrocento Sans"/>
              <a:buNone/>
              <a:defRPr sz="900" b="0" i="1" u="none" strike="noStrike" cap="none">
                <a:solidFill>
                  <a:schemeClr val="lt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None/>
              <a:defRPr sz="2000" b="1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Quattrocento Sans"/>
              <a:buChar char="▬"/>
              <a:defRPr sz="18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620"/>
              <a:buFont typeface="Quattrocento Sans"/>
              <a:buChar char="▬"/>
              <a:defRPr sz="18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760"/>
              <a:buFont typeface="Arimo"/>
              <a:buChar char=""/>
              <a:defRPr sz="1600" b="0" i="0" u="none" strike="noStrike" cap="none">
                <a:solidFill>
                  <a:schemeClr val="accent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lvl="0"/>
            <a:endParaRPr noProof="0">
              <a:sym typeface="Quattrocento Sans"/>
            </a:endParaRPr>
          </a:p>
        </p:txBody>
      </p:sp>
      <p:sp>
        <p:nvSpPr>
          <p:cNvPr id="161" name="Google Shape;161;p20"/>
          <p:cNvSpPr txBox="1">
            <a:spLocks noGrp="1"/>
          </p:cNvSpPr>
          <p:nvPr>
            <p:ph type="body" idx="1"/>
          </p:nvPr>
        </p:nvSpPr>
        <p:spPr>
          <a:xfrm>
            <a:off x="585001" y="326300"/>
            <a:ext cx="4305113" cy="1033616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 b="1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60"/>
              <a:buNone/>
              <a:defRPr sz="1400">
                <a:solidFill>
                  <a:srgbClr val="464646"/>
                </a:solidFill>
              </a:defRPr>
            </a:lvl3pPr>
            <a:lvl4pPr marL="1828800" lvl="3" indent="-30861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60"/>
              <a:buChar char="▬"/>
              <a:defRPr sz="1400">
                <a:solidFill>
                  <a:schemeClr val="lt1"/>
                </a:solidFill>
              </a:defRPr>
            </a:lvl4pPr>
            <a:lvl5pPr marL="2286000" lvl="4" indent="-32638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540"/>
              <a:buChar char=""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body" idx="4"/>
          </p:nvPr>
        </p:nvSpPr>
        <p:spPr>
          <a:xfrm>
            <a:off x="5015887" y="326300"/>
            <a:ext cx="4305113" cy="1033616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 b="1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60"/>
              <a:buNone/>
              <a:defRPr sz="1400">
                <a:solidFill>
                  <a:srgbClr val="464646"/>
                </a:solidFill>
              </a:defRPr>
            </a:lvl3pPr>
            <a:lvl4pPr marL="1828800" lvl="3" indent="-30861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60"/>
              <a:buChar char="▬"/>
              <a:defRPr sz="1400">
                <a:solidFill>
                  <a:schemeClr val="lt1"/>
                </a:solidFill>
              </a:defRPr>
            </a:lvl4pPr>
            <a:lvl5pPr marL="2286000" lvl="4" indent="-32638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540"/>
              <a:buChar char=""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body" idx="5"/>
          </p:nvPr>
        </p:nvSpPr>
        <p:spPr>
          <a:xfrm>
            <a:off x="1" y="3069750"/>
            <a:ext cx="1975507" cy="3788251"/>
          </a:xfrm>
          <a:prstGeom prst="rect">
            <a:avLst/>
          </a:prstGeom>
          <a:solidFill>
            <a:schemeClr val="accent3">
              <a:alpha val="29803"/>
            </a:schemeClr>
          </a:solidFill>
          <a:ln>
            <a:noFill/>
          </a:ln>
        </p:spPr>
        <p:txBody>
          <a:bodyPr spcFirstLastPara="1" anchor="ctr"/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i="0" u="none" strike="noStrike" cap="non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marL="1371600" lvl="2" indent="-33146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▬"/>
              <a:defRPr/>
            </a:lvl3pPr>
            <a:lvl4pPr marL="1828800" lvl="3" indent="-33146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▬"/>
              <a:defRPr/>
            </a:lvl4pPr>
            <a:lvl5pPr marL="2286000" lvl="4" indent="-35432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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20"/>
          <p:cNvSpPr txBox="1">
            <a:spLocks noGrp="1"/>
          </p:cNvSpPr>
          <p:nvPr>
            <p:ph type="body" idx="6"/>
          </p:nvPr>
        </p:nvSpPr>
        <p:spPr>
          <a:xfrm>
            <a:off x="1" y="3947433"/>
            <a:ext cx="1967632" cy="2910566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txBody>
          <a:bodyPr spcFirstLastPara="1" lIns="91425" tIns="45700" rIns="91425" bIns="45700"/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C3A"/>
              </a:buClr>
              <a:buSzPts val="2400"/>
              <a:buNone/>
              <a:defRPr i="0" u="none" strike="noStrike" cap="none">
                <a:solidFill>
                  <a:srgbClr val="062C3A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marL="1371600" lvl="2" indent="-33146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▬"/>
              <a:defRPr/>
            </a:lvl3pPr>
            <a:lvl4pPr marL="1828800" lvl="3" indent="-33146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▬"/>
              <a:defRPr/>
            </a:lvl4pPr>
            <a:lvl5pPr marL="2286000" lvl="4" indent="-35432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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Font typeface="Arial" charset="0"/>
              <a:buNone/>
              <a:defRPr/>
            </a:lvl1pPr>
          </a:lstStyle>
          <a:p>
            <a:fld id="{DFF41047-125F-4043-8753-3777B9750138}" type="datetimeFigureOut">
              <a:rPr lang="en-IN"/>
              <a:pPr/>
              <a:t>11-02-2020</a:t>
            </a:fld>
            <a:endParaRPr lang="en-I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Font typeface="Arial" charset="0"/>
              <a:buNone/>
              <a:defRPr/>
            </a:lvl1pPr>
          </a:lstStyle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Font typeface="Arial" charset="0"/>
              <a:buNone/>
              <a:defRPr/>
            </a:lvl1pPr>
          </a:lstStyle>
          <a:p>
            <a:fld id="{5D1532DF-5938-4364-B6D2-7AB56A9A67DC}" type="slidenum">
              <a:rPr lang="en-IN"/>
              <a:pPr/>
              <a:t>‹#›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8928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69101" y="6477001"/>
            <a:ext cx="2008720" cy="365125"/>
          </a:xfrm>
        </p:spPr>
        <p:txBody>
          <a:bodyPr/>
          <a:lstStyle/>
          <a:p>
            <a:fld id="{815C3A9B-474F-44A0-A16F-A110B1B559D7}" type="datetime1">
              <a:rPr lang="en-US" smtClean="0"/>
              <a:pPr/>
              <a:t>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60401" y="6435617"/>
            <a:ext cx="3918528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0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769102" y="6477001"/>
            <a:ext cx="2008720" cy="365125"/>
          </a:xfrm>
        </p:spPr>
        <p:txBody>
          <a:bodyPr/>
          <a:lstStyle/>
          <a:p>
            <a:fld id="{F48D109D-2849-4FBD-A5ED-CE03DC8F6A04}" type="datetime1">
              <a:rPr lang="en-US" smtClean="0"/>
              <a:t>2/11/2020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60402" y="6435617"/>
            <a:ext cx="391852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9981" y="6459788"/>
            <a:ext cx="1066021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862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tures">
  <p:cSld name="3 picture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>
            <a:spLocks noGrp="1"/>
          </p:cNvSpPr>
          <p:nvPr>
            <p:ph type="pic" idx="2"/>
          </p:nvPr>
        </p:nvSpPr>
        <p:spPr>
          <a:xfrm>
            <a:off x="583009" y="2377298"/>
            <a:ext cx="2818457" cy="2437506"/>
          </a:xfrm>
          <a:prstGeom prst="rect">
            <a:avLst/>
          </a:prstGeom>
          <a:noFill/>
          <a:ln>
            <a:noFill/>
          </a:ln>
        </p:spPr>
        <p:txBody>
          <a:bodyPr spcFirstLastPara="1" tIns="72000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Quattrocento Sans"/>
              <a:buNone/>
              <a:defRPr sz="900" b="0" i="1" u="none" strike="noStrike" cap="none">
                <a:solidFill>
                  <a:schemeClr val="lt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None/>
              <a:defRPr sz="2000" b="1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Quattrocento Sans"/>
              <a:buChar char="▬"/>
              <a:defRPr sz="18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620"/>
              <a:buFont typeface="Quattrocento Sans"/>
              <a:buChar char="▬"/>
              <a:defRPr sz="18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760"/>
              <a:buFont typeface="Arimo"/>
              <a:buChar char=""/>
              <a:defRPr sz="1600" b="0" i="0" u="none" strike="noStrike" cap="none">
                <a:solidFill>
                  <a:schemeClr val="accent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lvl="0"/>
            <a:endParaRPr noProof="0">
              <a:sym typeface="Quattrocento Sans"/>
            </a:endParaRPr>
          </a:p>
        </p:txBody>
      </p:sp>
      <p:sp>
        <p:nvSpPr>
          <p:cNvPr id="59" name="Google Shape;59;p9"/>
          <p:cNvSpPr>
            <a:spLocks noGrp="1"/>
          </p:cNvSpPr>
          <p:nvPr>
            <p:ph type="pic" idx="3"/>
          </p:nvPr>
        </p:nvSpPr>
        <p:spPr>
          <a:xfrm>
            <a:off x="3542930" y="2377298"/>
            <a:ext cx="2818457" cy="2437506"/>
          </a:xfrm>
          <a:prstGeom prst="rect">
            <a:avLst/>
          </a:prstGeom>
          <a:noFill/>
          <a:ln>
            <a:noFill/>
          </a:ln>
        </p:spPr>
        <p:txBody>
          <a:bodyPr spcFirstLastPara="1" tIns="72000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Quattrocento Sans"/>
              <a:buNone/>
              <a:defRPr sz="900" b="0" i="1" u="none" strike="noStrike" cap="none">
                <a:solidFill>
                  <a:schemeClr val="lt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None/>
              <a:defRPr sz="2000" b="1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Quattrocento Sans"/>
              <a:buChar char="▬"/>
              <a:defRPr sz="18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620"/>
              <a:buFont typeface="Quattrocento Sans"/>
              <a:buChar char="▬"/>
              <a:defRPr sz="18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760"/>
              <a:buFont typeface="Arimo"/>
              <a:buChar char=""/>
              <a:defRPr sz="1600" b="0" i="0" u="none" strike="noStrike" cap="none">
                <a:solidFill>
                  <a:schemeClr val="accent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lvl="0"/>
            <a:endParaRPr noProof="0">
              <a:sym typeface="Quattrocento Sans"/>
            </a:endParaRPr>
          </a:p>
        </p:txBody>
      </p:sp>
      <p:sp>
        <p:nvSpPr>
          <p:cNvPr id="60" name="Google Shape;60;p9"/>
          <p:cNvSpPr>
            <a:spLocks noGrp="1"/>
          </p:cNvSpPr>
          <p:nvPr>
            <p:ph type="pic" idx="4"/>
          </p:nvPr>
        </p:nvSpPr>
        <p:spPr>
          <a:xfrm>
            <a:off x="6502851" y="2377298"/>
            <a:ext cx="2818457" cy="2437506"/>
          </a:xfrm>
          <a:prstGeom prst="rect">
            <a:avLst/>
          </a:prstGeom>
          <a:noFill/>
          <a:ln>
            <a:noFill/>
          </a:ln>
        </p:spPr>
        <p:txBody>
          <a:bodyPr spcFirstLastPara="1" tIns="72000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Quattrocento Sans"/>
              <a:buNone/>
              <a:defRPr sz="900" b="0" i="1" u="none" strike="noStrike" cap="none">
                <a:solidFill>
                  <a:schemeClr val="lt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None/>
              <a:defRPr sz="2000" b="1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Quattrocento Sans"/>
              <a:buChar char="▬"/>
              <a:defRPr sz="18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620"/>
              <a:buFont typeface="Quattrocento Sans"/>
              <a:buChar char="▬"/>
              <a:defRPr sz="18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760"/>
              <a:buFont typeface="Arimo"/>
              <a:buChar char=""/>
              <a:defRPr sz="1600" b="0" i="0" u="none" strike="noStrike" cap="none">
                <a:solidFill>
                  <a:schemeClr val="accent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lvl="0"/>
            <a:endParaRPr noProof="0">
              <a:sym typeface="Quattrocento Sans"/>
            </a:endParaRPr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1"/>
          </p:nvPr>
        </p:nvSpPr>
        <p:spPr>
          <a:xfrm>
            <a:off x="585000" y="1332000"/>
            <a:ext cx="8736000" cy="369332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marL="1371600" lvl="2" indent="-33146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▬"/>
              <a:defRPr/>
            </a:lvl3pPr>
            <a:lvl4pPr marL="1828800" lvl="3" indent="-33146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▬"/>
              <a:defRPr/>
            </a:lvl4pPr>
            <a:lvl5pPr marL="2286000" lvl="4" indent="-35432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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5"/>
          </p:nvPr>
        </p:nvSpPr>
        <p:spPr>
          <a:xfrm>
            <a:off x="585001" y="4938483"/>
            <a:ext cx="2758274" cy="477054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 b="1">
                <a:solidFill>
                  <a:schemeClr val="accent4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 b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29718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80"/>
              <a:buChar char="▬"/>
              <a:defRPr sz="1200" b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29718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80"/>
              <a:buChar char="▬"/>
              <a:defRPr sz="1200" b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31242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20"/>
              <a:buChar char=""/>
              <a:defRPr sz="1200" b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6"/>
          </p:nvPr>
        </p:nvSpPr>
        <p:spPr>
          <a:xfrm>
            <a:off x="3542930" y="4938483"/>
            <a:ext cx="2758274" cy="477054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 b="1">
                <a:solidFill>
                  <a:schemeClr val="accent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 b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29718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80"/>
              <a:buChar char="▬"/>
              <a:defRPr sz="1200" b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29718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80"/>
              <a:buChar char="▬"/>
              <a:defRPr sz="1200" b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31242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20"/>
              <a:buChar char=""/>
              <a:defRPr sz="1200" b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body" idx="7"/>
          </p:nvPr>
        </p:nvSpPr>
        <p:spPr>
          <a:xfrm>
            <a:off x="6502852" y="4938483"/>
            <a:ext cx="2758274" cy="477054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164C"/>
              </a:buClr>
              <a:buSzPts val="1400"/>
              <a:buNone/>
              <a:defRPr sz="1400" b="1">
                <a:solidFill>
                  <a:srgbClr val="71164C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 b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29718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80"/>
              <a:buChar char="▬"/>
              <a:defRPr sz="1200" b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29718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80"/>
              <a:buChar char="▬"/>
              <a:defRPr sz="1200" b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31242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20"/>
              <a:buChar char=""/>
              <a:defRPr sz="1200" b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585000" y="720001"/>
            <a:ext cx="8736000" cy="392415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61;p9"/>
          <p:cNvSpPr txBox="1">
            <a:spLocks noGrp="1"/>
          </p:cNvSpPr>
          <p:nvPr>
            <p:ph type="ftr" idx="10"/>
          </p:nvPr>
        </p:nvSpPr>
        <p:spPr bwMode="auto">
          <a:xfrm>
            <a:off x="7753350" y="6292851"/>
            <a:ext cx="1167210" cy="33654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ts val="1400"/>
              <a:buFont typeface="Arial" charset="0"/>
              <a:buNone/>
              <a:defRPr sz="1800">
                <a:solidFill>
                  <a:srgbClr val="0A0A0A"/>
                </a:solidFill>
                <a:latin typeface="Quattrocento Sans" charset="0"/>
                <a:sym typeface="Quattrocento Sans" charset="0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+ picture">
  <p:cSld name="Content + pictur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>
            <a:spLocks noGrp="1"/>
          </p:cNvSpPr>
          <p:nvPr>
            <p:ph type="pic" idx="2"/>
          </p:nvPr>
        </p:nvSpPr>
        <p:spPr>
          <a:xfrm>
            <a:off x="3939297" y="2"/>
            <a:ext cx="5966703" cy="6857999"/>
          </a:xfrm>
          <a:prstGeom prst="rect">
            <a:avLst/>
          </a:prstGeom>
          <a:noFill/>
          <a:ln>
            <a:noFill/>
          </a:ln>
        </p:spPr>
        <p:txBody>
          <a:bodyPr spcFirstLastPara="1" lIns="2880000" tIns="378000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Quattrocento Sans"/>
              <a:buNone/>
              <a:defRPr sz="900" b="0" i="1" u="none" strike="noStrike" cap="none">
                <a:solidFill>
                  <a:schemeClr val="lt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None/>
              <a:defRPr sz="2000" b="1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Quattrocento Sans"/>
              <a:buChar char="▬"/>
              <a:defRPr sz="18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620"/>
              <a:buFont typeface="Quattrocento Sans"/>
              <a:buChar char="▬"/>
              <a:defRPr sz="18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760"/>
              <a:buFont typeface="Arimo"/>
              <a:buChar char=""/>
              <a:defRPr sz="1600" b="0" i="0" u="none" strike="noStrike" cap="none">
                <a:solidFill>
                  <a:schemeClr val="accent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lvl="0"/>
            <a:endParaRPr noProof="0">
              <a:sym typeface="Quattrocento Sans"/>
            </a:endParaRPr>
          </a:p>
        </p:txBody>
      </p:sp>
      <p:sp>
        <p:nvSpPr>
          <p:cNvPr id="69" name="Google Shape;69;p10"/>
          <p:cNvSpPr txBox="1">
            <a:spLocks noGrp="1"/>
          </p:cNvSpPr>
          <p:nvPr>
            <p:ph type="body" idx="1"/>
          </p:nvPr>
        </p:nvSpPr>
        <p:spPr>
          <a:xfrm>
            <a:off x="585000" y="1332000"/>
            <a:ext cx="5141906" cy="1938992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/>
            </a:lvl2pPr>
            <a:lvl3pPr marL="1371600" lvl="2" indent="-33146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▬"/>
              <a:defRPr/>
            </a:lvl3pPr>
            <a:lvl4pPr marL="1828800" lvl="3" indent="-33146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▬"/>
              <a:defRPr/>
            </a:lvl4pPr>
            <a:lvl5pPr marL="2286000" lvl="4" indent="-34036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760"/>
              <a:buChar char="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title"/>
          </p:nvPr>
        </p:nvSpPr>
        <p:spPr>
          <a:xfrm>
            <a:off x="585000" y="720001"/>
            <a:ext cx="5141906" cy="392415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picture + text">
  <p:cSld name="1 picture + 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>
            <a:spLocks noGrp="1"/>
          </p:cNvSpPr>
          <p:nvPr>
            <p:ph type="title"/>
          </p:nvPr>
        </p:nvSpPr>
        <p:spPr>
          <a:xfrm>
            <a:off x="585000" y="720001"/>
            <a:ext cx="8736000" cy="392415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>
            <a:spLocks noGrp="1"/>
          </p:cNvSpPr>
          <p:nvPr>
            <p:ph type="pic" idx="2"/>
          </p:nvPr>
        </p:nvSpPr>
        <p:spPr>
          <a:xfrm>
            <a:off x="584999" y="2000250"/>
            <a:ext cx="32175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tIns="144000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Quattrocento Sans"/>
              <a:buNone/>
              <a:defRPr sz="900" b="0" i="1" u="none" strike="noStrike" cap="none">
                <a:solidFill>
                  <a:schemeClr val="lt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None/>
              <a:defRPr sz="2000" b="1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Quattrocento Sans"/>
              <a:buChar char="▬"/>
              <a:defRPr sz="18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620"/>
              <a:buFont typeface="Quattrocento Sans"/>
              <a:buChar char="▬"/>
              <a:defRPr sz="18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760"/>
              <a:buFont typeface="Arimo"/>
              <a:buChar char=""/>
              <a:defRPr sz="1600" b="0" i="0" u="none" strike="noStrike" cap="none">
                <a:solidFill>
                  <a:schemeClr val="accent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lvl="0"/>
            <a:endParaRPr noProof="0">
              <a:sym typeface="Quattrocento Sans"/>
            </a:endParaRPr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>
            <a:off x="4089977" y="2000250"/>
            <a:ext cx="5231023" cy="1938992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/>
            </a:lvl2pPr>
            <a:lvl3pPr marL="1371600" lvl="2" indent="-33146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▬"/>
              <a:defRPr/>
            </a:lvl3pPr>
            <a:lvl4pPr marL="1828800" lvl="3" indent="-33146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▬"/>
              <a:defRPr/>
            </a:lvl4pPr>
            <a:lvl5pPr marL="2286000" lvl="4" indent="-34036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760"/>
              <a:buChar char="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" name="Google Shape;75;p11"/>
          <p:cNvSpPr txBox="1">
            <a:spLocks noGrp="1"/>
          </p:cNvSpPr>
          <p:nvPr>
            <p:ph type="ftr" idx="10"/>
          </p:nvPr>
        </p:nvSpPr>
        <p:spPr bwMode="auto">
          <a:xfrm>
            <a:off x="8360768" y="6292851"/>
            <a:ext cx="559792" cy="1381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ts val="1400"/>
              <a:buFont typeface="Arial" charset="0"/>
              <a:buNone/>
              <a:defRPr sz="900" b="1">
                <a:solidFill>
                  <a:schemeClr val="accent1"/>
                </a:solidFill>
                <a:latin typeface="Quattrocento Sans" charset="0"/>
                <a:sym typeface="Quattrocento Sans" charset="0"/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bigger - 2 columns">
  <p:cSld name="Title + Content bigger - 2 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>
            <a:spLocks noGrp="1"/>
          </p:cNvSpPr>
          <p:nvPr>
            <p:ph type="body" idx="1"/>
          </p:nvPr>
        </p:nvSpPr>
        <p:spPr>
          <a:xfrm>
            <a:off x="585000" y="2412184"/>
            <a:ext cx="8736000" cy="3538331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6576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Quattrocento Sans"/>
              <a:buChar char="▬"/>
              <a:defRPr sz="2400" b="0"/>
            </a:lvl2pPr>
            <a:lvl3pPr marL="1371600" lvl="2" indent="-36576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2160"/>
              <a:buFont typeface="Quattrocento Sans"/>
              <a:buChar char="▬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Arimo"/>
              <a:buChar char="4"/>
              <a:defRPr sz="2000">
                <a:solidFill>
                  <a:schemeClr val="accent5"/>
                </a:solidFill>
              </a:defRPr>
            </a:lvl4pPr>
            <a:lvl5pPr marL="2286000" lvl="4" indent="-34036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760"/>
              <a:buFont typeface="Quattrocento Sans"/>
              <a:buChar char="ꟷ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body" idx="2"/>
          </p:nvPr>
        </p:nvSpPr>
        <p:spPr>
          <a:xfrm>
            <a:off x="585000" y="1332001"/>
            <a:ext cx="8736000" cy="492443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 sz="320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/>
            </a:lvl2pPr>
            <a:lvl3pPr marL="1371600" lvl="2" indent="-33146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▬"/>
              <a:defRPr sz="1800"/>
            </a:lvl3pPr>
            <a:lvl4pPr marL="1828800" lvl="3" indent="-33146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▬"/>
              <a:defRPr sz="1800"/>
            </a:lvl4pPr>
            <a:lvl5pPr marL="2286000" lvl="4" indent="-34036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760"/>
              <a:buChar char="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585000" y="720001"/>
            <a:ext cx="8736000" cy="392415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" name="Google Shape;83;p13"/>
          <p:cNvSpPr txBox="1">
            <a:spLocks noGrp="1"/>
          </p:cNvSpPr>
          <p:nvPr>
            <p:ph type="ftr" idx="10"/>
          </p:nvPr>
        </p:nvSpPr>
        <p:spPr bwMode="auto">
          <a:xfrm>
            <a:off x="8360768" y="6292851"/>
            <a:ext cx="559792" cy="1381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ts val="1400"/>
              <a:buFont typeface="Arial" charset="0"/>
              <a:buNone/>
              <a:defRPr sz="1800">
                <a:solidFill>
                  <a:srgbClr val="0A0A0A"/>
                </a:solidFill>
                <a:latin typeface="Quattrocento Sans" charset="0"/>
                <a:sym typeface="Quattrocento Sans" charset="0"/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ferences - 1">
  <p:cSld name="References - 1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8;p14"/>
          <p:cNvSpPr/>
          <p:nvPr/>
        </p:nvSpPr>
        <p:spPr>
          <a:xfrm flipH="1">
            <a:off x="4983956" y="0"/>
            <a:ext cx="4922044" cy="6858000"/>
          </a:xfrm>
          <a:custGeom>
            <a:avLst/>
            <a:gdLst/>
            <a:ahLst/>
            <a:cxnLst/>
            <a:rect l="l" t="t" r="r" b="b"/>
            <a:pathLst>
              <a:path w="6057443" h="6858000" extrusionOk="0">
                <a:moveTo>
                  <a:pt x="1655809" y="0"/>
                </a:moveTo>
                <a:lnTo>
                  <a:pt x="0" y="0"/>
                </a:lnTo>
                <a:lnTo>
                  <a:pt x="0" y="6858000"/>
                </a:lnTo>
                <a:lnTo>
                  <a:pt x="6057443" y="6858000"/>
                </a:lnTo>
                <a:close/>
              </a:path>
            </a:pathLst>
          </a:custGeom>
          <a:solidFill>
            <a:schemeClr val="accent4">
              <a:alpha val="20000"/>
            </a:schemeClr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  <a:defRPr/>
            </a:pPr>
            <a:endParaRPr sz="1800" kern="0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" name="Google Shape;89;p14"/>
          <p:cNvSpPr>
            <a:spLocks noChangeArrowheads="1"/>
          </p:cNvSpPr>
          <p:nvPr/>
        </p:nvSpPr>
        <p:spPr bwMode="auto">
          <a:xfrm flipH="1">
            <a:off x="4986536" y="0"/>
            <a:ext cx="4919464" cy="6858000"/>
          </a:xfrm>
          <a:custGeom>
            <a:avLst/>
            <a:gdLst>
              <a:gd name="T0" fmla="*/ 0 w 6054256"/>
              <a:gd name="T1" fmla="*/ 0 h 6858000"/>
              <a:gd name="T2" fmla="*/ 6054256 w 6054256"/>
              <a:gd name="T3" fmla="*/ 6858000 h 6858000"/>
            </a:gdLst>
            <a:ahLst/>
            <a:cxnLst/>
            <a:rect l="T0" t="T1" r="T2" b="T3"/>
            <a:pathLst>
              <a:path w="6054256" h="6858000" extrusionOk="0">
                <a:moveTo>
                  <a:pt x="610129" y="0"/>
                </a:moveTo>
                <a:lnTo>
                  <a:pt x="0" y="0"/>
                </a:lnTo>
                <a:lnTo>
                  <a:pt x="0" y="6858000"/>
                </a:lnTo>
                <a:lnTo>
                  <a:pt x="6054256" y="6858000"/>
                </a:lnTo>
                <a:lnTo>
                  <a:pt x="2507704" y="1325713"/>
                </a:lnTo>
                <a:cubicBezTo>
                  <a:pt x="1857187" y="855234"/>
                  <a:pt x="1260646" y="470479"/>
                  <a:pt x="610129" y="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A0A0A"/>
              </a:buClr>
              <a:buSzPts val="1800"/>
              <a:buFont typeface="Quattrocento Sans" charset="0"/>
              <a:buNone/>
            </a:pPr>
            <a:endParaRPr lang="en-US" sz="1800">
              <a:solidFill>
                <a:srgbClr val="062C3A"/>
              </a:solidFill>
              <a:latin typeface="Quattrocento Sans" charset="0"/>
              <a:sym typeface="Quattrocento Sans" charset="0"/>
            </a:endParaRPr>
          </a:p>
        </p:txBody>
      </p:sp>
      <p:sp>
        <p:nvSpPr>
          <p:cNvPr id="87" name="Google Shape;87;p14"/>
          <p:cNvSpPr>
            <a:spLocks noGrp="1"/>
          </p:cNvSpPr>
          <p:nvPr>
            <p:ph type="pic" idx="2"/>
          </p:nvPr>
        </p:nvSpPr>
        <p:spPr>
          <a:xfrm>
            <a:off x="0" y="1331622"/>
            <a:ext cx="7746397" cy="45334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tIns="172800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Quattrocento Sans"/>
              <a:buNone/>
              <a:defRPr sz="900" b="0" i="1" u="none" strike="noStrike" cap="none">
                <a:solidFill>
                  <a:schemeClr val="lt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None/>
              <a:defRPr sz="2000" b="1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Quattrocento Sans"/>
              <a:buChar char="▬"/>
              <a:defRPr sz="18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620"/>
              <a:buFont typeface="Quattrocento Sans"/>
              <a:buChar char="▬"/>
              <a:defRPr sz="18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760"/>
              <a:buFont typeface="Arimo"/>
              <a:buChar char=""/>
              <a:defRPr sz="1600" b="0" i="0" u="none" strike="noStrike" cap="none">
                <a:solidFill>
                  <a:schemeClr val="accent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lvl="0"/>
            <a:endParaRPr noProof="0">
              <a:sym typeface="Quattrocento Sans"/>
            </a:endParaRPr>
          </a:p>
        </p:txBody>
      </p:sp>
      <p:sp>
        <p:nvSpPr>
          <p:cNvPr id="90" name="Google Shape;90;p14"/>
          <p:cNvSpPr txBox="1">
            <a:spLocks noGrp="1"/>
          </p:cNvSpPr>
          <p:nvPr>
            <p:ph type="title"/>
          </p:nvPr>
        </p:nvSpPr>
        <p:spPr>
          <a:xfrm>
            <a:off x="585000" y="720001"/>
            <a:ext cx="7161397" cy="392415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body" idx="1"/>
          </p:nvPr>
        </p:nvSpPr>
        <p:spPr>
          <a:xfrm>
            <a:off x="7305676" y="2987615"/>
            <a:ext cx="2242921" cy="292160"/>
          </a:xfrm>
          <a:prstGeom prst="rect">
            <a:avLst/>
          </a:prstGeom>
          <a:noFill/>
          <a:ln>
            <a:noFill/>
          </a:ln>
        </p:spPr>
        <p:txBody>
          <a:bodyPr spcFirstLastPara="1" anchor="b"/>
          <a:lstStyle>
            <a:lvl1pPr marL="457200" lvl="0" indent="-228600" algn="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28860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45"/>
              <a:buChar char="▬"/>
              <a:defRPr sz="1050"/>
            </a:lvl3pPr>
            <a:lvl4pPr marL="1828800" lvl="3" indent="-28860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45"/>
              <a:buChar char="▬"/>
              <a:defRPr sz="1050"/>
            </a:lvl4pPr>
            <a:lvl5pPr marL="2286000" lvl="4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0"/>
              <a:buChar char=""/>
              <a:defRPr sz="10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body" idx="3"/>
          </p:nvPr>
        </p:nvSpPr>
        <p:spPr>
          <a:xfrm>
            <a:off x="7027070" y="3381315"/>
            <a:ext cx="2521527" cy="292160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lvl="0" indent="-228600" algn="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28860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45"/>
              <a:buChar char="▬"/>
              <a:defRPr sz="1050"/>
            </a:lvl3pPr>
            <a:lvl4pPr marL="1828800" lvl="3" indent="-28860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45"/>
              <a:buChar char="▬"/>
              <a:defRPr sz="1050"/>
            </a:lvl4pPr>
            <a:lvl5pPr marL="2286000" lvl="4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0"/>
              <a:buChar char=""/>
              <a:defRPr sz="10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ferences - 2">
  <p:cSld name="References - 2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7;p15"/>
          <p:cNvSpPr>
            <a:spLocks noChangeArrowheads="1"/>
          </p:cNvSpPr>
          <p:nvPr/>
        </p:nvSpPr>
        <p:spPr bwMode="auto">
          <a:xfrm rot="16200000" flipH="1">
            <a:off x="525959" y="1795860"/>
            <a:ext cx="65087" cy="51594"/>
          </a:xfrm>
          <a:custGeom>
            <a:avLst/>
            <a:gdLst>
              <a:gd name="T0" fmla="*/ 0 w 66075"/>
              <a:gd name="T1" fmla="*/ 0 h 63500"/>
              <a:gd name="T2" fmla="*/ 66075 w 66075"/>
              <a:gd name="T3" fmla="*/ 63500 h 63500"/>
            </a:gdLst>
            <a:ahLst/>
            <a:cxnLst/>
            <a:rect l="T0" t="T1" r="T2" b="T3"/>
            <a:pathLst>
              <a:path w="66075" h="63500" extrusionOk="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rgbClr val="00303F"/>
          </a:solidFill>
          <a:ln w="9525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en-US" sz="1200">
              <a:solidFill>
                <a:srgbClr val="FFFFFF"/>
              </a:solidFill>
              <a:latin typeface="Quattrocento Sans" charset="0"/>
              <a:sym typeface="Quattrocento Sans" charset="0"/>
            </a:endParaRPr>
          </a:p>
        </p:txBody>
      </p:sp>
      <p:sp>
        <p:nvSpPr>
          <p:cNvPr id="7" name="Google Shape;100;p15"/>
          <p:cNvSpPr>
            <a:spLocks noChangeArrowheads="1"/>
          </p:cNvSpPr>
          <p:nvPr/>
        </p:nvSpPr>
        <p:spPr bwMode="auto">
          <a:xfrm rot="16200000" flipH="1">
            <a:off x="3860205" y="1795860"/>
            <a:ext cx="65087" cy="51594"/>
          </a:xfrm>
          <a:custGeom>
            <a:avLst/>
            <a:gdLst>
              <a:gd name="T0" fmla="*/ 0 w 66075"/>
              <a:gd name="T1" fmla="*/ 0 h 63500"/>
              <a:gd name="T2" fmla="*/ 66075 w 66075"/>
              <a:gd name="T3" fmla="*/ 63500 h 63500"/>
            </a:gdLst>
            <a:ahLst/>
            <a:cxnLst/>
            <a:rect l="T0" t="T1" r="T2" b="T3"/>
            <a:pathLst>
              <a:path w="66075" h="63500" extrusionOk="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rgbClr val="00303F"/>
          </a:solidFill>
          <a:ln w="9525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en-US" sz="1200">
              <a:solidFill>
                <a:srgbClr val="FFFFFF"/>
              </a:solidFill>
              <a:latin typeface="Quattrocento Sans" charset="0"/>
              <a:sym typeface="Quattrocento Sans" charset="0"/>
            </a:endParaRPr>
          </a:p>
        </p:txBody>
      </p:sp>
      <p:sp>
        <p:nvSpPr>
          <p:cNvPr id="8" name="Google Shape;101;p15"/>
          <p:cNvSpPr/>
          <p:nvPr/>
        </p:nvSpPr>
        <p:spPr>
          <a:xfrm>
            <a:off x="532706" y="1543051"/>
            <a:ext cx="352127" cy="2460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lIns="72000" tIns="72000" rIns="7200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Quattrocento Sans"/>
              <a:buNone/>
              <a:defRPr/>
            </a:pPr>
            <a:r>
              <a:rPr lang="en-IN" sz="1600" b="1" kern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01.</a:t>
            </a:r>
            <a:endParaRPr sz="1600" b="1" kern="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9" name="Google Shape;102;p15"/>
          <p:cNvSpPr/>
          <p:nvPr/>
        </p:nvSpPr>
        <p:spPr>
          <a:xfrm>
            <a:off x="3866951" y="1543051"/>
            <a:ext cx="352128" cy="2460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lIns="72000" tIns="72000" rIns="7200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Quattrocento Sans"/>
              <a:buNone/>
              <a:defRPr/>
            </a:pPr>
            <a:r>
              <a:rPr lang="en-IN" sz="1600" b="1" kern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02.</a:t>
            </a:r>
            <a:endParaRPr sz="1600" b="1" kern="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94" name="Google Shape;94;p15"/>
          <p:cNvSpPr>
            <a:spLocks noGrp="1"/>
          </p:cNvSpPr>
          <p:nvPr>
            <p:ph type="pic" idx="2"/>
          </p:nvPr>
        </p:nvSpPr>
        <p:spPr>
          <a:xfrm>
            <a:off x="584693" y="1331622"/>
            <a:ext cx="3188372" cy="45334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tIns="169200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Quattrocento Sans"/>
              <a:buNone/>
              <a:defRPr sz="900" b="0" i="1" u="none" strike="noStrike" cap="none">
                <a:solidFill>
                  <a:schemeClr val="lt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None/>
              <a:defRPr sz="2000" b="1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Quattrocento Sans"/>
              <a:buChar char="▬"/>
              <a:defRPr sz="18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620"/>
              <a:buFont typeface="Quattrocento Sans"/>
              <a:buChar char="▬"/>
              <a:defRPr sz="18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760"/>
              <a:buFont typeface="Arimo"/>
              <a:buChar char=""/>
              <a:defRPr sz="1600" b="0" i="0" u="none" strike="noStrike" cap="none">
                <a:solidFill>
                  <a:schemeClr val="accent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lvl="0"/>
            <a:endParaRPr noProof="0">
              <a:sym typeface="Quattrocento Sans"/>
            </a:endParaRPr>
          </a:p>
        </p:txBody>
      </p:sp>
      <p:sp>
        <p:nvSpPr>
          <p:cNvPr id="95" name="Google Shape;95;p15"/>
          <p:cNvSpPr>
            <a:spLocks noGrp="1"/>
          </p:cNvSpPr>
          <p:nvPr>
            <p:ph type="pic" idx="3"/>
          </p:nvPr>
        </p:nvSpPr>
        <p:spPr>
          <a:xfrm>
            <a:off x="3921506" y="1331622"/>
            <a:ext cx="3188372" cy="45334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tIns="169200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Quattrocento Sans"/>
              <a:buNone/>
              <a:defRPr sz="900" b="0" i="1" u="none" strike="noStrike" cap="none">
                <a:solidFill>
                  <a:schemeClr val="lt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None/>
              <a:defRPr sz="2000" b="1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Quattrocento Sans"/>
              <a:buChar char="▬"/>
              <a:defRPr sz="18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620"/>
              <a:buFont typeface="Quattrocento Sans"/>
              <a:buChar char="▬"/>
              <a:defRPr sz="18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760"/>
              <a:buFont typeface="Arimo"/>
              <a:buChar char=""/>
              <a:defRPr sz="1600" b="0" i="0" u="none" strike="noStrike" cap="none">
                <a:solidFill>
                  <a:schemeClr val="accent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lvl="0"/>
            <a:endParaRPr noProof="0">
              <a:sym typeface="Quattrocento Sans"/>
            </a:endParaRPr>
          </a:p>
        </p:txBody>
      </p:sp>
      <p:sp>
        <p:nvSpPr>
          <p:cNvPr id="98" name="Google Shape;98;p15"/>
          <p:cNvSpPr txBox="1">
            <a:spLocks noGrp="1"/>
          </p:cNvSpPr>
          <p:nvPr>
            <p:ph type="body" idx="1"/>
          </p:nvPr>
        </p:nvSpPr>
        <p:spPr>
          <a:xfrm>
            <a:off x="7258320" y="1331622"/>
            <a:ext cx="2062680" cy="4533470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300"/>
              <a:buNone/>
              <a:defRPr sz="1300" b="1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28860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45"/>
              <a:buChar char="▬"/>
              <a:defRPr sz="1050"/>
            </a:lvl3pPr>
            <a:lvl4pPr marL="1828800" lvl="3" indent="-28860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45"/>
              <a:buChar char="▬"/>
              <a:defRPr sz="1050"/>
            </a:lvl4pPr>
            <a:lvl5pPr marL="2286000" lvl="4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0"/>
              <a:buChar char=""/>
              <a:defRPr sz="10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title"/>
          </p:nvPr>
        </p:nvSpPr>
        <p:spPr>
          <a:xfrm>
            <a:off x="585000" y="720001"/>
            <a:ext cx="8736000" cy="392415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96;p15"/>
          <p:cNvSpPr txBox="1">
            <a:spLocks noGrp="1"/>
          </p:cNvSpPr>
          <p:nvPr>
            <p:ph type="ftr" idx="10"/>
          </p:nvPr>
        </p:nvSpPr>
        <p:spPr bwMode="auto">
          <a:xfrm>
            <a:off x="8360768" y="6292851"/>
            <a:ext cx="559792" cy="1381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ts val="1400"/>
              <a:buFont typeface="Arial" charset="0"/>
              <a:buNone/>
              <a:defRPr sz="900" b="1">
                <a:solidFill>
                  <a:schemeClr val="accent1"/>
                </a:solidFill>
                <a:latin typeface="Quattrocento Sans" charset="0"/>
                <a:sym typeface="Quattrocento Sans" charset="0"/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ferences - 3">
  <p:cSld name="References - 3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06;p16"/>
          <p:cNvSpPr>
            <a:spLocks noChangeArrowheads="1"/>
          </p:cNvSpPr>
          <p:nvPr/>
        </p:nvSpPr>
        <p:spPr bwMode="auto">
          <a:xfrm rot="16200000" flipH="1">
            <a:off x="525959" y="1795860"/>
            <a:ext cx="65087" cy="51594"/>
          </a:xfrm>
          <a:custGeom>
            <a:avLst/>
            <a:gdLst>
              <a:gd name="T0" fmla="*/ 0 w 66075"/>
              <a:gd name="T1" fmla="*/ 0 h 63500"/>
              <a:gd name="T2" fmla="*/ 66075 w 66075"/>
              <a:gd name="T3" fmla="*/ 63500 h 63500"/>
            </a:gdLst>
            <a:ahLst/>
            <a:cxnLst/>
            <a:rect l="T0" t="T1" r="T2" b="T3"/>
            <a:pathLst>
              <a:path w="66075" h="63500" extrusionOk="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rgbClr val="00303F"/>
          </a:solidFill>
          <a:ln w="9525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en-US" sz="1200">
              <a:solidFill>
                <a:srgbClr val="FFFFFF"/>
              </a:solidFill>
              <a:latin typeface="Quattrocento Sans" charset="0"/>
              <a:sym typeface="Quattrocento Sans" charset="0"/>
            </a:endParaRPr>
          </a:p>
        </p:txBody>
      </p:sp>
      <p:sp>
        <p:nvSpPr>
          <p:cNvPr id="10" name="Google Shape;107;p16"/>
          <p:cNvSpPr>
            <a:spLocks noChangeArrowheads="1"/>
          </p:cNvSpPr>
          <p:nvPr/>
        </p:nvSpPr>
        <p:spPr bwMode="auto">
          <a:xfrm rot="16200000" flipH="1">
            <a:off x="3486150" y="1795860"/>
            <a:ext cx="65087" cy="51594"/>
          </a:xfrm>
          <a:custGeom>
            <a:avLst/>
            <a:gdLst>
              <a:gd name="T0" fmla="*/ 0 w 66075"/>
              <a:gd name="T1" fmla="*/ 0 h 63500"/>
              <a:gd name="T2" fmla="*/ 66075 w 66075"/>
              <a:gd name="T3" fmla="*/ 63500 h 63500"/>
            </a:gdLst>
            <a:ahLst/>
            <a:cxnLst/>
            <a:rect l="T0" t="T1" r="T2" b="T3"/>
            <a:pathLst>
              <a:path w="66075" h="63500" extrusionOk="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rgbClr val="00303F"/>
          </a:solidFill>
          <a:ln w="9525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en-US" sz="1200">
              <a:solidFill>
                <a:srgbClr val="FFFFFF"/>
              </a:solidFill>
              <a:latin typeface="Quattrocento Sans" charset="0"/>
              <a:sym typeface="Quattrocento Sans" charset="0"/>
            </a:endParaRPr>
          </a:p>
        </p:txBody>
      </p:sp>
      <p:sp>
        <p:nvSpPr>
          <p:cNvPr id="11" name="Google Shape;108;p16"/>
          <p:cNvSpPr>
            <a:spLocks noChangeArrowheads="1"/>
          </p:cNvSpPr>
          <p:nvPr/>
        </p:nvSpPr>
        <p:spPr bwMode="auto">
          <a:xfrm rot="16200000" flipH="1">
            <a:off x="6446342" y="1795860"/>
            <a:ext cx="65087" cy="51594"/>
          </a:xfrm>
          <a:custGeom>
            <a:avLst/>
            <a:gdLst>
              <a:gd name="T0" fmla="*/ 0 w 66075"/>
              <a:gd name="T1" fmla="*/ 0 h 63500"/>
              <a:gd name="T2" fmla="*/ 66075 w 66075"/>
              <a:gd name="T3" fmla="*/ 63500 h 63500"/>
            </a:gdLst>
            <a:ahLst/>
            <a:cxnLst/>
            <a:rect l="T0" t="T1" r="T2" b="T3"/>
            <a:pathLst>
              <a:path w="66075" h="63500" extrusionOk="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rgbClr val="00303F"/>
          </a:solidFill>
          <a:ln w="9525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en-US" sz="1200">
              <a:solidFill>
                <a:srgbClr val="FFFFFF"/>
              </a:solidFill>
              <a:latin typeface="Quattrocento Sans" charset="0"/>
              <a:sym typeface="Quattrocento Sans" charset="0"/>
            </a:endParaRPr>
          </a:p>
        </p:txBody>
      </p:sp>
      <p:sp>
        <p:nvSpPr>
          <p:cNvPr id="12" name="Google Shape;115;p16"/>
          <p:cNvSpPr/>
          <p:nvPr/>
        </p:nvSpPr>
        <p:spPr>
          <a:xfrm>
            <a:off x="532706" y="1543051"/>
            <a:ext cx="352127" cy="2460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lIns="72000" tIns="72000" rIns="7200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Quattrocento Sans"/>
              <a:buNone/>
              <a:defRPr/>
            </a:pPr>
            <a:r>
              <a:rPr lang="en-IN" sz="1600" b="1" kern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01.</a:t>
            </a:r>
            <a:endParaRPr sz="1600" b="1" kern="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3" name="Google Shape;116;p16"/>
          <p:cNvSpPr/>
          <p:nvPr/>
        </p:nvSpPr>
        <p:spPr>
          <a:xfrm>
            <a:off x="3492897" y="1543051"/>
            <a:ext cx="352128" cy="2460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lIns="72000" tIns="72000" rIns="7200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Quattrocento Sans"/>
              <a:buNone/>
              <a:defRPr/>
            </a:pPr>
            <a:r>
              <a:rPr lang="en-IN" sz="1600" b="1" kern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02.</a:t>
            </a:r>
            <a:endParaRPr sz="1600" b="1" kern="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4" name="Google Shape;117;p16"/>
          <p:cNvSpPr/>
          <p:nvPr/>
        </p:nvSpPr>
        <p:spPr>
          <a:xfrm>
            <a:off x="6453089" y="1543051"/>
            <a:ext cx="352127" cy="2460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lIns="72000" tIns="72000" rIns="7200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Quattrocento Sans"/>
              <a:buNone/>
              <a:defRPr/>
            </a:pPr>
            <a:r>
              <a:rPr lang="en-IN" sz="1600" b="1" kern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03.</a:t>
            </a:r>
            <a:endParaRPr sz="1600" b="1" kern="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4" name="Google Shape;104;p16"/>
          <p:cNvSpPr>
            <a:spLocks noGrp="1"/>
          </p:cNvSpPr>
          <p:nvPr>
            <p:ph type="pic" idx="2"/>
          </p:nvPr>
        </p:nvSpPr>
        <p:spPr>
          <a:xfrm>
            <a:off x="3544613" y="1331622"/>
            <a:ext cx="2816775" cy="343087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tIns="129600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Quattrocento Sans"/>
              <a:buNone/>
              <a:defRPr sz="900" b="0" i="1" u="none" strike="noStrike" cap="none">
                <a:solidFill>
                  <a:schemeClr val="lt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None/>
              <a:defRPr sz="2000" b="1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Quattrocento Sans"/>
              <a:buChar char="▬"/>
              <a:defRPr sz="18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620"/>
              <a:buFont typeface="Quattrocento Sans"/>
              <a:buChar char="▬"/>
              <a:defRPr sz="18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760"/>
              <a:buFont typeface="Arimo"/>
              <a:buChar char=""/>
              <a:defRPr sz="1600" b="0" i="0" u="none" strike="noStrike" cap="none">
                <a:solidFill>
                  <a:schemeClr val="accent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lvl="0"/>
            <a:endParaRPr noProof="0">
              <a:sym typeface="Quattrocento Sans"/>
            </a:endParaRPr>
          </a:p>
        </p:txBody>
      </p:sp>
      <p:sp>
        <p:nvSpPr>
          <p:cNvPr id="109" name="Google Shape;109;p16"/>
          <p:cNvSpPr txBox="1">
            <a:spLocks noGrp="1"/>
          </p:cNvSpPr>
          <p:nvPr>
            <p:ph type="body" idx="1"/>
          </p:nvPr>
        </p:nvSpPr>
        <p:spPr>
          <a:xfrm>
            <a:off x="584691" y="4914901"/>
            <a:ext cx="2816775" cy="940955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300"/>
              <a:buNone/>
              <a:defRPr sz="1300" b="1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28860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45"/>
              <a:buChar char="▬"/>
              <a:defRPr sz="1050"/>
            </a:lvl3pPr>
            <a:lvl4pPr marL="1828800" lvl="3" indent="-28860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45"/>
              <a:buChar char="▬"/>
              <a:defRPr sz="1050"/>
            </a:lvl4pPr>
            <a:lvl5pPr marL="2286000" lvl="4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0"/>
              <a:buChar char=""/>
              <a:defRPr sz="10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/>
          </p:nvPr>
        </p:nvSpPr>
        <p:spPr>
          <a:xfrm>
            <a:off x="585000" y="720001"/>
            <a:ext cx="8736000" cy="392415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6"/>
          <p:cNvSpPr>
            <a:spLocks noGrp="1"/>
          </p:cNvSpPr>
          <p:nvPr>
            <p:ph type="pic" idx="3"/>
          </p:nvPr>
        </p:nvSpPr>
        <p:spPr>
          <a:xfrm>
            <a:off x="6504534" y="1331622"/>
            <a:ext cx="2816775" cy="343087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tIns="129600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Quattrocento Sans"/>
              <a:buNone/>
              <a:defRPr sz="900" b="0" i="1" u="none" strike="noStrike" cap="none">
                <a:solidFill>
                  <a:schemeClr val="lt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None/>
              <a:defRPr sz="2000" b="1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Quattrocento Sans"/>
              <a:buChar char="▬"/>
              <a:defRPr sz="18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620"/>
              <a:buFont typeface="Quattrocento Sans"/>
              <a:buChar char="▬"/>
              <a:defRPr sz="18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760"/>
              <a:buFont typeface="Arimo"/>
              <a:buChar char=""/>
              <a:defRPr sz="1600" b="0" i="0" u="none" strike="noStrike" cap="none">
                <a:solidFill>
                  <a:schemeClr val="accent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lvl="0"/>
            <a:endParaRPr noProof="0">
              <a:sym typeface="Quattrocento Sans"/>
            </a:endParaRPr>
          </a:p>
        </p:txBody>
      </p:sp>
      <p:sp>
        <p:nvSpPr>
          <p:cNvPr id="112" name="Google Shape;112;p16"/>
          <p:cNvSpPr>
            <a:spLocks noGrp="1"/>
          </p:cNvSpPr>
          <p:nvPr>
            <p:ph type="pic" idx="4"/>
          </p:nvPr>
        </p:nvSpPr>
        <p:spPr>
          <a:xfrm>
            <a:off x="584691" y="1331622"/>
            <a:ext cx="2816775" cy="343087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tIns="129600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Quattrocento Sans"/>
              <a:buNone/>
              <a:defRPr sz="900" b="0" i="1" u="none" strike="noStrike" cap="none">
                <a:solidFill>
                  <a:schemeClr val="lt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None/>
              <a:defRPr sz="2000" b="1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Quattrocento Sans"/>
              <a:buChar char="▬"/>
              <a:defRPr sz="18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620"/>
              <a:buFont typeface="Quattrocento Sans"/>
              <a:buChar char="▬"/>
              <a:defRPr sz="18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760"/>
              <a:buFont typeface="Arimo"/>
              <a:buChar char=""/>
              <a:defRPr sz="1600" b="0" i="0" u="none" strike="noStrike" cap="none">
                <a:solidFill>
                  <a:schemeClr val="accent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lvl="0"/>
            <a:endParaRPr noProof="0">
              <a:sym typeface="Quattrocento Sans"/>
            </a:endParaRPr>
          </a:p>
        </p:txBody>
      </p:sp>
      <p:sp>
        <p:nvSpPr>
          <p:cNvPr id="113" name="Google Shape;113;p16"/>
          <p:cNvSpPr txBox="1">
            <a:spLocks noGrp="1"/>
          </p:cNvSpPr>
          <p:nvPr>
            <p:ph type="body" idx="5"/>
          </p:nvPr>
        </p:nvSpPr>
        <p:spPr>
          <a:xfrm>
            <a:off x="3544613" y="4914901"/>
            <a:ext cx="2816775" cy="940955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300"/>
              <a:buNone/>
              <a:defRPr sz="1300" b="1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28860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45"/>
              <a:buChar char="▬"/>
              <a:defRPr sz="1050"/>
            </a:lvl3pPr>
            <a:lvl4pPr marL="1828800" lvl="3" indent="-28860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45"/>
              <a:buChar char="▬"/>
              <a:defRPr sz="1050"/>
            </a:lvl4pPr>
            <a:lvl5pPr marL="2286000" lvl="4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0"/>
              <a:buChar char=""/>
              <a:defRPr sz="10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16"/>
          <p:cNvSpPr txBox="1">
            <a:spLocks noGrp="1"/>
          </p:cNvSpPr>
          <p:nvPr>
            <p:ph type="body" idx="6"/>
          </p:nvPr>
        </p:nvSpPr>
        <p:spPr>
          <a:xfrm>
            <a:off x="6504534" y="4914901"/>
            <a:ext cx="2816775" cy="940955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300"/>
              <a:buNone/>
              <a:defRPr sz="1300" b="1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28860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45"/>
              <a:buChar char="▬"/>
              <a:defRPr sz="1050"/>
            </a:lvl3pPr>
            <a:lvl4pPr marL="1828800" lvl="3" indent="-28860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45"/>
              <a:buChar char="▬"/>
              <a:defRPr sz="1050"/>
            </a:lvl4pPr>
            <a:lvl5pPr marL="2286000" lvl="4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0"/>
              <a:buChar char=""/>
              <a:defRPr sz="10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" name="Google Shape;105;p16"/>
          <p:cNvSpPr txBox="1">
            <a:spLocks noGrp="1"/>
          </p:cNvSpPr>
          <p:nvPr>
            <p:ph type="ftr" idx="10"/>
          </p:nvPr>
        </p:nvSpPr>
        <p:spPr bwMode="auto">
          <a:xfrm>
            <a:off x="8360768" y="6292851"/>
            <a:ext cx="559792" cy="1381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ts val="1400"/>
              <a:buFont typeface="Arial" charset="0"/>
              <a:buNone/>
              <a:defRPr sz="900" b="1">
                <a:solidFill>
                  <a:schemeClr val="accent1"/>
                </a:solidFill>
                <a:latin typeface="Quattrocento Sans" charset="0"/>
                <a:sym typeface="Quattrocento Sans" charset="0"/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ferences - 4">
  <p:cSld name="References - 4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21;p17"/>
          <p:cNvSpPr>
            <a:spLocks noChangeArrowheads="1"/>
          </p:cNvSpPr>
          <p:nvPr/>
        </p:nvSpPr>
        <p:spPr bwMode="auto">
          <a:xfrm rot="16200000" flipH="1">
            <a:off x="525959" y="1795860"/>
            <a:ext cx="65087" cy="51594"/>
          </a:xfrm>
          <a:custGeom>
            <a:avLst/>
            <a:gdLst>
              <a:gd name="T0" fmla="*/ 0 w 66075"/>
              <a:gd name="T1" fmla="*/ 0 h 63500"/>
              <a:gd name="T2" fmla="*/ 66075 w 66075"/>
              <a:gd name="T3" fmla="*/ 63500 h 63500"/>
            </a:gdLst>
            <a:ahLst/>
            <a:cxnLst/>
            <a:rect l="T0" t="T1" r="T2" b="T3"/>
            <a:pathLst>
              <a:path w="66075" h="63500" extrusionOk="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rgbClr val="00303F"/>
          </a:solidFill>
          <a:ln w="9525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en-US" sz="1200">
              <a:solidFill>
                <a:srgbClr val="FFFFFF"/>
              </a:solidFill>
              <a:latin typeface="Quattrocento Sans" charset="0"/>
              <a:sym typeface="Quattrocento Sans" charset="0"/>
            </a:endParaRPr>
          </a:p>
        </p:txBody>
      </p:sp>
      <p:sp>
        <p:nvSpPr>
          <p:cNvPr id="9" name="Google Shape;123;p17"/>
          <p:cNvSpPr>
            <a:spLocks noChangeArrowheads="1"/>
          </p:cNvSpPr>
          <p:nvPr/>
        </p:nvSpPr>
        <p:spPr bwMode="auto">
          <a:xfrm rot="16200000" flipH="1">
            <a:off x="3860205" y="1795860"/>
            <a:ext cx="65087" cy="51594"/>
          </a:xfrm>
          <a:custGeom>
            <a:avLst/>
            <a:gdLst>
              <a:gd name="T0" fmla="*/ 0 w 66075"/>
              <a:gd name="T1" fmla="*/ 0 h 63500"/>
              <a:gd name="T2" fmla="*/ 66075 w 66075"/>
              <a:gd name="T3" fmla="*/ 63500 h 63500"/>
            </a:gdLst>
            <a:ahLst/>
            <a:cxnLst/>
            <a:rect l="T0" t="T1" r="T2" b="T3"/>
            <a:pathLst>
              <a:path w="66075" h="63500" extrusionOk="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rgbClr val="00303F"/>
          </a:solidFill>
          <a:ln w="9525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en-US" sz="1200">
              <a:solidFill>
                <a:srgbClr val="FFFFFF"/>
              </a:solidFill>
              <a:latin typeface="Quattrocento Sans" charset="0"/>
              <a:sym typeface="Quattrocento Sans" charset="0"/>
            </a:endParaRPr>
          </a:p>
        </p:txBody>
      </p:sp>
      <p:sp>
        <p:nvSpPr>
          <p:cNvPr id="10" name="Google Shape;126;p17"/>
          <p:cNvSpPr>
            <a:spLocks noChangeArrowheads="1"/>
          </p:cNvSpPr>
          <p:nvPr/>
        </p:nvSpPr>
        <p:spPr bwMode="auto">
          <a:xfrm rot="16200000" flipH="1">
            <a:off x="525165" y="4160441"/>
            <a:ext cx="66675" cy="51594"/>
          </a:xfrm>
          <a:custGeom>
            <a:avLst/>
            <a:gdLst>
              <a:gd name="T0" fmla="*/ 0 w 66075"/>
              <a:gd name="T1" fmla="*/ 0 h 63500"/>
              <a:gd name="T2" fmla="*/ 66075 w 66075"/>
              <a:gd name="T3" fmla="*/ 63500 h 63500"/>
            </a:gdLst>
            <a:ahLst/>
            <a:cxnLst/>
            <a:rect l="T0" t="T1" r="T2" b="T3"/>
            <a:pathLst>
              <a:path w="66075" h="63500" extrusionOk="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rgbClr val="00303F"/>
          </a:solidFill>
          <a:ln w="9525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en-US" sz="1200">
              <a:solidFill>
                <a:srgbClr val="FFFFFF"/>
              </a:solidFill>
              <a:latin typeface="Quattrocento Sans" charset="0"/>
              <a:sym typeface="Quattrocento Sans" charset="0"/>
            </a:endParaRPr>
          </a:p>
        </p:txBody>
      </p:sp>
      <p:sp>
        <p:nvSpPr>
          <p:cNvPr id="11" name="Google Shape;127;p17"/>
          <p:cNvSpPr>
            <a:spLocks noChangeArrowheads="1"/>
          </p:cNvSpPr>
          <p:nvPr/>
        </p:nvSpPr>
        <p:spPr bwMode="auto">
          <a:xfrm rot="16200000" flipH="1">
            <a:off x="3859411" y="4160441"/>
            <a:ext cx="66675" cy="51594"/>
          </a:xfrm>
          <a:custGeom>
            <a:avLst/>
            <a:gdLst>
              <a:gd name="T0" fmla="*/ 0 w 66075"/>
              <a:gd name="T1" fmla="*/ 0 h 63500"/>
              <a:gd name="T2" fmla="*/ 66075 w 66075"/>
              <a:gd name="T3" fmla="*/ 63500 h 63500"/>
            </a:gdLst>
            <a:ahLst/>
            <a:cxnLst/>
            <a:rect l="T0" t="T1" r="T2" b="T3"/>
            <a:pathLst>
              <a:path w="66075" h="63500" extrusionOk="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rgbClr val="00303F"/>
          </a:solidFill>
          <a:ln w="9525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en-US" sz="1200">
              <a:solidFill>
                <a:srgbClr val="FFFFFF"/>
              </a:solidFill>
              <a:latin typeface="Quattrocento Sans" charset="0"/>
              <a:sym typeface="Quattrocento Sans" charset="0"/>
            </a:endParaRPr>
          </a:p>
        </p:txBody>
      </p:sp>
      <p:sp>
        <p:nvSpPr>
          <p:cNvPr id="12" name="Google Shape;130;p17"/>
          <p:cNvSpPr/>
          <p:nvPr/>
        </p:nvSpPr>
        <p:spPr>
          <a:xfrm>
            <a:off x="532706" y="1543051"/>
            <a:ext cx="352127" cy="2460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lIns="72000" tIns="72000" rIns="7200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Quattrocento Sans"/>
              <a:buNone/>
              <a:defRPr/>
            </a:pPr>
            <a:r>
              <a:rPr lang="en-IN" sz="1600" b="1" kern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01.</a:t>
            </a:r>
            <a:endParaRPr sz="1600" b="1" kern="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3" name="Google Shape;131;p17"/>
          <p:cNvSpPr/>
          <p:nvPr/>
        </p:nvSpPr>
        <p:spPr>
          <a:xfrm>
            <a:off x="3866951" y="1543051"/>
            <a:ext cx="352128" cy="2460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lIns="72000" tIns="72000" rIns="7200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Quattrocento Sans"/>
              <a:buNone/>
              <a:defRPr/>
            </a:pPr>
            <a:r>
              <a:rPr lang="en-IN" sz="1600" b="1" kern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02.</a:t>
            </a:r>
            <a:endParaRPr sz="1600" b="1" kern="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4" name="Google Shape;132;p17"/>
          <p:cNvSpPr/>
          <p:nvPr/>
        </p:nvSpPr>
        <p:spPr>
          <a:xfrm>
            <a:off x="532706" y="3906838"/>
            <a:ext cx="352127" cy="2460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lIns="72000" tIns="72000" rIns="7200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Quattrocento Sans"/>
              <a:buNone/>
              <a:defRPr/>
            </a:pPr>
            <a:r>
              <a:rPr lang="en-IN" sz="1600" b="1" kern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03.</a:t>
            </a:r>
            <a:endParaRPr sz="1600" b="1" kern="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5" name="Google Shape;133;p17"/>
          <p:cNvSpPr/>
          <p:nvPr/>
        </p:nvSpPr>
        <p:spPr>
          <a:xfrm>
            <a:off x="3866951" y="3906838"/>
            <a:ext cx="352128" cy="2460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lIns="72000" tIns="72000" rIns="7200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Quattrocento Sans"/>
              <a:buNone/>
              <a:defRPr/>
            </a:pPr>
            <a:r>
              <a:rPr lang="en-IN" sz="1600" b="1" kern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04.</a:t>
            </a:r>
            <a:endParaRPr sz="1600" b="1" kern="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20" name="Google Shape;120;p17"/>
          <p:cNvSpPr txBox="1">
            <a:spLocks noGrp="1"/>
          </p:cNvSpPr>
          <p:nvPr>
            <p:ph type="title"/>
          </p:nvPr>
        </p:nvSpPr>
        <p:spPr>
          <a:xfrm>
            <a:off x="585000" y="720001"/>
            <a:ext cx="8736000" cy="392415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7"/>
          <p:cNvSpPr txBox="1">
            <a:spLocks noGrp="1"/>
          </p:cNvSpPr>
          <p:nvPr>
            <p:ph type="body" idx="1"/>
          </p:nvPr>
        </p:nvSpPr>
        <p:spPr>
          <a:xfrm>
            <a:off x="7258320" y="1331622"/>
            <a:ext cx="2062680" cy="4533470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300"/>
              <a:buNone/>
              <a:defRPr sz="1300" b="1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28860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45"/>
              <a:buChar char="▬"/>
              <a:defRPr sz="1050"/>
            </a:lvl3pPr>
            <a:lvl4pPr marL="1828800" lvl="3" indent="-28860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45"/>
              <a:buChar char="▬"/>
              <a:defRPr sz="1050"/>
            </a:lvl4pPr>
            <a:lvl5pPr marL="2286000" lvl="4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0"/>
              <a:buChar char=""/>
              <a:defRPr sz="10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17"/>
          <p:cNvSpPr>
            <a:spLocks noGrp="1"/>
          </p:cNvSpPr>
          <p:nvPr>
            <p:ph type="pic" idx="2"/>
          </p:nvPr>
        </p:nvSpPr>
        <p:spPr>
          <a:xfrm>
            <a:off x="3921506" y="1331622"/>
            <a:ext cx="3188372" cy="21689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tIns="64800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Quattrocento Sans"/>
              <a:buNone/>
              <a:defRPr sz="900" b="0" i="1" u="none" strike="noStrike" cap="none">
                <a:solidFill>
                  <a:schemeClr val="lt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None/>
              <a:defRPr sz="2000" b="1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Quattrocento Sans"/>
              <a:buChar char="▬"/>
              <a:defRPr sz="18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620"/>
              <a:buFont typeface="Quattrocento Sans"/>
              <a:buChar char="▬"/>
              <a:defRPr sz="18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760"/>
              <a:buFont typeface="Arimo"/>
              <a:buChar char=""/>
              <a:defRPr sz="1600" b="0" i="0" u="none" strike="noStrike" cap="none">
                <a:solidFill>
                  <a:schemeClr val="accent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lvl="0"/>
            <a:endParaRPr noProof="0">
              <a:sym typeface="Quattrocento Sans"/>
            </a:endParaRPr>
          </a:p>
        </p:txBody>
      </p:sp>
      <p:sp>
        <p:nvSpPr>
          <p:cNvPr id="125" name="Google Shape;125;p17"/>
          <p:cNvSpPr>
            <a:spLocks noGrp="1"/>
          </p:cNvSpPr>
          <p:nvPr>
            <p:ph type="pic" idx="3"/>
          </p:nvPr>
        </p:nvSpPr>
        <p:spPr>
          <a:xfrm>
            <a:off x="584693" y="1331622"/>
            <a:ext cx="3188372" cy="21689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tIns="64800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Quattrocento Sans"/>
              <a:buNone/>
              <a:defRPr sz="900" b="0" i="1" u="none" strike="noStrike" cap="none">
                <a:solidFill>
                  <a:schemeClr val="lt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None/>
              <a:defRPr sz="2000" b="1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Quattrocento Sans"/>
              <a:buChar char="▬"/>
              <a:defRPr sz="18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620"/>
              <a:buFont typeface="Quattrocento Sans"/>
              <a:buChar char="▬"/>
              <a:defRPr sz="18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760"/>
              <a:buFont typeface="Arimo"/>
              <a:buChar char=""/>
              <a:defRPr sz="1600" b="0" i="0" u="none" strike="noStrike" cap="none">
                <a:solidFill>
                  <a:schemeClr val="accent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lvl="0"/>
            <a:endParaRPr noProof="0">
              <a:sym typeface="Quattrocento Sans"/>
            </a:endParaRPr>
          </a:p>
        </p:txBody>
      </p:sp>
      <p:sp>
        <p:nvSpPr>
          <p:cNvPr id="128" name="Google Shape;128;p17"/>
          <p:cNvSpPr>
            <a:spLocks noGrp="1"/>
          </p:cNvSpPr>
          <p:nvPr>
            <p:ph type="pic" idx="4"/>
          </p:nvPr>
        </p:nvSpPr>
        <p:spPr>
          <a:xfrm>
            <a:off x="3921506" y="3696132"/>
            <a:ext cx="3188372" cy="21689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tIns="64800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Quattrocento Sans"/>
              <a:buNone/>
              <a:defRPr sz="900" b="0" i="1" u="none" strike="noStrike" cap="none">
                <a:solidFill>
                  <a:schemeClr val="lt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None/>
              <a:defRPr sz="2000" b="1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Quattrocento Sans"/>
              <a:buChar char="▬"/>
              <a:defRPr sz="18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620"/>
              <a:buFont typeface="Quattrocento Sans"/>
              <a:buChar char="▬"/>
              <a:defRPr sz="18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760"/>
              <a:buFont typeface="Arimo"/>
              <a:buChar char=""/>
              <a:defRPr sz="1600" b="0" i="0" u="none" strike="noStrike" cap="none">
                <a:solidFill>
                  <a:schemeClr val="accent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lvl="0"/>
            <a:endParaRPr noProof="0">
              <a:sym typeface="Quattrocento Sans"/>
            </a:endParaRPr>
          </a:p>
        </p:txBody>
      </p:sp>
      <p:sp>
        <p:nvSpPr>
          <p:cNvPr id="129" name="Google Shape;129;p17"/>
          <p:cNvSpPr>
            <a:spLocks noGrp="1"/>
          </p:cNvSpPr>
          <p:nvPr>
            <p:ph type="pic" idx="5"/>
          </p:nvPr>
        </p:nvSpPr>
        <p:spPr>
          <a:xfrm>
            <a:off x="584693" y="3696132"/>
            <a:ext cx="3188372" cy="21689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tIns="64800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Quattrocento Sans"/>
              <a:buNone/>
              <a:defRPr sz="900" b="0" i="1" u="none" strike="noStrike" cap="none">
                <a:solidFill>
                  <a:schemeClr val="lt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None/>
              <a:defRPr sz="2000" b="1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Quattrocento Sans"/>
              <a:buChar char="▬"/>
              <a:defRPr sz="18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620"/>
              <a:buFont typeface="Quattrocento Sans"/>
              <a:buChar char="▬"/>
              <a:defRPr sz="18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760"/>
              <a:buFont typeface="Arimo"/>
              <a:buChar char=""/>
              <a:defRPr sz="1600" b="0" i="0" u="none" strike="noStrike" cap="none">
                <a:solidFill>
                  <a:schemeClr val="accent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Quattrocento Sans"/>
              <a:buChar char="•"/>
              <a:defRPr sz="135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lvl="0"/>
            <a:endParaRPr noProof="0">
              <a:sym typeface="Quattrocento Sans"/>
            </a:endParaRPr>
          </a:p>
        </p:txBody>
      </p:sp>
      <p:sp>
        <p:nvSpPr>
          <p:cNvPr id="16" name="Google Shape;119;p17"/>
          <p:cNvSpPr txBox="1">
            <a:spLocks noGrp="1"/>
          </p:cNvSpPr>
          <p:nvPr>
            <p:ph type="ftr" idx="10"/>
          </p:nvPr>
        </p:nvSpPr>
        <p:spPr bwMode="auto">
          <a:xfrm>
            <a:off x="8360768" y="6292851"/>
            <a:ext cx="559792" cy="1381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ts val="1400"/>
              <a:buFont typeface="Arial" charset="0"/>
              <a:buNone/>
              <a:defRPr sz="900" b="1">
                <a:solidFill>
                  <a:schemeClr val="accent1"/>
                </a:solidFill>
                <a:latin typeface="Quattrocento Sans" charset="0"/>
                <a:sym typeface="Quattrocento Sans" charset="0"/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;p1"/>
          <p:cNvSpPr txBox="1">
            <a:spLocks noGrp="1"/>
          </p:cNvSpPr>
          <p:nvPr>
            <p:ph type="title"/>
          </p:nvPr>
        </p:nvSpPr>
        <p:spPr bwMode="auto">
          <a:xfrm>
            <a:off x="585589" y="720725"/>
            <a:ext cx="8734822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mtClean="0">
              <a:sym typeface="Arial" charset="0"/>
            </a:endParaRPr>
          </a:p>
        </p:txBody>
      </p:sp>
      <p:sp>
        <p:nvSpPr>
          <p:cNvPr id="1027" name="Google Shape;11;p1"/>
          <p:cNvSpPr txBox="1">
            <a:spLocks noGrp="1"/>
          </p:cNvSpPr>
          <p:nvPr>
            <p:ph type="body" idx="1"/>
          </p:nvPr>
        </p:nvSpPr>
        <p:spPr bwMode="auto">
          <a:xfrm>
            <a:off x="585589" y="1331914"/>
            <a:ext cx="8734822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>
              <a:sym typeface="Arial" charset="0"/>
            </a:endParaRPr>
          </a:p>
        </p:txBody>
      </p:sp>
      <p:sp>
        <p:nvSpPr>
          <p:cNvPr id="1028" name="Google Shape;12;p1"/>
          <p:cNvSpPr>
            <a:spLocks noChangeArrowheads="1"/>
          </p:cNvSpPr>
          <p:nvPr/>
        </p:nvSpPr>
        <p:spPr bwMode="auto">
          <a:xfrm flipH="1">
            <a:off x="8999240" y="6051550"/>
            <a:ext cx="906760" cy="806450"/>
          </a:xfrm>
          <a:custGeom>
            <a:avLst/>
            <a:gdLst>
              <a:gd name="T0" fmla="*/ 0 w 1115943"/>
              <a:gd name="T1" fmla="*/ 0 h 806358"/>
              <a:gd name="T2" fmla="*/ 1115943 w 1115943"/>
              <a:gd name="T3" fmla="*/ 806358 h 806358"/>
            </a:gdLst>
            <a:ahLst/>
            <a:cxnLst/>
            <a:rect l="T0" t="T1" r="T2" b="T3"/>
            <a:pathLst>
              <a:path w="1115943" h="806358" extrusionOk="0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endParaRPr lang="en-US" sz="1800">
              <a:solidFill>
                <a:srgbClr val="0A0A0A"/>
              </a:solidFill>
              <a:latin typeface="Quattrocento Sans" charset="0"/>
              <a:sym typeface="Quattrocento Sans" charset="0"/>
            </a:endParaRPr>
          </a:p>
        </p:txBody>
      </p:sp>
      <p:sp>
        <p:nvSpPr>
          <p:cNvPr id="13" name="Google Shape;13;p1"/>
          <p:cNvSpPr/>
          <p:nvPr/>
        </p:nvSpPr>
        <p:spPr>
          <a:xfrm flipH="1">
            <a:off x="9320411" y="5694364"/>
            <a:ext cx="585589" cy="1163637"/>
          </a:xfrm>
          <a:custGeom>
            <a:avLst/>
            <a:gdLst/>
            <a:ahLst/>
            <a:cxnLst/>
            <a:rect l="l" t="t" r="r" b="b"/>
            <a:pathLst>
              <a:path w="719932" h="1163567" extrusionOk="0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29803"/>
            </a:schemeClr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00" kern="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4" name="Google Shape;14;p1"/>
          <p:cNvSpPr txBox="1"/>
          <p:nvPr/>
        </p:nvSpPr>
        <p:spPr>
          <a:xfrm>
            <a:off x="9045675" y="6373814"/>
            <a:ext cx="126405" cy="153987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fld id="{52CD1035-A2DB-48B1-9C53-E0352E408B9A}" type="slidenum">
              <a:rPr lang="en-IN" sz="1000" kern="0">
                <a:solidFill>
                  <a:schemeClr val="accent5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sz="1000" b="1" kern="0">
              <a:solidFill>
                <a:schemeClr val="accent5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4" r:id="rId13"/>
    <p:sldLayoutId id="2147483758" r:id="rId14"/>
    <p:sldLayoutId id="2147483759" r:id="rId15"/>
    <p:sldLayoutId id="2147483773" r:id="rId16"/>
  </p:sldLayoutIdLst>
  <p:transition spd="slow"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buChar char="•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marL="742950" lvl="1" indent="-28575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buChar char="–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marL="1143000" lvl="2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buChar char="•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marL="1600200" lvl="3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buChar char="–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marL="2057400" lvl="4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buChar char="»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8.jp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8.jpg"/><Relationship Id="rId7" Type="http://schemas.microsoft.com/office/2007/relationships/hdphoto" Target="../media/hdphoto1.wdp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jpe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19.jpeg"/><Relationship Id="rId10" Type="http://schemas.openxmlformats.org/officeDocument/2006/relationships/image" Target="../media/image14.png"/><Relationship Id="rId4" Type="http://schemas.openxmlformats.org/officeDocument/2006/relationships/image" Target="../media/image9.jp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066800" y="3062594"/>
            <a:ext cx="7924800" cy="1102519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latin typeface="Cambria" panose="02040503050406030204" pitchFamily="18" charset="0"/>
              </a:rPr>
              <a:t>CHANDIGARH SMART CITY LIMITED</a:t>
            </a:r>
          </a:p>
        </p:txBody>
      </p:sp>
      <p:pic>
        <p:nvPicPr>
          <p:cNvPr id="1026" name="Picture 2" descr="D:\sreenandini_chandigarh\CHANDIGARH\WATER\LOGO JPE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888" y="37531"/>
            <a:ext cx="1338300" cy="13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763992" y="3451853"/>
            <a:ext cx="8234362" cy="32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381000" y="5257800"/>
            <a:ext cx="914400" cy="718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8" name="Picture 7" descr="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3218" y="0"/>
            <a:ext cx="1756354" cy="1472392"/>
          </a:xfrm>
          <a:prstGeom prst="rect">
            <a:avLst/>
          </a:prstGeom>
        </p:spPr>
      </p:pic>
      <p:pic>
        <p:nvPicPr>
          <p:cNvPr id="9" name="Picture 8" descr="MoHUA.jpg"/>
          <p:cNvPicPr>
            <a:picLocks noChangeAspect="1"/>
          </p:cNvPicPr>
          <p:nvPr/>
        </p:nvPicPr>
        <p:blipFill>
          <a:blip r:embed="rId4" cstate="print"/>
          <a:srcRect t="10526" b="13421"/>
          <a:stretch>
            <a:fillRect/>
          </a:stretch>
        </p:blipFill>
        <p:spPr>
          <a:xfrm>
            <a:off x="7253942" y="0"/>
            <a:ext cx="2271059" cy="1295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3400" y="6248400"/>
            <a:ext cx="3810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BC7A2B-2381-D94D-9CA6-03E496557B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13889" y="108255"/>
            <a:ext cx="1230399" cy="120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0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SC Chandigarh\ManiMajra\chandigarh 10 10 17.jpg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38" b="8864"/>
          <a:stretch/>
        </p:blipFill>
        <p:spPr bwMode="auto">
          <a:xfrm>
            <a:off x="1" y="114301"/>
            <a:ext cx="4362450" cy="67437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9A81CDB-32D0-44DE-8C97-ED9715A26794}"/>
              </a:ext>
            </a:extLst>
          </p:cNvPr>
          <p:cNvGrpSpPr/>
          <p:nvPr/>
        </p:nvGrpSpPr>
        <p:grpSpPr>
          <a:xfrm>
            <a:off x="4155185" y="881149"/>
            <a:ext cx="1165522" cy="154781"/>
            <a:chOff x="4679586" y="878988"/>
            <a:chExt cx="1434489" cy="19050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31D10B2-1E82-41AB-86A1-B072302828F6}"/>
                </a:ext>
              </a:extLst>
            </p:cNvPr>
            <p:cNvSpPr/>
            <p:nvPr/>
          </p:nvSpPr>
          <p:spPr>
            <a:xfrm>
              <a:off x="4679586" y="878988"/>
              <a:ext cx="190500" cy="190500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DB7722A-3558-43A6-B164-DF6A02A376BF}"/>
                </a:ext>
              </a:extLst>
            </p:cNvPr>
            <p:cNvSpPr/>
            <p:nvPr/>
          </p:nvSpPr>
          <p:spPr>
            <a:xfrm>
              <a:off x="4990736" y="878988"/>
              <a:ext cx="190500" cy="190500"/>
            </a:xfrm>
            <a:prstGeom prst="ellipse">
              <a:avLst/>
            </a:prstGeom>
            <a:solidFill>
              <a:srgbClr val="EE9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FE304DF-F7E1-42ED-9E9B-4CE7C44D9B16}"/>
                </a:ext>
              </a:extLst>
            </p:cNvPr>
            <p:cNvSpPr/>
            <p:nvPr/>
          </p:nvSpPr>
          <p:spPr>
            <a:xfrm>
              <a:off x="5301522" y="878988"/>
              <a:ext cx="190500" cy="190500"/>
            </a:xfrm>
            <a:prstGeom prst="ellipse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F54F95C-E83F-4F9D-8AD7-617D43243D98}"/>
                </a:ext>
              </a:extLst>
            </p:cNvPr>
            <p:cNvSpPr/>
            <p:nvPr/>
          </p:nvSpPr>
          <p:spPr>
            <a:xfrm>
              <a:off x="5612308" y="878988"/>
              <a:ext cx="190500" cy="190500"/>
            </a:xfrm>
            <a:prstGeom prst="ellipse">
              <a:avLst/>
            </a:prstGeom>
            <a:solidFill>
              <a:srgbClr val="1C7C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0EAC4EE-D672-4D5A-8655-7DB7D57CBE0E}"/>
                </a:ext>
              </a:extLst>
            </p:cNvPr>
            <p:cNvSpPr/>
            <p:nvPr/>
          </p:nvSpPr>
          <p:spPr>
            <a:xfrm>
              <a:off x="5923575" y="878988"/>
              <a:ext cx="190500" cy="1905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E8AA9BD-5B28-4BB1-803B-54BB6E1B0DE1}"/>
              </a:ext>
            </a:extLst>
          </p:cNvPr>
          <p:cNvSpPr txBox="1"/>
          <p:nvPr/>
        </p:nvSpPr>
        <p:spPr>
          <a:xfrm>
            <a:off x="153865" y="255445"/>
            <a:ext cx="9604403" cy="5924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50" b="1" dirty="0" smtClean="0">
                <a:solidFill>
                  <a:schemeClr val="tx1"/>
                </a:solidFill>
                <a:latin typeface="Tw Cen MT" panose="020B0602020104020603" pitchFamily="34" charset="0"/>
              </a:rPr>
              <a:t>24x7 </a:t>
            </a:r>
            <a:r>
              <a:rPr lang="en-US" sz="3250" b="1" dirty="0">
                <a:solidFill>
                  <a:schemeClr val="tx1"/>
                </a:solidFill>
                <a:latin typeface="Tw Cen MT" panose="020B0602020104020603" pitchFamily="34" charset="0"/>
              </a:rPr>
              <a:t>WATER SUPPLY (</a:t>
            </a:r>
            <a:r>
              <a:rPr lang="en-US" sz="3250" b="1" dirty="0" smtClean="0">
                <a:solidFill>
                  <a:schemeClr val="tx1"/>
                </a:solidFill>
                <a:latin typeface="Tw Cen MT" panose="020B0602020104020603" pitchFamily="34" charset="0"/>
              </a:rPr>
              <a:t>PILOT)</a:t>
            </a:r>
            <a:endParaRPr lang="en-US" sz="3250" b="1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13865" y="3334409"/>
            <a:ext cx="5244403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8317" indent="-188317" algn="just">
              <a:spcAft>
                <a:spcPts val="244"/>
              </a:spcAft>
              <a:buFont typeface="Symbol" panose="05050102010706020507" pitchFamily="18" charset="2"/>
              <a:buChar char=""/>
            </a:pPr>
            <a:r>
              <a:rPr lang="en-IN" sz="1800" b="1" dirty="0">
                <a:solidFill>
                  <a:srgbClr val="FF0000"/>
                </a:solidFill>
                <a:latin typeface="+mn-lt"/>
              </a:rPr>
              <a:t>Construction of UGR, </a:t>
            </a:r>
            <a:r>
              <a:rPr lang="en-IN" sz="1800" b="1" dirty="0" smtClean="0">
                <a:solidFill>
                  <a:srgbClr val="FF0000"/>
                </a:solidFill>
                <a:latin typeface="+mn-lt"/>
              </a:rPr>
              <a:t>OHSR</a:t>
            </a:r>
            <a:endParaRPr lang="en-IN" sz="1800" b="1" dirty="0">
              <a:solidFill>
                <a:srgbClr val="FF0000"/>
              </a:solidFill>
              <a:latin typeface="+mn-lt"/>
            </a:endParaRPr>
          </a:p>
          <a:p>
            <a:pPr marL="188317" indent="-188317" algn="just">
              <a:spcAft>
                <a:spcPts val="244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latin typeface="+mn-lt"/>
              </a:rPr>
              <a:t>Installation &amp; Upgradation of Existing Pumping  </a:t>
            </a:r>
            <a:r>
              <a:rPr lang="en-US" sz="1800" dirty="0" smtClean="0">
                <a:latin typeface="+mn-lt"/>
              </a:rPr>
              <a:t>Machinery</a:t>
            </a:r>
            <a:endParaRPr lang="en-US" sz="1800" dirty="0">
              <a:latin typeface="+mn-lt"/>
            </a:endParaRPr>
          </a:p>
          <a:p>
            <a:pPr marL="188317" indent="-188317" algn="just">
              <a:spcAft>
                <a:spcPts val="244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solidFill>
                  <a:srgbClr val="FF0000"/>
                </a:solidFill>
                <a:latin typeface="+mn-lt"/>
              </a:rPr>
              <a:t>Retrofitting of existing Pipeline Network</a:t>
            </a:r>
            <a:r>
              <a:rPr lang="en-US" sz="1800" b="1" dirty="0" smtClean="0">
                <a:solidFill>
                  <a:srgbClr val="FF0000"/>
                </a:solidFill>
                <a:latin typeface="+mn-lt"/>
              </a:rPr>
              <a:t>.</a:t>
            </a:r>
            <a:endParaRPr lang="en-US" sz="1800" b="1" dirty="0">
              <a:solidFill>
                <a:srgbClr val="FF0000"/>
              </a:solidFill>
              <a:latin typeface="+mn-lt"/>
            </a:endParaRPr>
          </a:p>
          <a:p>
            <a:pPr marL="188317" indent="-188317" algn="just">
              <a:spcAft>
                <a:spcPts val="244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latin typeface="+mn-lt"/>
              </a:rPr>
              <a:t>Installation and Implementation of </a:t>
            </a:r>
            <a:r>
              <a:rPr lang="en-US" sz="1800" b="1" dirty="0" smtClean="0">
                <a:solidFill>
                  <a:srgbClr val="FF0000"/>
                </a:solidFill>
                <a:latin typeface="+mn-lt"/>
              </a:rPr>
              <a:t>SCADA</a:t>
            </a:r>
            <a:endParaRPr lang="en-US" sz="1800" b="1" dirty="0">
              <a:solidFill>
                <a:srgbClr val="FF0000"/>
              </a:solidFill>
              <a:latin typeface="+mn-lt"/>
            </a:endParaRPr>
          </a:p>
          <a:p>
            <a:pPr marL="188317" indent="-188317" algn="just">
              <a:spcAft>
                <a:spcPts val="244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Smart </a:t>
            </a:r>
            <a:r>
              <a:rPr lang="en-US" sz="1800" b="1" dirty="0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Metering </a:t>
            </a:r>
          </a:p>
          <a:p>
            <a:pPr marL="188317" indent="-188317" algn="just">
              <a:spcAft>
                <a:spcPts val="244"/>
              </a:spcAft>
              <a:buFont typeface="Symbol" panose="05050102010706020507" pitchFamily="18" charset="2"/>
              <a:buChar char=""/>
            </a:pPr>
            <a:r>
              <a:rPr lang="en-US" sz="1800" dirty="0" smtClean="0">
                <a:latin typeface="+mn-lt"/>
              </a:rPr>
              <a:t>CAPEX</a:t>
            </a:r>
            <a:r>
              <a:rPr lang="en-US" sz="1800" dirty="0">
                <a:latin typeface="+mn-lt"/>
              </a:rPr>
              <a:t>: </a:t>
            </a:r>
            <a:r>
              <a:rPr lang="en-US" sz="1800" dirty="0" smtClean="0">
                <a:latin typeface="+mn-lt"/>
              </a:rPr>
              <a:t>71Cr</a:t>
            </a:r>
          </a:p>
          <a:p>
            <a:pPr marL="188317" indent="-188317" algn="just">
              <a:spcAft>
                <a:spcPts val="244"/>
              </a:spcAft>
              <a:buFont typeface="Symbol" panose="05050102010706020507" pitchFamily="18" charset="2"/>
              <a:buChar char=""/>
            </a:pPr>
            <a:r>
              <a:rPr lang="en-US" sz="1800" dirty="0" smtClean="0">
                <a:latin typeface="+mn-lt"/>
              </a:rPr>
              <a:t>OPEX </a:t>
            </a:r>
            <a:r>
              <a:rPr lang="en-US" sz="1800" dirty="0">
                <a:latin typeface="+mn-lt"/>
              </a:rPr>
              <a:t>: </a:t>
            </a:r>
            <a:r>
              <a:rPr lang="en-US" sz="1800" dirty="0" smtClean="0">
                <a:latin typeface="+mn-lt"/>
              </a:rPr>
              <a:t>92 Cr.(</a:t>
            </a:r>
            <a:r>
              <a:rPr lang="en-US" sz="1800" dirty="0">
                <a:latin typeface="+mn-lt"/>
              </a:rPr>
              <a:t>15 </a:t>
            </a:r>
            <a:r>
              <a:rPr lang="en-US" sz="1800" dirty="0" smtClean="0">
                <a:latin typeface="+mn-lt"/>
              </a:rPr>
              <a:t>years)</a:t>
            </a:r>
          </a:p>
          <a:p>
            <a:pPr marL="188317" indent="-188317" algn="just">
              <a:spcAft>
                <a:spcPts val="244"/>
              </a:spcAft>
              <a:buFont typeface="Symbol" panose="05050102010706020507" pitchFamily="18" charset="2"/>
              <a:buChar char=""/>
            </a:pPr>
            <a:r>
              <a:rPr lang="en-US" sz="1800" b="1" dirty="0" smtClean="0">
                <a:solidFill>
                  <a:srgbClr val="FF0000"/>
                </a:solidFill>
                <a:latin typeface="+mn-lt"/>
              </a:rPr>
              <a:t>Total </a:t>
            </a:r>
            <a:r>
              <a:rPr lang="en-US" sz="1800" b="1" dirty="0">
                <a:solidFill>
                  <a:srgbClr val="FF0000"/>
                </a:solidFill>
                <a:latin typeface="+mn-lt"/>
              </a:rPr>
              <a:t>Cost </a:t>
            </a:r>
            <a:r>
              <a:rPr lang="en-US" sz="1800" b="1" dirty="0" smtClean="0">
                <a:solidFill>
                  <a:srgbClr val="FF0000"/>
                </a:solidFill>
                <a:latin typeface="+mn-lt"/>
              </a:rPr>
              <a:t>163 Cr</a:t>
            </a:r>
            <a:r>
              <a:rPr lang="en-US" sz="1800" b="1" dirty="0" smtClean="0">
                <a:latin typeface="+mn-lt"/>
              </a:rPr>
              <a:t>.</a:t>
            </a:r>
          </a:p>
          <a:p>
            <a:pPr marL="188317" indent="-188317" algn="just">
              <a:spcAft>
                <a:spcPts val="244"/>
              </a:spcAft>
              <a:buFont typeface="Symbol" panose="05050102010706020507" pitchFamily="18" charset="2"/>
              <a:buChar char=""/>
            </a:pPr>
            <a:r>
              <a:rPr lang="en-US" sz="1800" b="1" dirty="0" smtClean="0">
                <a:latin typeface="+mn-lt"/>
              </a:rPr>
              <a:t>Tender reissued date : </a:t>
            </a:r>
            <a:r>
              <a:rPr lang="en-US" sz="1800" b="1" dirty="0">
                <a:latin typeface="+mn-lt"/>
              </a:rPr>
              <a:t>28/02/2020</a:t>
            </a:r>
          </a:p>
          <a:p>
            <a:pPr>
              <a:buClrTx/>
              <a:defRPr/>
            </a:pPr>
            <a:r>
              <a:rPr lang="en-US" sz="1800" b="1" dirty="0">
                <a:latin typeface="+mn-lt"/>
              </a:rPr>
              <a:t>Target date of Award: </a:t>
            </a:r>
            <a:r>
              <a:rPr lang="en-US" sz="1800" b="1" dirty="0" smtClean="0">
                <a:latin typeface="+mn-lt"/>
              </a:rPr>
              <a:t>01/06/2020</a:t>
            </a:r>
            <a:endParaRPr lang="en-US" sz="1800" b="1" dirty="0"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494215-EA5D-9E47-9D84-F6D4547954EE}"/>
              </a:ext>
            </a:extLst>
          </p:cNvPr>
          <p:cNvSpPr txBox="1"/>
          <p:nvPr/>
        </p:nvSpPr>
        <p:spPr>
          <a:xfrm>
            <a:off x="4562775" y="2983714"/>
            <a:ext cx="2126542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b="1" u="sng" dirty="0">
                <a:solidFill>
                  <a:srgbClr val="4D8058"/>
                </a:solidFill>
                <a:latin typeface="+mn-lt"/>
              </a:rPr>
              <a:t>Components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67880" y="1198610"/>
            <a:ext cx="49530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Project Area- 855.26 acres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Capacity of UGR= 4 MG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Capacity of OHSR= 1.29 MG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Water 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requirement of Area 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8MGD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 km pipeline being replaced</a:t>
            </a:r>
            <a:endParaRPr lang="en-IN" sz="18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3865" y="3179921"/>
            <a:ext cx="2225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w Cen MT" panose="020B0602020104020603" pitchFamily="34" charset="0"/>
              </a:rPr>
              <a:t>MANIMAJRA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70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764384"/>
              </p:ext>
            </p:extLst>
          </p:nvPr>
        </p:nvGraphicFramePr>
        <p:xfrm>
          <a:off x="-1" y="1279923"/>
          <a:ext cx="5067803" cy="4106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9" name="Acrobat Document" r:id="rId4" imgW="11344136" imgH="8020004" progId="Acrobat.Document.DC">
                  <p:embed/>
                </p:oleObj>
              </mc:Choice>
              <mc:Fallback>
                <p:oleObj name="Acrobat Document" r:id="rId4" imgW="11344136" imgH="8020004" progId="Acrobat.Document.DC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" y="1279923"/>
                        <a:ext cx="5067803" cy="41066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99A81CDB-32D0-44DE-8C97-ED9715A26794}"/>
              </a:ext>
            </a:extLst>
          </p:cNvPr>
          <p:cNvGrpSpPr/>
          <p:nvPr/>
        </p:nvGrpSpPr>
        <p:grpSpPr>
          <a:xfrm>
            <a:off x="4155185" y="870952"/>
            <a:ext cx="1165522" cy="154781"/>
            <a:chOff x="4679586" y="878988"/>
            <a:chExt cx="1434489" cy="1905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31D10B2-1E82-41AB-86A1-B072302828F6}"/>
                </a:ext>
              </a:extLst>
            </p:cNvPr>
            <p:cNvSpPr/>
            <p:nvPr/>
          </p:nvSpPr>
          <p:spPr>
            <a:xfrm>
              <a:off x="4679586" y="878988"/>
              <a:ext cx="190500" cy="190500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DB7722A-3558-43A6-B164-DF6A02A376BF}"/>
                </a:ext>
              </a:extLst>
            </p:cNvPr>
            <p:cNvSpPr/>
            <p:nvPr/>
          </p:nvSpPr>
          <p:spPr>
            <a:xfrm>
              <a:off x="4990736" y="878988"/>
              <a:ext cx="190500" cy="190500"/>
            </a:xfrm>
            <a:prstGeom prst="ellipse">
              <a:avLst/>
            </a:prstGeom>
            <a:solidFill>
              <a:srgbClr val="EE9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FE304DF-F7E1-42ED-9E9B-4CE7C44D9B16}"/>
                </a:ext>
              </a:extLst>
            </p:cNvPr>
            <p:cNvSpPr/>
            <p:nvPr/>
          </p:nvSpPr>
          <p:spPr>
            <a:xfrm>
              <a:off x="5301522" y="878988"/>
              <a:ext cx="190500" cy="190500"/>
            </a:xfrm>
            <a:prstGeom prst="ellipse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F54F95C-E83F-4F9D-8AD7-617D43243D98}"/>
                </a:ext>
              </a:extLst>
            </p:cNvPr>
            <p:cNvSpPr/>
            <p:nvPr/>
          </p:nvSpPr>
          <p:spPr>
            <a:xfrm>
              <a:off x="5612308" y="878988"/>
              <a:ext cx="190500" cy="190500"/>
            </a:xfrm>
            <a:prstGeom prst="ellipse">
              <a:avLst/>
            </a:prstGeom>
            <a:solidFill>
              <a:srgbClr val="1C7C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EAC4EE-D672-4D5A-8655-7DB7D57CBE0E}"/>
                </a:ext>
              </a:extLst>
            </p:cNvPr>
            <p:cNvSpPr/>
            <p:nvPr/>
          </p:nvSpPr>
          <p:spPr>
            <a:xfrm>
              <a:off x="5923575" y="878988"/>
              <a:ext cx="190500" cy="1905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E8AA9BD-5B28-4BB1-803B-54BB6E1B0DE1}"/>
              </a:ext>
            </a:extLst>
          </p:cNvPr>
          <p:cNvSpPr txBox="1"/>
          <p:nvPr/>
        </p:nvSpPr>
        <p:spPr>
          <a:xfrm>
            <a:off x="518505" y="238996"/>
            <a:ext cx="9604403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50" b="1" dirty="0">
                <a:solidFill>
                  <a:schemeClr val="tx1"/>
                </a:solidFill>
                <a:latin typeface="+mn-lt"/>
              </a:rPr>
              <a:t>24x7 WATER SUPPLY (PAN CITY)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67802" y="1405589"/>
            <a:ext cx="4838198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8317" indent="-188317" algn="just">
              <a:lnSpc>
                <a:spcPct val="150000"/>
              </a:lnSpc>
              <a:spcAft>
                <a:spcPts val="244"/>
              </a:spcAft>
              <a:buFont typeface="Symbol" panose="05050102010706020507" pitchFamily="18" charset="2"/>
              <a:buChar char=""/>
            </a:pPr>
            <a:r>
              <a:rPr lang="en-IN" sz="1600" b="1" dirty="0">
                <a:solidFill>
                  <a:srgbClr val="FF0000"/>
                </a:solidFill>
                <a:latin typeface="+mn-lt"/>
              </a:rPr>
              <a:t>Construction of new </a:t>
            </a:r>
            <a:r>
              <a:rPr lang="en-IN" sz="1600" b="1" dirty="0" smtClean="0">
                <a:solidFill>
                  <a:srgbClr val="FF0000"/>
                </a:solidFill>
                <a:latin typeface="+mn-lt"/>
              </a:rPr>
              <a:t>UGRs</a:t>
            </a:r>
            <a:endParaRPr lang="en-IN" sz="1600" dirty="0">
              <a:latin typeface="+mn-lt"/>
            </a:endParaRPr>
          </a:p>
          <a:p>
            <a:pPr marL="188317" indent="-188317" algn="just">
              <a:lnSpc>
                <a:spcPct val="150000"/>
              </a:lnSpc>
              <a:spcAft>
                <a:spcPts val="244"/>
              </a:spcAft>
              <a:buFont typeface="Symbol" panose="05050102010706020507" pitchFamily="18" charset="2"/>
              <a:buChar char=""/>
            </a:pPr>
            <a:r>
              <a:rPr lang="en-US" sz="1600" dirty="0" smtClean="0">
                <a:latin typeface="+mn-lt"/>
              </a:rPr>
              <a:t>Upgradation </a:t>
            </a:r>
            <a:r>
              <a:rPr lang="en-US" sz="1600" dirty="0">
                <a:latin typeface="+mn-lt"/>
              </a:rPr>
              <a:t>of Existing Pumping Machinery to </a:t>
            </a:r>
            <a:r>
              <a:rPr lang="en-IN" sz="1600" b="1" dirty="0">
                <a:solidFill>
                  <a:srgbClr val="FF0000"/>
                </a:solidFill>
                <a:latin typeface="+mn-lt"/>
              </a:rPr>
              <a:t>Variable Frequency Derive Pumps (VFDs</a:t>
            </a:r>
            <a:r>
              <a:rPr lang="en-IN" sz="1600" b="1" dirty="0" smtClean="0">
                <a:solidFill>
                  <a:srgbClr val="FF0000"/>
                </a:solidFill>
                <a:latin typeface="+mn-lt"/>
              </a:rPr>
              <a:t>)</a:t>
            </a:r>
            <a:r>
              <a:rPr lang="en-IN" sz="1600" dirty="0" smtClean="0">
                <a:latin typeface="+mn-lt"/>
              </a:rPr>
              <a:t>.</a:t>
            </a:r>
            <a:endParaRPr lang="en-US" sz="1600" dirty="0">
              <a:latin typeface="+mn-lt"/>
            </a:endParaRPr>
          </a:p>
          <a:p>
            <a:pPr marL="188317" indent="-188317" algn="just">
              <a:lnSpc>
                <a:spcPct val="150000"/>
              </a:lnSpc>
              <a:spcAft>
                <a:spcPts val="244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rgbClr val="FF0000"/>
                </a:solidFill>
                <a:latin typeface="+mn-lt"/>
              </a:rPr>
              <a:t>Retrofitting of existing Pipeline Network.</a:t>
            </a:r>
          </a:p>
          <a:p>
            <a:pPr marL="188317" indent="-188317" algn="just">
              <a:lnSpc>
                <a:spcPct val="150000"/>
              </a:lnSpc>
              <a:spcAft>
                <a:spcPts val="244"/>
              </a:spcAft>
              <a:buFont typeface="Symbol" panose="05050102010706020507" pitchFamily="18" charset="2"/>
              <a:buChar char=""/>
            </a:pPr>
            <a:r>
              <a:rPr lang="en-IN" sz="1600" b="1" dirty="0">
                <a:solidFill>
                  <a:srgbClr val="FF0000"/>
                </a:solidFill>
                <a:latin typeface="+mn-lt"/>
              </a:rPr>
              <a:t>100% AMR Ready water </a:t>
            </a:r>
            <a:r>
              <a:rPr lang="en-IN" sz="1600" b="1" dirty="0" smtClean="0">
                <a:solidFill>
                  <a:srgbClr val="FF0000"/>
                </a:solidFill>
                <a:latin typeface="+mn-lt"/>
              </a:rPr>
              <a:t>metering</a:t>
            </a:r>
            <a:endParaRPr lang="en-IN" sz="1600" dirty="0" smtClean="0">
              <a:latin typeface="+mn-lt"/>
            </a:endParaRPr>
          </a:p>
          <a:p>
            <a:pPr marL="188317" indent="-188317" algn="just">
              <a:lnSpc>
                <a:spcPct val="150000"/>
              </a:lnSpc>
              <a:spcAft>
                <a:spcPts val="244"/>
              </a:spcAft>
              <a:buFont typeface="Symbol" panose="05050102010706020507" pitchFamily="18" charset="2"/>
              <a:buChar char=""/>
            </a:pPr>
            <a:r>
              <a:rPr lang="en-US" sz="1600" dirty="0" smtClean="0">
                <a:latin typeface="+mn-lt"/>
              </a:rPr>
              <a:t>Installation of </a:t>
            </a:r>
            <a:r>
              <a:rPr lang="en-US" sz="1600" b="1" dirty="0">
                <a:solidFill>
                  <a:srgbClr val="FF0000"/>
                </a:solidFill>
                <a:latin typeface="+mn-lt"/>
              </a:rPr>
              <a:t>SCADA </a:t>
            </a:r>
            <a:r>
              <a:rPr lang="en-US" sz="1600" b="1" dirty="0" smtClean="0">
                <a:solidFill>
                  <a:srgbClr val="FF0000"/>
                </a:solidFill>
                <a:latin typeface="+mn-lt"/>
              </a:rPr>
              <a:t>System</a:t>
            </a:r>
          </a:p>
          <a:p>
            <a:pPr marL="188317" indent="-188317" algn="just">
              <a:lnSpc>
                <a:spcPct val="150000"/>
              </a:lnSpc>
              <a:spcAft>
                <a:spcPts val="244"/>
              </a:spcAft>
              <a:buFont typeface="Symbol" panose="05050102010706020507" pitchFamily="18" charset="2"/>
              <a:buChar char=""/>
            </a:pPr>
            <a:r>
              <a:rPr lang="en-GB" sz="1600" b="1" dirty="0" smtClean="0">
                <a:latin typeface="+mn-lt"/>
              </a:rPr>
              <a:t>Effective</a:t>
            </a:r>
            <a:r>
              <a:rPr lang="en-GB" sz="1600" dirty="0" smtClean="0">
                <a:latin typeface="+mn-lt"/>
              </a:rPr>
              <a:t> </a:t>
            </a:r>
            <a:r>
              <a:rPr lang="en-GB" sz="1600" b="1" dirty="0" smtClean="0">
                <a:solidFill>
                  <a:srgbClr val="FF0000"/>
                </a:solidFill>
                <a:latin typeface="+mn-lt"/>
              </a:rPr>
              <a:t>DEMAND -</a:t>
            </a:r>
            <a:r>
              <a:rPr lang="en-GB" sz="1600" b="1" dirty="0" smtClean="0">
                <a:solidFill>
                  <a:srgbClr val="00B050"/>
                </a:solidFill>
                <a:latin typeface="+mn-lt"/>
              </a:rPr>
              <a:t>SUPPLY MANAGEMENT</a:t>
            </a:r>
          </a:p>
          <a:p>
            <a:pPr marL="188317" indent="-188317" algn="just">
              <a:lnSpc>
                <a:spcPct val="150000"/>
              </a:lnSpc>
              <a:spcAft>
                <a:spcPts val="244"/>
              </a:spcAft>
              <a:buFont typeface="Symbol" panose="05050102010706020507" pitchFamily="18" charset="2"/>
              <a:buChar char=""/>
            </a:pPr>
            <a:r>
              <a:rPr lang="en-IN" sz="1600" b="1" dirty="0" smtClean="0">
                <a:latin typeface="+mn-lt"/>
              </a:rPr>
              <a:t>Leak detection services</a:t>
            </a:r>
            <a:r>
              <a:rPr lang="en-IN" sz="1600" b="1" dirty="0" smtClean="0">
                <a:solidFill>
                  <a:srgbClr val="FF0000"/>
                </a:solidFill>
                <a:latin typeface="+mn-lt"/>
              </a:rPr>
              <a:t>, </a:t>
            </a:r>
            <a:r>
              <a:rPr lang="en-IN" sz="1600" b="1" dirty="0" err="1" smtClean="0">
                <a:solidFill>
                  <a:srgbClr val="FF0000"/>
                </a:solidFill>
                <a:latin typeface="+mn-lt"/>
              </a:rPr>
              <a:t>UfW</a:t>
            </a:r>
            <a:r>
              <a:rPr lang="en-IN" sz="16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IN" sz="1600" b="1" dirty="0">
                <a:solidFill>
                  <a:srgbClr val="FF0000"/>
                </a:solidFill>
                <a:latin typeface="+mn-lt"/>
              </a:rPr>
              <a:t>reduction to &lt;15</a:t>
            </a:r>
            <a:r>
              <a:rPr lang="en-IN" sz="1600" b="1" dirty="0" smtClean="0">
                <a:solidFill>
                  <a:srgbClr val="FF0000"/>
                </a:solidFill>
                <a:latin typeface="+mn-lt"/>
              </a:rPr>
              <a:t>%</a:t>
            </a:r>
            <a:endParaRPr lang="en-IN" sz="1600" dirty="0"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494215-EA5D-9E47-9D84-F6D4547954EE}"/>
              </a:ext>
            </a:extLst>
          </p:cNvPr>
          <p:cNvSpPr txBox="1"/>
          <p:nvPr/>
        </p:nvSpPr>
        <p:spPr>
          <a:xfrm>
            <a:off x="7620001" y="998805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4D8058"/>
                </a:solidFill>
                <a:latin typeface="+mn-lt"/>
              </a:rPr>
              <a:t>Components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57992" y="5580875"/>
            <a:ext cx="4407934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+mn-lt"/>
              </a:rPr>
              <a:t>CAPEX: Rs </a:t>
            </a:r>
            <a:r>
              <a:rPr lang="en-US" sz="1600" b="1" dirty="0" smtClean="0">
                <a:latin typeface="+mn-lt"/>
              </a:rPr>
              <a:t>440 Cr (Loan : </a:t>
            </a:r>
            <a:r>
              <a:rPr lang="en-US" sz="1600" b="1" dirty="0">
                <a:latin typeface="+mn-lt"/>
              </a:rPr>
              <a:t>~Rs 360 </a:t>
            </a:r>
            <a:r>
              <a:rPr lang="en-US" sz="1600" b="1" dirty="0" smtClean="0">
                <a:latin typeface="+mn-lt"/>
              </a:rPr>
              <a:t>Cr)</a:t>
            </a:r>
            <a:endParaRPr lang="en-US" sz="1600" b="1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+mn-lt"/>
              </a:rPr>
              <a:t>OPEX : 3125.57 CR</a:t>
            </a:r>
            <a:r>
              <a:rPr lang="en-US" sz="1600" b="1" dirty="0" smtClean="0">
                <a:latin typeface="+mn-lt"/>
              </a:rPr>
              <a:t>.</a:t>
            </a:r>
            <a:endParaRPr lang="en-US" sz="1600" b="1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67802" y="5580875"/>
            <a:ext cx="4573503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600" b="1">
                <a:latin typeface="Tw Cen MT" panose="020B0602020104020603" pitchFamily="34" charset="77"/>
              </a:defRPr>
            </a:lvl1pPr>
          </a:lstStyle>
          <a:p>
            <a:r>
              <a:rPr lang="en-GB" b="0" dirty="0">
                <a:latin typeface="+mn-lt"/>
              </a:rPr>
              <a:t>Funding being sought from AfD</a:t>
            </a:r>
          </a:p>
          <a:p>
            <a:r>
              <a:rPr lang="en-GB" b="0" dirty="0">
                <a:latin typeface="+mn-lt"/>
              </a:rPr>
              <a:t>DPR approved by Board</a:t>
            </a:r>
          </a:p>
          <a:p>
            <a:r>
              <a:rPr lang="en-GB" b="0" dirty="0">
                <a:latin typeface="+mn-lt"/>
              </a:rPr>
              <a:t>To be sent to DEA for approval</a:t>
            </a:r>
          </a:p>
          <a:p>
            <a:r>
              <a:rPr lang="en-GB" b="0" dirty="0">
                <a:latin typeface="+mn-lt"/>
              </a:rPr>
              <a:t>Loan approval Expected by December 2020</a:t>
            </a:r>
            <a:endParaRPr lang="en-IN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5468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9BF568CA-26B8-1947-A468-EFBB7FA670F6}"/>
              </a:ext>
            </a:extLst>
          </p:cNvPr>
          <p:cNvSpPr txBox="1"/>
          <p:nvPr/>
        </p:nvSpPr>
        <p:spPr>
          <a:xfrm>
            <a:off x="5012261" y="3846000"/>
            <a:ext cx="4838742" cy="1442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2172" indent="-232172">
              <a:buFont typeface="Arial" panose="020B0604020202020204" pitchFamily="34" charset="0"/>
              <a:buChar char="•"/>
            </a:pPr>
            <a:r>
              <a:rPr lang="en-IN" sz="1625" b="1" dirty="0" smtClean="0">
                <a:solidFill>
                  <a:srgbClr val="FF0000"/>
                </a:solidFill>
                <a:latin typeface="+mn-lt"/>
              </a:rPr>
              <a:t>Removal of </a:t>
            </a:r>
            <a:r>
              <a:rPr lang="en-IN" sz="1625" b="1" dirty="0">
                <a:solidFill>
                  <a:srgbClr val="FF0000"/>
                </a:solidFill>
                <a:latin typeface="+mn-lt"/>
              </a:rPr>
              <a:t>public nuisance</a:t>
            </a:r>
            <a:endParaRPr lang="en-IN" sz="1300" b="1" dirty="0">
              <a:solidFill>
                <a:srgbClr val="002060"/>
              </a:solidFill>
              <a:latin typeface="+mn-lt"/>
            </a:endParaRPr>
          </a:p>
          <a:p>
            <a:pPr marL="232172" indent="-232172">
              <a:buFont typeface="Arial" panose="020B0604020202020204" pitchFamily="34" charset="0"/>
              <a:buChar char="•"/>
            </a:pPr>
            <a:r>
              <a:rPr lang="en-GB" sz="1625" b="1" dirty="0">
                <a:solidFill>
                  <a:srgbClr val="14232A"/>
                </a:solidFill>
                <a:latin typeface="+mn-lt"/>
              </a:rPr>
              <a:t>Reclamation of 16 Acres of Urban Land </a:t>
            </a:r>
          </a:p>
          <a:p>
            <a:pPr marL="232172" indent="-232172">
              <a:buFont typeface="Arial" panose="020B0604020202020204" pitchFamily="34" charset="0"/>
              <a:buChar char="•"/>
            </a:pPr>
            <a:r>
              <a:rPr lang="en-GB" sz="1625" b="1" dirty="0">
                <a:solidFill>
                  <a:srgbClr val="FF0000"/>
                </a:solidFill>
                <a:latin typeface="+mn-lt"/>
              </a:rPr>
              <a:t>Reduction in Foul Odour for </a:t>
            </a:r>
            <a:r>
              <a:rPr lang="en-GB" sz="1625" b="1" dirty="0" smtClean="0">
                <a:solidFill>
                  <a:srgbClr val="FF0000"/>
                </a:solidFill>
                <a:latin typeface="+mn-lt"/>
              </a:rPr>
              <a:t>nearby </a:t>
            </a:r>
            <a:r>
              <a:rPr lang="en-GB" sz="1625" b="1" dirty="0">
                <a:solidFill>
                  <a:srgbClr val="FF0000"/>
                </a:solidFill>
                <a:latin typeface="+mn-lt"/>
              </a:rPr>
              <a:t>Colonies</a:t>
            </a:r>
          </a:p>
          <a:p>
            <a:pPr marL="232172" indent="-232172">
              <a:buFont typeface="Arial" panose="020B0604020202020204" pitchFamily="34" charset="0"/>
              <a:buChar char="•"/>
            </a:pPr>
            <a:endParaRPr lang="en-IN" sz="1625" b="1" dirty="0">
              <a:solidFill>
                <a:srgbClr val="FF0000"/>
              </a:solidFill>
              <a:latin typeface="+mn-lt"/>
            </a:endParaRPr>
          </a:p>
          <a:p>
            <a:pPr marL="232172" indent="-232172">
              <a:buFont typeface="Arial" panose="020B0604020202020204" pitchFamily="34" charset="0"/>
              <a:buChar char="•"/>
            </a:pPr>
            <a:endParaRPr lang="en-IN" sz="975" dirty="0">
              <a:solidFill>
                <a:srgbClr val="002060"/>
              </a:solidFill>
              <a:latin typeface="+mn-lt"/>
            </a:endParaRPr>
          </a:p>
          <a:p>
            <a:pPr marL="232172" indent="-232172">
              <a:buFont typeface="Arial" panose="020B0604020202020204" pitchFamily="34" charset="0"/>
              <a:buChar char="•"/>
            </a:pPr>
            <a:endParaRPr lang="en-IN" sz="1300" dirty="0">
              <a:latin typeface="+mn-lt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486FA49-C975-844C-A33C-42F37127E133}"/>
              </a:ext>
            </a:extLst>
          </p:cNvPr>
          <p:cNvGrpSpPr/>
          <p:nvPr/>
        </p:nvGrpSpPr>
        <p:grpSpPr>
          <a:xfrm>
            <a:off x="4952953" y="3477184"/>
            <a:ext cx="4364154" cy="1504554"/>
            <a:chOff x="7993684" y="-302986"/>
            <a:chExt cx="2698571" cy="1851759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9D7F1CC-27A2-384D-8658-A0E204FFB158}"/>
                </a:ext>
              </a:extLst>
            </p:cNvPr>
            <p:cNvCxnSpPr>
              <a:cxnSpLocks/>
            </p:cNvCxnSpPr>
            <p:nvPr/>
          </p:nvCxnSpPr>
          <p:spPr>
            <a:xfrm>
              <a:off x="8005805" y="-302986"/>
              <a:ext cx="0" cy="1851759"/>
            </a:xfrm>
            <a:prstGeom prst="line">
              <a:avLst/>
            </a:prstGeom>
            <a:ln w="38100">
              <a:solidFill>
                <a:srgbClr val="EE952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4EB11E7-5E38-6140-A31F-008D328F23AC}"/>
                </a:ext>
              </a:extLst>
            </p:cNvPr>
            <p:cNvCxnSpPr>
              <a:cxnSpLocks/>
            </p:cNvCxnSpPr>
            <p:nvPr/>
          </p:nvCxnSpPr>
          <p:spPr>
            <a:xfrm>
              <a:off x="7993684" y="1507202"/>
              <a:ext cx="2698571" cy="0"/>
            </a:xfrm>
            <a:prstGeom prst="line">
              <a:avLst/>
            </a:prstGeom>
            <a:ln w="38100">
              <a:solidFill>
                <a:srgbClr val="EE952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Picture 2" descr="Image result for aims objectives vector">
            <a:extLst>
              <a:ext uri="{FF2B5EF4-FFF2-40B4-BE49-F238E27FC236}">
                <a16:creationId xmlns:a16="http://schemas.microsoft.com/office/drawing/2014/main" id="{91A216B6-F09A-0A4A-B50B-723496C26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02"/>
          <a:stretch/>
        </p:blipFill>
        <p:spPr bwMode="auto">
          <a:xfrm>
            <a:off x="5232781" y="3521526"/>
            <a:ext cx="639944" cy="26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2494215-EA5D-9E47-9D84-F6D4547954EE}"/>
              </a:ext>
            </a:extLst>
          </p:cNvPr>
          <p:cNvSpPr txBox="1"/>
          <p:nvPr/>
        </p:nvSpPr>
        <p:spPr>
          <a:xfrm>
            <a:off x="5151918" y="3177419"/>
            <a:ext cx="1463480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b="1" dirty="0">
                <a:solidFill>
                  <a:srgbClr val="4D8058"/>
                </a:solidFill>
                <a:latin typeface="+mn-lt"/>
              </a:rPr>
              <a:t>Impact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BF568CA-26B8-1947-A468-EFBB7FA670F6}"/>
              </a:ext>
            </a:extLst>
          </p:cNvPr>
          <p:cNvSpPr txBox="1"/>
          <p:nvPr/>
        </p:nvSpPr>
        <p:spPr>
          <a:xfrm>
            <a:off x="4875563" y="1508073"/>
            <a:ext cx="4743922" cy="1342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5" b="1" dirty="0" smtClean="0">
                <a:latin typeface="+mn-lt"/>
              </a:rPr>
              <a:t>PROJECT COMPONENT</a:t>
            </a:r>
          </a:p>
          <a:p>
            <a:pPr marL="232172" indent="-232172">
              <a:buFont typeface="Arial" panose="020B0604020202020204" pitchFamily="34" charset="0"/>
              <a:buChar char="•"/>
            </a:pPr>
            <a:endParaRPr lang="en-US" sz="1625" b="1" dirty="0">
              <a:latin typeface="+mn-lt"/>
            </a:endParaRPr>
          </a:p>
          <a:p>
            <a:pPr marL="232172" indent="-232172">
              <a:buFont typeface="Arial" panose="020B0604020202020204" pitchFamily="34" charset="0"/>
              <a:buChar char="•"/>
            </a:pPr>
            <a:r>
              <a:rPr lang="en-US" sz="1625" b="1" dirty="0" smtClean="0">
                <a:latin typeface="+mn-lt"/>
              </a:rPr>
              <a:t>Cleaning </a:t>
            </a:r>
            <a:r>
              <a:rPr lang="en-US" sz="1625" b="1" dirty="0">
                <a:latin typeface="+mn-lt"/>
              </a:rPr>
              <a:t>of 5 Lakh MT of Dump proposed over next 18 months Through </a:t>
            </a:r>
            <a:r>
              <a:rPr lang="en-US" sz="1625" b="1" dirty="0" smtClean="0">
                <a:latin typeface="+mn-lt"/>
              </a:rPr>
              <a:t>Waste Mining of 1200 Tonne/day</a:t>
            </a:r>
            <a:endParaRPr lang="en-IN" sz="1300" dirty="0"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8AA9BD-5B28-4BB1-803B-54BB6E1B0DE1}"/>
              </a:ext>
            </a:extLst>
          </p:cNvPr>
          <p:cNvSpPr txBox="1"/>
          <p:nvPr/>
        </p:nvSpPr>
        <p:spPr>
          <a:xfrm>
            <a:off x="649903" y="288380"/>
            <a:ext cx="8992969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3600" b="1">
                <a:solidFill>
                  <a:schemeClr val="tx1"/>
                </a:solidFill>
                <a:latin typeface="Tw Cen MT" panose="020B0602020104020603" pitchFamily="34" charset="0"/>
              </a:defRPr>
            </a:lvl1pPr>
          </a:lstStyle>
          <a:p>
            <a:r>
              <a:rPr lang="en-US" sz="2925" dirty="0"/>
              <a:t>Legacy Waste Mining at Daddu Majra Dumping Site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9A81CDB-32D0-44DE-8C97-ED9715A26794}"/>
              </a:ext>
            </a:extLst>
          </p:cNvPr>
          <p:cNvGrpSpPr/>
          <p:nvPr/>
        </p:nvGrpSpPr>
        <p:grpSpPr>
          <a:xfrm>
            <a:off x="4370240" y="863486"/>
            <a:ext cx="1165522" cy="154781"/>
            <a:chOff x="4679586" y="878988"/>
            <a:chExt cx="1434489" cy="1905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31D10B2-1E82-41AB-86A1-B072302828F6}"/>
                </a:ext>
              </a:extLst>
            </p:cNvPr>
            <p:cNvSpPr/>
            <p:nvPr/>
          </p:nvSpPr>
          <p:spPr>
            <a:xfrm>
              <a:off x="4679586" y="878988"/>
              <a:ext cx="190500" cy="190500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DB7722A-3558-43A6-B164-DF6A02A376BF}"/>
                </a:ext>
              </a:extLst>
            </p:cNvPr>
            <p:cNvSpPr/>
            <p:nvPr/>
          </p:nvSpPr>
          <p:spPr>
            <a:xfrm>
              <a:off x="4990736" y="878988"/>
              <a:ext cx="190500" cy="190500"/>
            </a:xfrm>
            <a:prstGeom prst="ellipse">
              <a:avLst/>
            </a:prstGeom>
            <a:solidFill>
              <a:srgbClr val="EE9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FE304DF-F7E1-42ED-9E9B-4CE7C44D9B16}"/>
                </a:ext>
              </a:extLst>
            </p:cNvPr>
            <p:cNvSpPr/>
            <p:nvPr/>
          </p:nvSpPr>
          <p:spPr>
            <a:xfrm>
              <a:off x="5301522" y="878988"/>
              <a:ext cx="190500" cy="190500"/>
            </a:xfrm>
            <a:prstGeom prst="ellipse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F54F95C-E83F-4F9D-8AD7-617D43243D98}"/>
                </a:ext>
              </a:extLst>
            </p:cNvPr>
            <p:cNvSpPr/>
            <p:nvPr/>
          </p:nvSpPr>
          <p:spPr>
            <a:xfrm>
              <a:off x="5612308" y="878988"/>
              <a:ext cx="190500" cy="190500"/>
            </a:xfrm>
            <a:prstGeom prst="ellipse">
              <a:avLst/>
            </a:prstGeom>
            <a:solidFill>
              <a:srgbClr val="1C7C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0EAC4EE-D672-4D5A-8655-7DB7D57CBE0E}"/>
                </a:ext>
              </a:extLst>
            </p:cNvPr>
            <p:cNvSpPr/>
            <p:nvPr/>
          </p:nvSpPr>
          <p:spPr>
            <a:xfrm>
              <a:off x="5923575" y="878988"/>
              <a:ext cx="190500" cy="1905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4875563" y="5538771"/>
            <a:ext cx="415537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Tx/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FF0000"/>
                </a:solidFill>
                <a:latin typeface="+mn-lt"/>
              </a:rPr>
              <a:t>Total Cost 33.98 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  <a:defRPr/>
            </a:pPr>
            <a:r>
              <a:rPr lang="en-US" b="1" dirty="0" smtClean="0">
                <a:solidFill>
                  <a:srgbClr val="14232A"/>
                </a:solidFill>
                <a:latin typeface="+mn-lt"/>
              </a:rPr>
              <a:t>Status : Under Implementation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  <a:latin typeface="+mn-lt"/>
              </a:rPr>
              <a:t>Time period : 540 days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  <a:defRPr/>
            </a:pPr>
            <a:r>
              <a:rPr lang="en-US" b="1" dirty="0" smtClean="0">
                <a:latin typeface="+mn-lt"/>
              </a:rPr>
              <a:t>Expected date of completion: March 2021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  <a:defRPr/>
            </a:pPr>
            <a:endParaRPr lang="en-US" b="1" dirty="0" smtClean="0">
              <a:latin typeface="+mn-lt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26" y="3764426"/>
            <a:ext cx="4013364" cy="301002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48" y="960885"/>
            <a:ext cx="4028244" cy="302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7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E8AA9BD-5B28-4BB1-803B-54BB6E1B0DE1}"/>
              </a:ext>
            </a:extLst>
          </p:cNvPr>
          <p:cNvSpPr txBox="1"/>
          <p:nvPr/>
        </p:nvSpPr>
        <p:spPr>
          <a:xfrm>
            <a:off x="940195" y="281022"/>
            <a:ext cx="8049870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25" b="1" dirty="0">
                <a:solidFill>
                  <a:schemeClr val="tx1"/>
                </a:solidFill>
                <a:latin typeface="+mn-lt"/>
              </a:rPr>
              <a:t>Public Bike Sharing </a:t>
            </a:r>
            <a:r>
              <a:rPr lang="en-US" sz="2925" b="1" dirty="0" smtClean="0">
                <a:solidFill>
                  <a:schemeClr val="tx1"/>
                </a:solidFill>
                <a:latin typeface="+mn-lt"/>
              </a:rPr>
              <a:t>System &amp; Cycle Tracks</a:t>
            </a:r>
            <a:endParaRPr lang="en-US" sz="2925" b="1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9A81CDB-32D0-44DE-8C97-ED9715A26794}"/>
              </a:ext>
            </a:extLst>
          </p:cNvPr>
          <p:cNvGrpSpPr/>
          <p:nvPr/>
        </p:nvGrpSpPr>
        <p:grpSpPr>
          <a:xfrm>
            <a:off x="4382369" y="863106"/>
            <a:ext cx="1165522" cy="154781"/>
            <a:chOff x="4679586" y="878988"/>
            <a:chExt cx="1434489" cy="1905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31D10B2-1E82-41AB-86A1-B072302828F6}"/>
                </a:ext>
              </a:extLst>
            </p:cNvPr>
            <p:cNvSpPr/>
            <p:nvPr/>
          </p:nvSpPr>
          <p:spPr>
            <a:xfrm>
              <a:off x="4679586" y="878988"/>
              <a:ext cx="190500" cy="190500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DB7722A-3558-43A6-B164-DF6A02A376BF}"/>
                </a:ext>
              </a:extLst>
            </p:cNvPr>
            <p:cNvSpPr/>
            <p:nvPr/>
          </p:nvSpPr>
          <p:spPr>
            <a:xfrm>
              <a:off x="4990736" y="878988"/>
              <a:ext cx="190500" cy="190500"/>
            </a:xfrm>
            <a:prstGeom prst="ellipse">
              <a:avLst/>
            </a:prstGeom>
            <a:solidFill>
              <a:srgbClr val="EE9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FE304DF-F7E1-42ED-9E9B-4CE7C44D9B16}"/>
                </a:ext>
              </a:extLst>
            </p:cNvPr>
            <p:cNvSpPr/>
            <p:nvPr/>
          </p:nvSpPr>
          <p:spPr>
            <a:xfrm>
              <a:off x="5301522" y="878988"/>
              <a:ext cx="190500" cy="190500"/>
            </a:xfrm>
            <a:prstGeom prst="ellipse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F54F95C-E83F-4F9D-8AD7-617D43243D98}"/>
                </a:ext>
              </a:extLst>
            </p:cNvPr>
            <p:cNvSpPr/>
            <p:nvPr/>
          </p:nvSpPr>
          <p:spPr>
            <a:xfrm>
              <a:off x="5612308" y="878988"/>
              <a:ext cx="190500" cy="190500"/>
            </a:xfrm>
            <a:prstGeom prst="ellipse">
              <a:avLst/>
            </a:prstGeom>
            <a:solidFill>
              <a:srgbClr val="1C7C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0EAC4EE-D672-4D5A-8655-7DB7D57CBE0E}"/>
                </a:ext>
              </a:extLst>
            </p:cNvPr>
            <p:cNvSpPr/>
            <p:nvPr/>
          </p:nvSpPr>
          <p:spPr>
            <a:xfrm>
              <a:off x="5923575" y="878988"/>
              <a:ext cx="190500" cy="1905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EEA9173-0B21-8D4B-8C26-10468C784FFF}"/>
              </a:ext>
            </a:extLst>
          </p:cNvPr>
          <p:cNvGrpSpPr/>
          <p:nvPr/>
        </p:nvGrpSpPr>
        <p:grpSpPr>
          <a:xfrm>
            <a:off x="4789959" y="1171177"/>
            <a:ext cx="5116041" cy="2933769"/>
            <a:chOff x="7619675" y="1241104"/>
            <a:chExt cx="6648673" cy="100269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BF568CA-26B8-1947-A468-EFBB7FA670F6}"/>
                </a:ext>
              </a:extLst>
            </p:cNvPr>
            <p:cNvSpPr txBox="1"/>
            <p:nvPr/>
          </p:nvSpPr>
          <p:spPr>
            <a:xfrm>
              <a:off x="7619675" y="1370713"/>
              <a:ext cx="6648673" cy="873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32172" indent="-232172">
                <a:buFont typeface="Arial" panose="020B0604020202020204" pitchFamily="34" charset="0"/>
                <a:buChar char="•"/>
              </a:pPr>
              <a:r>
                <a:rPr lang="en-IN" sz="1600" b="1" dirty="0">
                  <a:solidFill>
                    <a:schemeClr val="tx1"/>
                  </a:solidFill>
                  <a:latin typeface="+mn-lt"/>
                </a:rPr>
                <a:t>Largest PBS -</a:t>
              </a:r>
              <a:r>
                <a:rPr lang="en-IN" sz="1600" b="1" dirty="0" smtClean="0">
                  <a:solidFill>
                    <a:schemeClr val="tx1"/>
                  </a:solidFill>
                  <a:latin typeface="+mn-lt"/>
                </a:rPr>
                <a:t>Pan City Coverage Last </a:t>
              </a:r>
              <a:r>
                <a:rPr lang="en-IN" sz="1600" b="1" dirty="0">
                  <a:solidFill>
                    <a:schemeClr val="tx1"/>
                  </a:solidFill>
                  <a:latin typeface="+mn-lt"/>
                </a:rPr>
                <a:t>mile connectivity with 5000 </a:t>
              </a:r>
              <a:r>
                <a:rPr lang="en-IN" sz="1600" b="1" dirty="0" smtClean="0">
                  <a:solidFill>
                    <a:schemeClr val="tx1"/>
                  </a:solidFill>
                  <a:latin typeface="+mn-lt"/>
                </a:rPr>
                <a:t>bikes &amp; 617 Docks</a:t>
              </a:r>
            </a:p>
            <a:p>
              <a:pPr marL="232172" indent="-232172">
                <a:buFont typeface="Arial" panose="020B0604020202020204" pitchFamily="34" charset="0"/>
                <a:buChar char="•"/>
              </a:pPr>
              <a:endParaRPr lang="en-IN" sz="1600" b="1" dirty="0" smtClean="0">
                <a:solidFill>
                  <a:schemeClr val="tx1"/>
                </a:solidFill>
                <a:latin typeface="+mn-lt"/>
              </a:endParaRPr>
            </a:p>
            <a:p>
              <a:pPr marL="232172" indent="-232172">
                <a:buFont typeface="Arial" panose="020B0604020202020204" pitchFamily="34" charset="0"/>
                <a:buChar char="•"/>
              </a:pPr>
              <a:r>
                <a:rPr lang="en-IN" sz="1600" b="1" dirty="0" smtClean="0">
                  <a:solidFill>
                    <a:schemeClr val="tx1"/>
                  </a:solidFill>
                  <a:latin typeface="+mn-lt"/>
                </a:rPr>
                <a:t>No Financial implications-</a:t>
              </a:r>
              <a:r>
                <a:rPr lang="en-IN" sz="1600" b="1" dirty="0">
                  <a:solidFill>
                    <a:schemeClr val="tx1"/>
                  </a:solidFill>
                  <a:latin typeface="+mn-lt"/>
                </a:rPr>
                <a:t>- PPP </a:t>
              </a:r>
              <a:r>
                <a:rPr lang="en-IN" sz="1600" b="1" dirty="0" smtClean="0">
                  <a:solidFill>
                    <a:schemeClr val="tx1"/>
                  </a:solidFill>
                  <a:latin typeface="+mn-lt"/>
                </a:rPr>
                <a:t>Mode</a:t>
              </a:r>
            </a:p>
            <a:p>
              <a:pPr marL="232172" indent="-232172">
                <a:buFont typeface="Arial" panose="020B0604020202020204" pitchFamily="34" charset="0"/>
                <a:buChar char="•"/>
              </a:pPr>
              <a:endParaRPr lang="en-IN" sz="1600" b="1" dirty="0" smtClean="0">
                <a:solidFill>
                  <a:schemeClr val="tx1"/>
                </a:solidFill>
                <a:latin typeface="+mn-lt"/>
              </a:endParaRPr>
            </a:p>
            <a:p>
              <a:pPr marL="232172" indent="-232172">
                <a:buFont typeface="Arial" panose="020B0604020202020204" pitchFamily="34" charset="0"/>
                <a:buChar char="•"/>
              </a:pPr>
              <a:r>
                <a:rPr lang="en-IN" sz="1600" b="1" dirty="0" smtClean="0">
                  <a:solidFill>
                    <a:schemeClr val="tx1"/>
                  </a:solidFill>
                  <a:latin typeface="+mn-lt"/>
                </a:rPr>
                <a:t>Bids Under Evaluation</a:t>
              </a:r>
            </a:p>
            <a:p>
              <a:pPr marL="232172" indent="-232172">
                <a:buFont typeface="Arial" panose="020B0604020202020204" pitchFamily="34" charset="0"/>
                <a:buChar char="•"/>
              </a:pPr>
              <a:r>
                <a:rPr lang="en-IN" sz="1600" b="1" dirty="0" smtClean="0">
                  <a:solidFill>
                    <a:schemeClr val="tx1"/>
                  </a:solidFill>
                  <a:latin typeface="+mn-lt"/>
                </a:rPr>
                <a:t>Expected Date of </a:t>
              </a:r>
              <a:r>
                <a:rPr lang="en-IN" sz="1600" b="1" dirty="0">
                  <a:solidFill>
                    <a:schemeClr val="tx1"/>
                  </a:solidFill>
                  <a:latin typeface="+mn-lt"/>
                </a:rPr>
                <a:t>Work Order: </a:t>
              </a:r>
              <a:r>
                <a:rPr lang="en-IN" sz="1600" b="1" dirty="0" smtClean="0">
                  <a:solidFill>
                    <a:schemeClr val="tx1"/>
                  </a:solidFill>
                  <a:latin typeface="+mn-lt"/>
                </a:rPr>
                <a:t>15/02/2020</a:t>
              </a:r>
            </a:p>
            <a:p>
              <a:pPr marL="232172" indent="-232172">
                <a:buFont typeface="Arial" panose="020B0604020202020204" pitchFamily="34" charset="0"/>
                <a:buChar char="•"/>
              </a:pPr>
              <a:endParaRPr lang="en-IN" sz="1600" b="1" dirty="0" smtClean="0">
                <a:solidFill>
                  <a:schemeClr val="tx1"/>
                </a:solidFill>
                <a:latin typeface="+mn-lt"/>
              </a:endParaRPr>
            </a:p>
            <a:p>
              <a:pPr marL="232172" indent="-232172">
                <a:buFont typeface="Arial" panose="020B0604020202020204" pitchFamily="34" charset="0"/>
                <a:buChar char="•"/>
              </a:pPr>
              <a:r>
                <a:rPr lang="en-GB" sz="1600" dirty="0">
                  <a:solidFill>
                    <a:schemeClr val="tx1"/>
                  </a:solidFill>
                  <a:latin typeface="+mn-lt"/>
                </a:rPr>
                <a:t>Approx 190 Km of Dedicated Cycle </a:t>
              </a:r>
              <a:r>
                <a:rPr lang="en-GB" sz="1600" dirty="0" smtClean="0">
                  <a:solidFill>
                    <a:schemeClr val="tx1"/>
                  </a:solidFill>
                  <a:latin typeface="+mn-lt"/>
                </a:rPr>
                <a:t>Track- Completed.</a:t>
              </a:r>
              <a:endParaRPr lang="en-IN" sz="160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E11E6E9-37B4-1246-94A7-E72D4F92F82E}"/>
                </a:ext>
              </a:extLst>
            </p:cNvPr>
            <p:cNvSpPr txBox="1"/>
            <p:nvPr/>
          </p:nvSpPr>
          <p:spPr>
            <a:xfrm>
              <a:off x="11394121" y="1241104"/>
              <a:ext cx="1908648" cy="1577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4D8058"/>
                  </a:solidFill>
                  <a:latin typeface="+mn-lt"/>
                </a:rPr>
                <a:t>Features</a:t>
              </a:r>
              <a:endParaRPr lang="en-US" sz="2400" b="1" dirty="0">
                <a:solidFill>
                  <a:srgbClr val="4D8058"/>
                </a:solidFill>
                <a:latin typeface="+mn-lt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E11E6E9-37B4-1246-94A7-E72D4F92F82E}"/>
              </a:ext>
            </a:extLst>
          </p:cNvPr>
          <p:cNvSpPr txBox="1"/>
          <p:nvPr/>
        </p:nvSpPr>
        <p:spPr>
          <a:xfrm>
            <a:off x="190500" y="1209397"/>
            <a:ext cx="2064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4D8058"/>
                </a:solidFill>
                <a:latin typeface="+mn-lt"/>
              </a:rPr>
              <a:t>Components</a:t>
            </a:r>
            <a:endParaRPr lang="en-US" sz="2400" b="1" dirty="0">
              <a:solidFill>
                <a:srgbClr val="4D8058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668" y="1748906"/>
            <a:ext cx="4953000" cy="13080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6000" lvl="0" indent="-34290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en-IN" sz="1600" dirty="0">
                <a:latin typeface="+mn-lt"/>
              </a:rPr>
              <a:t>Intelligent Integrated Docks </a:t>
            </a:r>
          </a:p>
          <a:p>
            <a:pPr marL="216000" lvl="0" indent="-34290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en-IN" sz="1600" dirty="0">
                <a:latin typeface="+mn-lt"/>
              </a:rPr>
              <a:t>Intelligent Command Control Centre</a:t>
            </a:r>
          </a:p>
          <a:p>
            <a:pPr marL="216000" lvl="0" indent="-34290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en-IN" sz="1600" dirty="0">
                <a:latin typeface="+mn-lt"/>
              </a:rPr>
              <a:t>Back lit panels for advertisement &amp; public  </a:t>
            </a:r>
          </a:p>
          <a:p>
            <a:pPr marL="0" lvl="0" indent="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ymbol" panose="05050102010706020507" pitchFamily="18" charset="2"/>
              <a:buNone/>
            </a:pPr>
            <a:r>
              <a:rPr lang="en-IN" sz="1600" dirty="0">
                <a:latin typeface="+mn-lt"/>
              </a:rPr>
              <a:t>         information dissemination </a:t>
            </a:r>
            <a:endParaRPr lang="en-IN" sz="16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1" r="10960"/>
          <a:stretch/>
        </p:blipFill>
        <p:spPr>
          <a:xfrm>
            <a:off x="6335996" y="4054449"/>
            <a:ext cx="3565054" cy="2803549"/>
          </a:xfrm>
          <a:prstGeom prst="rect">
            <a:avLst/>
          </a:prstGeom>
        </p:spPr>
      </p:pic>
      <p:pic>
        <p:nvPicPr>
          <p:cNvPr id="17" name="Picture 2" descr="C:\Users\hp\Downloads\IMG_20171101_083755_HD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5823"/>
          <a:stretch/>
        </p:blipFill>
        <p:spPr bwMode="auto">
          <a:xfrm>
            <a:off x="0" y="4054451"/>
            <a:ext cx="3007794" cy="280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hp\Desktop\image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" r="9993"/>
          <a:stretch/>
        </p:blipFill>
        <p:spPr bwMode="auto">
          <a:xfrm>
            <a:off x="3151192" y="4054450"/>
            <a:ext cx="3041407" cy="280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26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42802" y="294313"/>
            <a:ext cx="10215767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25" b="1" dirty="0" smtClean="0">
                <a:solidFill>
                  <a:schemeClr val="tx1"/>
                </a:solidFill>
                <a:latin typeface="+mn-lt"/>
              </a:rPr>
              <a:t>Other Projects</a:t>
            </a:r>
            <a:endParaRPr lang="en-US" sz="2925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9" b="21640"/>
          <a:stretch/>
        </p:blipFill>
        <p:spPr>
          <a:xfrm>
            <a:off x="2986723" y="4758505"/>
            <a:ext cx="3217441" cy="199522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54" b="20380"/>
          <a:stretch/>
        </p:blipFill>
        <p:spPr>
          <a:xfrm>
            <a:off x="0" y="4758505"/>
            <a:ext cx="2951747" cy="2027305"/>
          </a:xfrm>
          <a:prstGeom prst="rect">
            <a:avLst/>
          </a:prstGeom>
        </p:spPr>
      </p:pic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123467D7-4E0C-004B-8B62-F371B31EAF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095352"/>
              </p:ext>
            </p:extLst>
          </p:nvPr>
        </p:nvGraphicFramePr>
        <p:xfrm>
          <a:off x="6239140" y="5198744"/>
          <a:ext cx="3544940" cy="1247776"/>
        </p:xfrm>
        <a:graphic>
          <a:graphicData uri="http://schemas.openxmlformats.org/drawingml/2006/table">
            <a:tbl>
              <a:tblPr firstRow="1">
                <a:tableStyleId>{68D230F3-CF80-4859-8CE7-A43EE81993B5}</a:tableStyleId>
              </a:tblPr>
              <a:tblGrid>
                <a:gridCol w="3224900">
                  <a:extLst>
                    <a:ext uri="{9D8B030D-6E8A-4147-A177-3AD203B41FA5}">
                      <a16:colId xmlns:a16="http://schemas.microsoft.com/office/drawing/2014/main" val="364456766"/>
                    </a:ext>
                  </a:extLst>
                </a:gridCol>
                <a:gridCol w="320040">
                  <a:extLst>
                    <a:ext uri="{9D8B030D-6E8A-4147-A177-3AD203B41FA5}">
                      <a16:colId xmlns:a16="http://schemas.microsoft.com/office/drawing/2014/main" val="3219599683"/>
                    </a:ext>
                  </a:extLst>
                </a:gridCol>
              </a:tblGrid>
              <a:tr h="5151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Underground Utility Mapping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i="0" u="none" strike="noStrike" cap="none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Project Cost : Rs 6.0 Cr </a:t>
                      </a:r>
                      <a:endParaRPr lang="en-US" sz="1500" dirty="0" smtClean="0">
                        <a:latin typeface="+mj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+mj-lt"/>
                        </a:rPr>
                        <a:t>Work</a:t>
                      </a:r>
                      <a:r>
                        <a:rPr lang="en-US" sz="1500" baseline="0" dirty="0" smtClean="0">
                          <a:latin typeface="+mj-lt"/>
                        </a:rPr>
                        <a:t> Progress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00" b="0" baseline="0" dirty="0" smtClean="0">
                          <a:latin typeface="+mj-lt"/>
                        </a:rPr>
                        <a:t>350 Km of survey completed out of 1550 Km</a:t>
                      </a:r>
                      <a:endParaRPr lang="en-US" sz="1500" b="0" dirty="0">
                        <a:latin typeface="+mj-lt"/>
                      </a:endParaRP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+mj-lt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444239333"/>
                  </a:ext>
                </a:extLst>
              </a:tr>
            </a:tbl>
          </a:graphicData>
        </a:graphic>
      </p:graphicFrame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0562"/>
            <a:ext cx="2937200" cy="175143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454" y="2820562"/>
            <a:ext cx="3154710" cy="1751437"/>
          </a:xfrm>
          <a:prstGeom prst="rect">
            <a:avLst/>
          </a:prstGeom>
        </p:spPr>
      </p:pic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123467D7-4E0C-004B-8B62-F371B31EAF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924183"/>
              </p:ext>
            </p:extLst>
          </p:nvPr>
        </p:nvGraphicFramePr>
        <p:xfrm>
          <a:off x="6316418" y="2912372"/>
          <a:ext cx="3467662" cy="1567816"/>
        </p:xfrm>
        <a:graphic>
          <a:graphicData uri="http://schemas.openxmlformats.org/drawingml/2006/table">
            <a:tbl>
              <a:tblPr firstRow="1">
                <a:tableStyleId>{68D230F3-CF80-4859-8CE7-A43EE81993B5}</a:tableStyleId>
              </a:tblPr>
              <a:tblGrid>
                <a:gridCol w="3467662">
                  <a:extLst>
                    <a:ext uri="{9D8B030D-6E8A-4147-A177-3AD203B41FA5}">
                      <a16:colId xmlns:a16="http://schemas.microsoft.com/office/drawing/2014/main" val="364456766"/>
                    </a:ext>
                  </a:extLst>
                </a:gridCol>
              </a:tblGrid>
              <a:tr h="9658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SCADA System (Tertiary Water)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+mj-lt"/>
                        </a:rPr>
                        <a:t>Work</a:t>
                      </a:r>
                      <a:r>
                        <a:rPr lang="en-US" sz="1400" baseline="0" dirty="0" smtClean="0">
                          <a:latin typeface="+mj-lt"/>
                        </a:rPr>
                        <a:t> Progress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baseline="0" dirty="0" smtClean="0">
                          <a:latin typeface="+mj-lt"/>
                        </a:rPr>
                        <a:t>Approval of Equipments under process</a:t>
                      </a:r>
                    </a:p>
                    <a:p>
                      <a:pPr>
                        <a:buClrTx/>
                        <a:defRPr/>
                      </a:pPr>
                      <a:r>
                        <a:rPr lang="en-US" sz="1400" b="1" dirty="0" smtClean="0">
                          <a:latin typeface="+mj-lt"/>
                        </a:rPr>
                        <a:t>Project Cost : Rs 4.0 Cr (with 5 year O&amp;M)</a:t>
                      </a:r>
                    </a:p>
                    <a:p>
                      <a:pPr>
                        <a:buClrTx/>
                        <a:defRPr/>
                      </a:pPr>
                      <a:r>
                        <a:rPr lang="en-US" sz="1400" b="1" dirty="0" smtClean="0">
                          <a:latin typeface="+mj-lt"/>
                        </a:rPr>
                        <a:t>Completion: 10/10/2020</a:t>
                      </a: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444239333"/>
                  </a:ext>
                </a:extLst>
              </a:tr>
            </a:tbl>
          </a:graphicData>
        </a:graphic>
      </p:graphicFrame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4" r="1"/>
          <a:stretch/>
        </p:blipFill>
        <p:spPr>
          <a:xfrm>
            <a:off x="3025723" y="1037110"/>
            <a:ext cx="3139440" cy="160323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0823"/>
            <a:ext cx="2937200" cy="160323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2494215-EA5D-9E47-9D84-F6D4547954EE}"/>
              </a:ext>
            </a:extLst>
          </p:cNvPr>
          <p:cNvSpPr txBox="1"/>
          <p:nvPr/>
        </p:nvSpPr>
        <p:spPr>
          <a:xfrm>
            <a:off x="6239141" y="950257"/>
            <a:ext cx="36668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+mn-lt"/>
                <a:cs typeface="+mn-cs"/>
                <a:sym typeface="Arial"/>
              </a:rPr>
              <a:t>Implementation </a:t>
            </a:r>
            <a:r>
              <a:rPr lang="en-US" b="1" dirty="0">
                <a:solidFill>
                  <a:schemeClr val="tx1"/>
                </a:solidFill>
                <a:latin typeface="+mn-lt"/>
                <a:cs typeface="+mn-cs"/>
                <a:sym typeface="Arial"/>
              </a:rPr>
              <a:t>of Smart School in </a:t>
            </a:r>
            <a:r>
              <a:rPr lang="en-US" b="1" dirty="0" smtClean="0">
                <a:solidFill>
                  <a:schemeClr val="tx1"/>
                </a:solidFill>
                <a:latin typeface="+mn-lt"/>
                <a:cs typeface="+mn-cs"/>
                <a:sym typeface="Arial"/>
              </a:rPr>
              <a:t>ABD </a:t>
            </a:r>
          </a:p>
          <a:p>
            <a:pPr>
              <a:buClrTx/>
              <a:defRPr/>
            </a:pPr>
            <a:r>
              <a:rPr lang="en-US" b="1" dirty="0">
                <a:solidFill>
                  <a:srgbClr val="FF0000"/>
                </a:solidFill>
                <a:latin typeface="+mn-lt"/>
              </a:rPr>
              <a:t>Total Cost 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4.8 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Cr</a:t>
            </a:r>
            <a:r>
              <a:rPr lang="en-US" b="1" dirty="0">
                <a:latin typeface="+mn-lt"/>
              </a:rPr>
              <a:t>.</a:t>
            </a:r>
          </a:p>
          <a:p>
            <a:pPr>
              <a:buClrTx/>
              <a:defRPr/>
            </a:pPr>
            <a:r>
              <a:rPr lang="en-US" b="1" dirty="0">
                <a:latin typeface="+mn-lt"/>
              </a:rPr>
              <a:t>Date of Completion of project: </a:t>
            </a:r>
            <a:r>
              <a:rPr lang="en-US" b="1" dirty="0" smtClean="0">
                <a:latin typeface="+mn-lt"/>
              </a:rPr>
              <a:t>16/04/2020</a:t>
            </a:r>
          </a:p>
          <a:p>
            <a:pPr>
              <a:buClrTx/>
              <a:defRPr/>
            </a:pPr>
            <a:endParaRPr lang="en-US" b="1" dirty="0">
              <a:latin typeface="+mn-lt"/>
            </a:endParaRPr>
          </a:p>
          <a:p>
            <a:r>
              <a:rPr lang="en-US" b="1" dirty="0" smtClean="0">
                <a:solidFill>
                  <a:schemeClr val="tx1"/>
                </a:solidFill>
                <a:latin typeface="+mn-lt"/>
                <a:cs typeface="+mn-cs"/>
              </a:rPr>
              <a:t>Basic </a:t>
            </a:r>
            <a:r>
              <a:rPr lang="en-US" b="1" dirty="0">
                <a:solidFill>
                  <a:schemeClr val="tx1"/>
                </a:solidFill>
                <a:latin typeface="+mn-lt"/>
                <a:cs typeface="+mn-cs"/>
              </a:rPr>
              <a:t>Infrastructure for Smart Schools</a:t>
            </a:r>
          </a:p>
          <a:p>
            <a:pPr>
              <a:buClrTx/>
              <a:defRPr/>
            </a:pPr>
            <a:r>
              <a:rPr lang="en-US" b="1" dirty="0">
                <a:solidFill>
                  <a:srgbClr val="FF0000"/>
                </a:solidFill>
                <a:latin typeface="+mn-lt"/>
              </a:rPr>
              <a:t>Total Cost 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0.5 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Cr</a:t>
            </a:r>
            <a:r>
              <a:rPr lang="en-US" b="1" dirty="0">
                <a:latin typeface="+mn-lt"/>
              </a:rPr>
              <a:t>.</a:t>
            </a:r>
          </a:p>
          <a:p>
            <a:pPr>
              <a:buClrTx/>
              <a:defRPr/>
            </a:pPr>
            <a:r>
              <a:rPr lang="en-US" b="1" dirty="0">
                <a:latin typeface="+mn-lt"/>
              </a:rPr>
              <a:t>Date of Completion of project: 14/04/2020</a:t>
            </a:r>
          </a:p>
          <a:p>
            <a:endParaRPr lang="en-US" b="1" dirty="0">
              <a:solidFill>
                <a:srgbClr val="00B050"/>
              </a:solidFill>
              <a:latin typeface="+mn-lt"/>
            </a:endParaRPr>
          </a:p>
          <a:p>
            <a:endParaRPr lang="en-US" b="1" dirty="0">
              <a:solidFill>
                <a:schemeClr val="tx1"/>
              </a:solidFill>
              <a:latin typeface="+mn-lt"/>
              <a:cs typeface="+mn-cs"/>
              <a:sym typeface="Arial"/>
            </a:endParaRPr>
          </a:p>
          <a:p>
            <a:endParaRPr lang="en-US" b="1" dirty="0" smtClean="0">
              <a:solidFill>
                <a:schemeClr val="tx1"/>
              </a:solidFill>
              <a:latin typeface="+mn-lt"/>
              <a:cs typeface="+mn-cs"/>
              <a:sym typeface="Arial"/>
            </a:endParaRPr>
          </a:p>
          <a:p>
            <a:endParaRPr lang="en-US" b="1" dirty="0">
              <a:solidFill>
                <a:schemeClr val="tx1"/>
              </a:solidFill>
              <a:latin typeface="+mn-lt"/>
              <a:cs typeface="+mn-cs"/>
              <a:sym typeface="Arial"/>
            </a:endParaRPr>
          </a:p>
          <a:p>
            <a:endParaRPr lang="en-US" b="1" dirty="0">
              <a:solidFill>
                <a:schemeClr val="tx1"/>
              </a:solidFill>
              <a:latin typeface="+mn-lt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A81CDB-32D0-44DE-8C97-ED9715A26794}"/>
              </a:ext>
            </a:extLst>
          </p:cNvPr>
          <p:cNvGrpSpPr/>
          <p:nvPr/>
        </p:nvGrpSpPr>
        <p:grpSpPr>
          <a:xfrm>
            <a:off x="4382369" y="863106"/>
            <a:ext cx="1165522" cy="154781"/>
            <a:chOff x="4679586" y="878988"/>
            <a:chExt cx="1434489" cy="1905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1D10B2-1E82-41AB-86A1-B072302828F6}"/>
                </a:ext>
              </a:extLst>
            </p:cNvPr>
            <p:cNvSpPr/>
            <p:nvPr/>
          </p:nvSpPr>
          <p:spPr>
            <a:xfrm>
              <a:off x="4679586" y="878988"/>
              <a:ext cx="190500" cy="190500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DB7722A-3558-43A6-B164-DF6A02A376BF}"/>
                </a:ext>
              </a:extLst>
            </p:cNvPr>
            <p:cNvSpPr/>
            <p:nvPr/>
          </p:nvSpPr>
          <p:spPr>
            <a:xfrm>
              <a:off x="4990736" y="878988"/>
              <a:ext cx="190500" cy="190500"/>
            </a:xfrm>
            <a:prstGeom prst="ellipse">
              <a:avLst/>
            </a:prstGeom>
            <a:solidFill>
              <a:srgbClr val="EE9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FE304DF-F7E1-42ED-9E9B-4CE7C44D9B16}"/>
                </a:ext>
              </a:extLst>
            </p:cNvPr>
            <p:cNvSpPr/>
            <p:nvPr/>
          </p:nvSpPr>
          <p:spPr>
            <a:xfrm>
              <a:off x="5301522" y="878988"/>
              <a:ext cx="190500" cy="190500"/>
            </a:xfrm>
            <a:prstGeom prst="ellipse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F54F95C-E83F-4F9D-8AD7-617D43243D98}"/>
                </a:ext>
              </a:extLst>
            </p:cNvPr>
            <p:cNvSpPr/>
            <p:nvPr/>
          </p:nvSpPr>
          <p:spPr>
            <a:xfrm>
              <a:off x="5612308" y="878988"/>
              <a:ext cx="190500" cy="190500"/>
            </a:xfrm>
            <a:prstGeom prst="ellipse">
              <a:avLst/>
            </a:prstGeom>
            <a:solidFill>
              <a:srgbClr val="1C7C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0EAC4EE-D672-4D5A-8655-7DB7D57CBE0E}"/>
                </a:ext>
              </a:extLst>
            </p:cNvPr>
            <p:cNvSpPr/>
            <p:nvPr/>
          </p:nvSpPr>
          <p:spPr>
            <a:xfrm>
              <a:off x="5923575" y="878988"/>
              <a:ext cx="190500" cy="1905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</p:grpSp>
    </p:spTree>
    <p:extLst>
      <p:ext uri="{BB962C8B-B14F-4D97-AF65-F5344CB8AC3E}">
        <p14:creationId xmlns:p14="http://schemas.microsoft.com/office/powerpoint/2010/main" val="116865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85000" y="1421584"/>
            <a:ext cx="9321000" cy="3538331"/>
          </a:xfrm>
        </p:spPr>
        <p:txBody>
          <a:bodyPr/>
          <a:lstStyle/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Urban Redevelopment and Retrofit -Sector 43 </a:t>
            </a:r>
            <a:endParaRPr lang="en-US" dirty="0">
              <a:latin typeface="+mn-lt"/>
            </a:endParaRPr>
          </a:p>
          <a:p>
            <a:r>
              <a:rPr lang="en-US" sz="2600" dirty="0" smtClean="0">
                <a:latin typeface="+mn-lt"/>
              </a:rPr>
              <a:t>	   Rs. 4932 Cr (PPP Project)</a:t>
            </a:r>
          </a:p>
          <a:p>
            <a:r>
              <a:rPr lang="en-US" sz="2600" dirty="0" smtClean="0">
                <a:latin typeface="+mn-lt"/>
              </a:rPr>
              <a:t>      </a:t>
            </a:r>
          </a:p>
          <a:p>
            <a:r>
              <a:rPr lang="en-US" sz="2600" i="1" dirty="0" smtClean="0">
                <a:solidFill>
                  <a:schemeClr val="tx1"/>
                </a:solidFill>
                <a:latin typeface="+mn-lt"/>
              </a:rPr>
              <a:t>Status: </a:t>
            </a:r>
            <a:r>
              <a:rPr lang="en-US" i="1" dirty="0">
                <a:solidFill>
                  <a:schemeClr val="tx1"/>
                </a:solidFill>
                <a:latin typeface="+mn-lt"/>
              </a:rPr>
              <a:t>P</a:t>
            </a:r>
            <a:r>
              <a:rPr lang="en-US" i="1" dirty="0" smtClean="0">
                <a:solidFill>
                  <a:schemeClr val="tx1"/>
                </a:solidFill>
                <a:latin typeface="+mn-lt"/>
              </a:rPr>
              <a:t>roject dropped from SCP as it was in forest land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.</a:t>
            </a:r>
          </a:p>
          <a:p>
            <a:endParaRPr lang="en-US" dirty="0" smtClean="0">
              <a:latin typeface="+mn-lt"/>
            </a:endParaRPr>
          </a:p>
          <a:p>
            <a:pPr marL="1600200" lvl="2" indent="-4572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City has requested MoHUA to </a:t>
            </a:r>
            <a:r>
              <a:rPr lang="en-US" dirty="0" smtClean="0">
                <a:latin typeface="+mn-lt"/>
              </a:rPr>
              <a:t>revise the SCP project </a:t>
            </a:r>
            <a:r>
              <a:rPr lang="en-US" dirty="0">
                <a:latin typeface="+mn-lt"/>
              </a:rPr>
              <a:t>size in MIS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8AA9BD-5B28-4BB1-803B-54BB6E1B0DE1}"/>
              </a:ext>
            </a:extLst>
          </p:cNvPr>
          <p:cNvSpPr txBox="1"/>
          <p:nvPr/>
        </p:nvSpPr>
        <p:spPr>
          <a:xfrm>
            <a:off x="797220" y="360727"/>
            <a:ext cx="8311466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25" b="1" dirty="0" smtClean="0">
                <a:solidFill>
                  <a:schemeClr val="tx1"/>
                </a:solidFill>
                <a:latin typeface="+mn-lt"/>
              </a:rPr>
              <a:t>REQUEST FOR MoHUA</a:t>
            </a:r>
            <a:endParaRPr lang="en-US" sz="2925" b="1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A81CDB-32D0-44DE-8C97-ED9715A26794}"/>
              </a:ext>
            </a:extLst>
          </p:cNvPr>
          <p:cNvGrpSpPr/>
          <p:nvPr/>
        </p:nvGrpSpPr>
        <p:grpSpPr>
          <a:xfrm>
            <a:off x="4370240" y="903183"/>
            <a:ext cx="1165522" cy="154781"/>
            <a:chOff x="4679586" y="878988"/>
            <a:chExt cx="1434489" cy="1905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31D10B2-1E82-41AB-86A1-B072302828F6}"/>
                </a:ext>
              </a:extLst>
            </p:cNvPr>
            <p:cNvSpPr/>
            <p:nvPr/>
          </p:nvSpPr>
          <p:spPr>
            <a:xfrm>
              <a:off x="4679586" y="878988"/>
              <a:ext cx="190500" cy="190500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DB7722A-3558-43A6-B164-DF6A02A376BF}"/>
                </a:ext>
              </a:extLst>
            </p:cNvPr>
            <p:cNvSpPr/>
            <p:nvPr/>
          </p:nvSpPr>
          <p:spPr>
            <a:xfrm>
              <a:off x="4990736" y="878988"/>
              <a:ext cx="190500" cy="190500"/>
            </a:xfrm>
            <a:prstGeom prst="ellipse">
              <a:avLst/>
            </a:prstGeom>
            <a:solidFill>
              <a:srgbClr val="EE9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FE304DF-F7E1-42ED-9E9B-4CE7C44D9B16}"/>
                </a:ext>
              </a:extLst>
            </p:cNvPr>
            <p:cNvSpPr/>
            <p:nvPr/>
          </p:nvSpPr>
          <p:spPr>
            <a:xfrm>
              <a:off x="5301522" y="878988"/>
              <a:ext cx="190500" cy="190500"/>
            </a:xfrm>
            <a:prstGeom prst="ellipse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F54F95C-E83F-4F9D-8AD7-617D43243D98}"/>
                </a:ext>
              </a:extLst>
            </p:cNvPr>
            <p:cNvSpPr/>
            <p:nvPr/>
          </p:nvSpPr>
          <p:spPr>
            <a:xfrm>
              <a:off x="5612308" y="878988"/>
              <a:ext cx="190500" cy="190500"/>
            </a:xfrm>
            <a:prstGeom prst="ellipse">
              <a:avLst/>
            </a:prstGeom>
            <a:solidFill>
              <a:srgbClr val="1C7C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EAC4EE-D672-4D5A-8655-7DB7D57CBE0E}"/>
                </a:ext>
              </a:extLst>
            </p:cNvPr>
            <p:cNvSpPr/>
            <p:nvPr/>
          </p:nvSpPr>
          <p:spPr>
            <a:xfrm>
              <a:off x="5923575" y="878988"/>
              <a:ext cx="190500" cy="1905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</p:grpSp>
    </p:spTree>
    <p:extLst>
      <p:ext uri="{BB962C8B-B14F-4D97-AF65-F5344CB8AC3E}">
        <p14:creationId xmlns:p14="http://schemas.microsoft.com/office/powerpoint/2010/main" val="119072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5987" y="1185917"/>
            <a:ext cx="9833932" cy="5572125"/>
            <a:chOff x="73572" y="-126609"/>
            <a:chExt cx="7153276" cy="4053454"/>
          </a:xfrm>
        </p:grpSpPr>
        <p:grpSp>
          <p:nvGrpSpPr>
            <p:cNvPr id="19" name="Group 18"/>
            <p:cNvGrpSpPr/>
            <p:nvPr/>
          </p:nvGrpSpPr>
          <p:grpSpPr>
            <a:xfrm>
              <a:off x="73572" y="-126609"/>
              <a:ext cx="7153276" cy="4053454"/>
              <a:chOff x="73572" y="-126609"/>
              <a:chExt cx="7153275" cy="4053449"/>
            </a:xfrm>
          </p:grpSpPr>
          <p:pic>
            <p:nvPicPr>
              <p:cNvPr id="21" name="Picture 20" descr="E:\Simran\EGIS-work\Garbage Transfer Station\WasteTransferStation-Process_01.gif"/>
              <p:cNvPicPr>
                <a:picLocks noChangeAspect="1"/>
              </p:cNvPicPr>
              <p:nvPr/>
            </p:nvPicPr>
            <p:blipFill rotWithShape="1"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3224"/>
              <a:stretch/>
            </p:blipFill>
            <p:spPr bwMode="auto">
              <a:xfrm>
                <a:off x="73572" y="-126609"/>
                <a:ext cx="7153275" cy="4053449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0" cap="rnd">
                <a:solidFill>
                  <a:srgbClr val="FFFFFF"/>
                </a:solidFill>
              </a:ln>
              <a:effectLst>
                <a:outerShdw blurRad="50000" algn="tl" rotWithShape="0">
                  <a:srgbClr val="000000">
                    <a:alpha val="41000"/>
                  </a:srgbClr>
                </a:outerShdw>
              </a:effectLst>
              <a:scene3d>
                <a:camera prst="orthographicFront"/>
                <a:lightRig rig="twoPt" dir="t">
                  <a:rot lat="0" lon="0" rev="7800000"/>
                </a:lightRig>
              </a:scene3d>
              <a:sp3d contourW="6350">
                <a:bevelT w="50800" h="16510"/>
                <a:contourClr>
                  <a:srgbClr val="C0C0C0"/>
                </a:contourClr>
              </a:sp3d>
            </p:spPr>
          </p:pic>
          <p:sp>
            <p:nvSpPr>
              <p:cNvPr id="22" name="Rectangle 21"/>
              <p:cNvSpPr/>
              <p:nvPr/>
            </p:nvSpPr>
            <p:spPr>
              <a:xfrm>
                <a:off x="133207" y="2564525"/>
                <a:ext cx="1555531" cy="13623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4295" tIns="37148" rIns="74295" bIns="3714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IN" sz="1138"/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4361793" y="3678621"/>
              <a:ext cx="1933903" cy="2482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4295" tIns="37148" rIns="74295" bIns="37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N" sz="1138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E8AA9BD-5B28-4BB1-803B-54BB6E1B0DE1}"/>
              </a:ext>
            </a:extLst>
          </p:cNvPr>
          <p:cNvSpPr txBox="1"/>
          <p:nvPr/>
        </p:nvSpPr>
        <p:spPr>
          <a:xfrm>
            <a:off x="649903" y="389138"/>
            <a:ext cx="8992969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3600" b="1">
                <a:solidFill>
                  <a:schemeClr val="tx1"/>
                </a:solidFill>
                <a:latin typeface="Tw Cen MT" panose="020B0602020104020603" pitchFamily="34" charset="0"/>
              </a:defRPr>
            </a:lvl1pPr>
          </a:lstStyle>
          <a:p>
            <a:r>
              <a:rPr lang="en-US" sz="2925" dirty="0"/>
              <a:t>Garbage Transfer Station cum Material Recovery Facility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128076" y="1930301"/>
            <a:ext cx="489638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2172" indent="-232172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Total 3 no. MRF-cum GTS </a:t>
            </a:r>
            <a:r>
              <a:rPr lang="en-GB" sz="1600" dirty="0" smtClean="0">
                <a:solidFill>
                  <a:schemeClr val="tx1"/>
                </a:solidFill>
                <a:latin typeface="+mn-lt"/>
              </a:rPr>
              <a:t>proposed</a:t>
            </a:r>
          </a:p>
          <a:p>
            <a:pPr marL="232172" indent="-232172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232172" indent="-232172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Segregated wet and dry waste </a:t>
            </a:r>
            <a:r>
              <a:rPr lang="en-GB" sz="1600" dirty="0" smtClean="0">
                <a:solidFill>
                  <a:schemeClr val="tx1"/>
                </a:solidFill>
                <a:latin typeface="+mn-lt"/>
              </a:rPr>
              <a:t>processing</a:t>
            </a:r>
          </a:p>
          <a:p>
            <a:pPr marL="232172" indent="-232172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232172" indent="-232172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Material recovery platform for segregation of reusable </a:t>
            </a:r>
            <a:r>
              <a:rPr lang="en-GB" sz="1600" dirty="0" smtClean="0">
                <a:solidFill>
                  <a:schemeClr val="tx1"/>
                </a:solidFill>
                <a:latin typeface="+mn-lt"/>
              </a:rPr>
              <a:t>materials</a:t>
            </a:r>
          </a:p>
          <a:p>
            <a:pPr marL="232172" indent="-232172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232172" indent="-232172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Dry waste end product carried to RDF </a:t>
            </a:r>
            <a:r>
              <a:rPr lang="en-GB" sz="1600" dirty="0" smtClean="0">
                <a:solidFill>
                  <a:schemeClr val="tx1"/>
                </a:solidFill>
                <a:latin typeface="+mn-lt"/>
              </a:rPr>
              <a:t>plant</a:t>
            </a:r>
          </a:p>
          <a:p>
            <a:pPr marL="232172" indent="-232172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232172" indent="-232172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Wet waste end product carried to Compost </a:t>
            </a:r>
            <a:r>
              <a:rPr lang="en-GB" sz="1600" dirty="0" smtClean="0">
                <a:solidFill>
                  <a:schemeClr val="tx1"/>
                </a:solidFill>
                <a:latin typeface="+mn-lt"/>
              </a:rPr>
              <a:t>plant</a:t>
            </a:r>
          </a:p>
          <a:p>
            <a:pPr marL="232172" indent="-232172">
              <a:buFont typeface="Arial" panose="020B0604020202020204" pitchFamily="34" charset="0"/>
              <a:buChar char="•"/>
            </a:pPr>
            <a:endParaRPr lang="en-GB" sz="1600" dirty="0" smtClean="0">
              <a:solidFill>
                <a:schemeClr val="tx1"/>
              </a:solidFill>
              <a:latin typeface="+mn-lt"/>
            </a:endParaRPr>
          </a:p>
          <a:p>
            <a:pPr marL="232172" indent="-232172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/>
                </a:solidFill>
                <a:latin typeface="+mn-lt"/>
              </a:rPr>
              <a:t>Stage: Tenders Under </a:t>
            </a:r>
            <a:r>
              <a:rPr lang="en-GB" sz="1600" b="1" dirty="0" smtClean="0">
                <a:solidFill>
                  <a:schemeClr val="tx1"/>
                </a:solidFill>
                <a:latin typeface="+mn-lt"/>
              </a:rPr>
              <a:t>Evaluation</a:t>
            </a:r>
          </a:p>
          <a:p>
            <a:pPr marL="689372" lvl="1" indent="-232172">
              <a:buFont typeface="Arial" panose="020B0604020202020204" pitchFamily="34" charset="0"/>
              <a:buChar char="•"/>
            </a:pPr>
            <a:r>
              <a:rPr lang="en-GB" sz="1600" b="1" dirty="0" smtClean="0">
                <a:solidFill>
                  <a:schemeClr val="tx1"/>
                </a:solidFill>
                <a:latin typeface="+mn-lt"/>
              </a:rPr>
              <a:t>MRF cum GTS Station</a:t>
            </a:r>
          </a:p>
          <a:p>
            <a:pPr marL="689372" lvl="1" indent="-232172">
              <a:buFont typeface="Arial" panose="020B0604020202020204" pitchFamily="34" charset="0"/>
              <a:buChar char="•"/>
            </a:pPr>
            <a:r>
              <a:rPr lang="en-GB" sz="1600" b="1" dirty="0" smtClean="0">
                <a:solidFill>
                  <a:schemeClr val="tx1"/>
                </a:solidFill>
                <a:latin typeface="+mn-lt"/>
              </a:rPr>
              <a:t>Purchase of Small Vehicle</a:t>
            </a:r>
          </a:p>
          <a:p>
            <a:pPr marL="232172" indent="-232172">
              <a:buFont typeface="Arial" panose="020B0604020202020204" pitchFamily="34" charset="0"/>
              <a:buChar char="•"/>
            </a:pPr>
            <a:endParaRPr lang="en-GB" sz="1600" dirty="0" smtClean="0">
              <a:solidFill>
                <a:schemeClr val="tx1"/>
              </a:solidFill>
              <a:latin typeface="+mn-lt"/>
            </a:endParaRPr>
          </a:p>
          <a:p>
            <a:pPr marL="232172" indent="-232172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/>
                </a:solidFill>
                <a:latin typeface="+mn-lt"/>
              </a:rPr>
              <a:t>Expected Date of award of work: 15/02/2020</a:t>
            </a:r>
          </a:p>
          <a:p>
            <a:pPr marL="232172" indent="-232172">
              <a:buFont typeface="Arial" panose="020B0604020202020204" pitchFamily="34" charset="0"/>
              <a:buChar char="•"/>
            </a:pPr>
            <a:endParaRPr lang="en-GB" sz="1600" dirty="0" smtClean="0">
              <a:solidFill>
                <a:schemeClr val="tx1"/>
              </a:solidFill>
              <a:latin typeface="+mn-lt"/>
            </a:endParaRPr>
          </a:p>
          <a:p>
            <a:pPr marL="232172" indent="-232172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/>
                </a:solidFill>
                <a:latin typeface="+mn-lt"/>
              </a:rPr>
              <a:t>Expected Date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of </a:t>
            </a:r>
            <a:r>
              <a:rPr lang="en-GB" sz="1600" dirty="0" smtClean="0">
                <a:solidFill>
                  <a:schemeClr val="tx1"/>
                </a:solidFill>
                <a:latin typeface="+mn-lt"/>
              </a:rPr>
              <a:t>completion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of work: </a:t>
            </a:r>
            <a:r>
              <a:rPr lang="en-GB" sz="1600" dirty="0" smtClean="0">
                <a:solidFill>
                  <a:schemeClr val="tx1"/>
                </a:solidFill>
                <a:latin typeface="+mn-lt"/>
              </a:rPr>
              <a:t>15/08/2020</a:t>
            </a:r>
          </a:p>
          <a:p>
            <a:pPr marL="232172" indent="-232172">
              <a:buFont typeface="Arial" panose="020B0604020202020204" pitchFamily="34" charset="0"/>
              <a:buChar char="•"/>
            </a:pPr>
            <a:endParaRPr lang="en-GB" sz="1600" dirty="0" smtClean="0">
              <a:solidFill>
                <a:schemeClr val="tx1"/>
              </a:solidFill>
              <a:latin typeface="+mn-lt"/>
            </a:endParaRPr>
          </a:p>
          <a:p>
            <a:pPr marL="232172" indent="-232172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endParaRPr lang="en-IN" sz="16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A81CDB-32D0-44DE-8C97-ED9715A26794}"/>
              </a:ext>
            </a:extLst>
          </p:cNvPr>
          <p:cNvGrpSpPr/>
          <p:nvPr/>
        </p:nvGrpSpPr>
        <p:grpSpPr>
          <a:xfrm>
            <a:off x="4370192" y="1031136"/>
            <a:ext cx="1165522" cy="154781"/>
            <a:chOff x="4679586" y="878988"/>
            <a:chExt cx="1434489" cy="1905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1D10B2-1E82-41AB-86A1-B072302828F6}"/>
                </a:ext>
              </a:extLst>
            </p:cNvPr>
            <p:cNvSpPr/>
            <p:nvPr/>
          </p:nvSpPr>
          <p:spPr>
            <a:xfrm>
              <a:off x="4679586" y="878988"/>
              <a:ext cx="190500" cy="190500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DB7722A-3558-43A6-B164-DF6A02A376BF}"/>
                </a:ext>
              </a:extLst>
            </p:cNvPr>
            <p:cNvSpPr/>
            <p:nvPr/>
          </p:nvSpPr>
          <p:spPr>
            <a:xfrm>
              <a:off x="4990736" y="878988"/>
              <a:ext cx="190500" cy="190500"/>
            </a:xfrm>
            <a:prstGeom prst="ellipse">
              <a:avLst/>
            </a:prstGeom>
            <a:solidFill>
              <a:srgbClr val="EE9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FE304DF-F7E1-42ED-9E9B-4CE7C44D9B16}"/>
                </a:ext>
              </a:extLst>
            </p:cNvPr>
            <p:cNvSpPr/>
            <p:nvPr/>
          </p:nvSpPr>
          <p:spPr>
            <a:xfrm>
              <a:off x="5301522" y="878988"/>
              <a:ext cx="190500" cy="190500"/>
            </a:xfrm>
            <a:prstGeom prst="ellipse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F54F95C-E83F-4F9D-8AD7-617D43243D98}"/>
                </a:ext>
              </a:extLst>
            </p:cNvPr>
            <p:cNvSpPr/>
            <p:nvPr/>
          </p:nvSpPr>
          <p:spPr>
            <a:xfrm>
              <a:off x="5612308" y="878988"/>
              <a:ext cx="190500" cy="190500"/>
            </a:xfrm>
            <a:prstGeom prst="ellipse">
              <a:avLst/>
            </a:prstGeom>
            <a:solidFill>
              <a:srgbClr val="1C7C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0EAC4EE-D672-4D5A-8655-7DB7D57CBE0E}"/>
                </a:ext>
              </a:extLst>
            </p:cNvPr>
            <p:cNvSpPr/>
            <p:nvPr/>
          </p:nvSpPr>
          <p:spPr>
            <a:xfrm>
              <a:off x="5923575" y="878988"/>
              <a:ext cx="190500" cy="1905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E8AA9BD-5B28-4BB1-803B-54BB6E1B0DE1}"/>
              </a:ext>
            </a:extLst>
          </p:cNvPr>
          <p:cNvSpPr txBox="1"/>
          <p:nvPr/>
        </p:nvSpPr>
        <p:spPr>
          <a:xfrm>
            <a:off x="190530" y="2110377"/>
            <a:ext cx="694599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914400" eaLnBrk="1" fontAlgn="base" latinLnBrk="0" hangingPunct="1">
              <a:spcBef>
                <a:spcPct val="0"/>
              </a:spcBef>
              <a:spcAft>
                <a:spcPct val="0"/>
              </a:spcAft>
              <a:buSzTx/>
              <a:buNone/>
              <a:tabLst>
                <a:tab pos="4914777" algn="l"/>
              </a:tabLst>
              <a:defRPr kumimoji="0" sz="3200" b="1" i="1" kern="0" spc="0" normalizeH="0" baseline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Candara" pitchFamily="34" charset="0"/>
                <a:cs typeface="Times New Roman" pitchFamily="18" charset="0"/>
              </a:defRPr>
            </a:lvl1pPr>
          </a:lstStyle>
          <a:p>
            <a:pPr marL="603647" indent="-603647">
              <a:buAutoNum type="arabicPeriod"/>
            </a:pPr>
            <a:r>
              <a:rPr lang="en-US" sz="2600" dirty="0"/>
              <a:t>MRF-cum-GTS at 3 locations</a:t>
            </a:r>
          </a:p>
          <a:p>
            <a:pPr marL="603647" indent="-603647">
              <a:buAutoNum type="arabicPeriod"/>
            </a:pPr>
            <a:r>
              <a:rPr lang="en-US" sz="2600" dirty="0"/>
              <a:t>SCADA</a:t>
            </a:r>
          </a:p>
          <a:p>
            <a:pPr marL="603647" indent="-603647">
              <a:buAutoNum type="arabicPeriod"/>
            </a:pPr>
            <a:r>
              <a:rPr lang="en-US" sz="2600" dirty="0"/>
              <a:t>Purchase of small </a:t>
            </a:r>
            <a:r>
              <a:rPr lang="en-US" sz="2600" dirty="0" smtClean="0"/>
              <a:t>vehicles</a:t>
            </a:r>
            <a:endParaRPr lang="en-US" sz="2600" dirty="0"/>
          </a:p>
        </p:txBody>
      </p:sp>
      <p:pic>
        <p:nvPicPr>
          <p:cNvPr id="24" name="Picture 23" descr="E:\Simran\EGIS-work\Garbage Transfer Station\gtspictures\IMG-20190624-WA0011.jpg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03" b="18523"/>
          <a:stretch/>
        </p:blipFill>
        <p:spPr bwMode="auto">
          <a:xfrm>
            <a:off x="-15335" y="4902816"/>
            <a:ext cx="3807215" cy="19094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205775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F:\Chandigarh SLF Photos_June2017\DSC03304.JPG"/>
          <p:cNvPicPr>
            <a:picLocks noChangeAspect="1" noChangeArrowheads="1"/>
          </p:cNvPicPr>
          <p:nvPr/>
        </p:nvPicPr>
        <p:blipFill rotWithShape="1">
          <a:blip r:embed="rId3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4" t="15152" b="33535"/>
          <a:stretch/>
        </p:blipFill>
        <p:spPr bwMode="auto">
          <a:xfrm>
            <a:off x="0" y="3260829"/>
            <a:ext cx="9906000" cy="284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80EF88D-AF5F-644A-B0AF-2449D48FD229}"/>
              </a:ext>
            </a:extLst>
          </p:cNvPr>
          <p:cNvGrpSpPr/>
          <p:nvPr/>
        </p:nvGrpSpPr>
        <p:grpSpPr>
          <a:xfrm>
            <a:off x="5945206" y="1496096"/>
            <a:ext cx="3899836" cy="2416664"/>
            <a:chOff x="7801583" y="-527793"/>
            <a:chExt cx="2698571" cy="297435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CDDDF64-5F11-3645-AD29-05C1B0B84C63}"/>
                </a:ext>
              </a:extLst>
            </p:cNvPr>
            <p:cNvGrpSpPr/>
            <p:nvPr/>
          </p:nvGrpSpPr>
          <p:grpSpPr>
            <a:xfrm>
              <a:off x="7801583" y="-150507"/>
              <a:ext cx="2698571" cy="2597070"/>
              <a:chOff x="7996296" y="-400913"/>
              <a:chExt cx="2698571" cy="2597070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BF568CA-26B8-1947-A468-EFBB7FA670F6}"/>
                  </a:ext>
                </a:extLst>
              </p:cNvPr>
              <p:cNvSpPr txBox="1"/>
              <p:nvPr/>
            </p:nvSpPr>
            <p:spPr>
              <a:xfrm>
                <a:off x="8079785" y="235857"/>
                <a:ext cx="2615082" cy="1960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32172" indent="-232172">
                  <a:buFont typeface="Arial" panose="020B0604020202020204" pitchFamily="34" charset="0"/>
                  <a:buChar char="•"/>
                </a:pPr>
                <a:r>
                  <a:rPr lang="en-IN" sz="1625" b="1" dirty="0">
                    <a:latin typeface="Tw Cen MT" panose="020B0602020104020603" pitchFamily="34" charset="77"/>
                  </a:rPr>
                  <a:t>Environmental friendly disposal </a:t>
                </a:r>
                <a:r>
                  <a:rPr lang="en-IN" sz="1300" dirty="0">
                    <a:latin typeface="Tw Cen MT" panose="020B0602020104020603" pitchFamily="34" charset="77"/>
                  </a:rPr>
                  <a:t>of animal carcasses </a:t>
                </a:r>
              </a:p>
              <a:p>
                <a:pPr marL="232172" indent="-232172">
                  <a:buFont typeface="Arial" panose="020B0604020202020204" pitchFamily="34" charset="0"/>
                  <a:buChar char="•"/>
                </a:pPr>
                <a:r>
                  <a:rPr lang="en-IN" sz="1625" b="1" dirty="0">
                    <a:solidFill>
                      <a:srgbClr val="FF0000"/>
                    </a:solidFill>
                    <a:latin typeface="Tw Cen MT" panose="020B0602020104020603" pitchFamily="34" charset="77"/>
                  </a:rPr>
                  <a:t>Omission of public nuisance </a:t>
                </a:r>
                <a:r>
                  <a:rPr lang="en-IN" sz="1300" b="1" dirty="0">
                    <a:solidFill>
                      <a:srgbClr val="002060"/>
                    </a:solidFill>
                    <a:latin typeface="Tw Cen MT" panose="020B0602020104020603" pitchFamily="34" charset="77"/>
                  </a:rPr>
                  <a:t>due to unhygienic disposal of carcasses</a:t>
                </a:r>
              </a:p>
              <a:p>
                <a:pPr marL="232172" indent="-232172">
                  <a:buFont typeface="Arial" panose="020B0604020202020204" pitchFamily="34" charset="0"/>
                  <a:buChar char="•"/>
                </a:pPr>
                <a:r>
                  <a:rPr lang="en-GB" sz="1625" b="1" dirty="0">
                    <a:solidFill>
                      <a:srgbClr val="FF0000"/>
                    </a:solidFill>
                    <a:latin typeface="Tw Cen MT" panose="020B0602020104020603" pitchFamily="34" charset="77"/>
                  </a:rPr>
                  <a:t>Pollution (land and air)control</a:t>
                </a:r>
                <a:endParaRPr lang="en-IN" sz="1625" b="1" dirty="0">
                  <a:solidFill>
                    <a:srgbClr val="FF0000"/>
                  </a:solidFill>
                  <a:latin typeface="Tw Cen MT" panose="020B0602020104020603" pitchFamily="34" charset="77"/>
                </a:endParaRPr>
              </a:p>
              <a:p>
                <a:pPr marL="232172" indent="-232172">
                  <a:buFont typeface="Arial" panose="020B0604020202020204" pitchFamily="34" charset="0"/>
                  <a:buChar char="•"/>
                </a:pPr>
                <a:endParaRPr lang="en-IN" sz="975" dirty="0">
                  <a:solidFill>
                    <a:srgbClr val="002060"/>
                  </a:solidFill>
                  <a:latin typeface="Tw Cen MT" panose="020B0602020104020603" pitchFamily="34" charset="77"/>
                </a:endParaRPr>
              </a:p>
              <a:p>
                <a:pPr marL="232172" indent="-232172">
                  <a:buFont typeface="Arial" panose="020B0604020202020204" pitchFamily="34" charset="0"/>
                  <a:buChar char="•"/>
                </a:pPr>
                <a:endParaRPr lang="en-IN" sz="1300" dirty="0">
                  <a:latin typeface="Tw Cen MT" panose="020B0602020104020603" pitchFamily="34" charset="77"/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B486FA49-C975-844C-A33C-42F37127E133}"/>
                  </a:ext>
                </a:extLst>
              </p:cNvPr>
              <p:cNvGrpSpPr/>
              <p:nvPr/>
            </p:nvGrpSpPr>
            <p:grpSpPr>
              <a:xfrm>
                <a:off x="7996296" y="-400913"/>
                <a:ext cx="2698571" cy="2264411"/>
                <a:chOff x="7946868" y="-376199"/>
                <a:chExt cx="2698571" cy="2264411"/>
              </a:xfrm>
            </p:grpSpPr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09D7F1CC-27A2-384D-8658-A0E204FFB1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50360" y="-376199"/>
                  <a:ext cx="0" cy="2264411"/>
                </a:xfrm>
                <a:prstGeom prst="line">
                  <a:avLst/>
                </a:prstGeom>
                <a:ln w="38100">
                  <a:solidFill>
                    <a:srgbClr val="EE952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84EB11E7-5E38-6140-A31F-008D328F23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46868" y="1888212"/>
                  <a:ext cx="2698571" cy="0"/>
                </a:xfrm>
                <a:prstGeom prst="line">
                  <a:avLst/>
                </a:prstGeom>
                <a:ln w="38100">
                  <a:solidFill>
                    <a:srgbClr val="EE952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8" name="Picture 2" descr="Image result for aims objectives vector">
              <a:extLst>
                <a:ext uri="{FF2B5EF4-FFF2-40B4-BE49-F238E27FC236}">
                  <a16:creationId xmlns:a16="http://schemas.microsoft.com/office/drawing/2014/main" id="{91A216B6-F09A-0A4A-B50B-723496C268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602"/>
            <a:stretch/>
          </p:blipFill>
          <p:spPr bwMode="auto">
            <a:xfrm>
              <a:off x="8059095" y="-104275"/>
              <a:ext cx="408909" cy="341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2494215-EA5D-9E47-9D84-F6D4547954EE}"/>
                </a:ext>
              </a:extLst>
            </p:cNvPr>
            <p:cNvSpPr txBox="1"/>
            <p:nvPr/>
          </p:nvSpPr>
          <p:spPr>
            <a:xfrm>
              <a:off x="8009094" y="-527793"/>
              <a:ext cx="935129" cy="482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50" b="1" dirty="0">
                  <a:solidFill>
                    <a:srgbClr val="4D8058"/>
                  </a:solidFill>
                  <a:latin typeface="Tw Cen MT" panose="020B0602020104020603" pitchFamily="34" charset="77"/>
                </a:rPr>
                <a:t>Impact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E8AA9BD-5B28-4BB1-803B-54BB6E1B0DE1}"/>
              </a:ext>
            </a:extLst>
          </p:cNvPr>
          <p:cNvSpPr txBox="1"/>
          <p:nvPr/>
        </p:nvSpPr>
        <p:spPr>
          <a:xfrm>
            <a:off x="649903" y="389138"/>
            <a:ext cx="8992969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3600" b="1">
                <a:solidFill>
                  <a:schemeClr val="tx1"/>
                </a:solidFill>
                <a:latin typeface="Tw Cen MT" panose="020B0602020104020603" pitchFamily="34" charset="0"/>
              </a:defRPr>
            </a:lvl1pPr>
          </a:lstStyle>
          <a:p>
            <a:r>
              <a:rPr lang="en-US" sz="2925" dirty="0"/>
              <a:t>INCINERATOR FOR ANIMAL CARCASS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9A81CDB-32D0-44DE-8C97-ED9715A26794}"/>
              </a:ext>
            </a:extLst>
          </p:cNvPr>
          <p:cNvGrpSpPr/>
          <p:nvPr/>
        </p:nvGrpSpPr>
        <p:grpSpPr>
          <a:xfrm>
            <a:off x="4370192" y="1031136"/>
            <a:ext cx="1165522" cy="154781"/>
            <a:chOff x="4679586" y="878988"/>
            <a:chExt cx="1434489" cy="1905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31D10B2-1E82-41AB-86A1-B072302828F6}"/>
                </a:ext>
              </a:extLst>
            </p:cNvPr>
            <p:cNvSpPr/>
            <p:nvPr/>
          </p:nvSpPr>
          <p:spPr>
            <a:xfrm>
              <a:off x="4679586" y="878988"/>
              <a:ext cx="190500" cy="190500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DB7722A-3558-43A6-B164-DF6A02A376BF}"/>
                </a:ext>
              </a:extLst>
            </p:cNvPr>
            <p:cNvSpPr/>
            <p:nvPr/>
          </p:nvSpPr>
          <p:spPr>
            <a:xfrm>
              <a:off x="4990736" y="878988"/>
              <a:ext cx="190500" cy="190500"/>
            </a:xfrm>
            <a:prstGeom prst="ellipse">
              <a:avLst/>
            </a:prstGeom>
            <a:solidFill>
              <a:srgbClr val="EE9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FE304DF-F7E1-42ED-9E9B-4CE7C44D9B16}"/>
                </a:ext>
              </a:extLst>
            </p:cNvPr>
            <p:cNvSpPr/>
            <p:nvPr/>
          </p:nvSpPr>
          <p:spPr>
            <a:xfrm>
              <a:off x="5301522" y="878988"/>
              <a:ext cx="190500" cy="190500"/>
            </a:xfrm>
            <a:prstGeom prst="ellipse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F54F95C-E83F-4F9D-8AD7-617D43243D98}"/>
                </a:ext>
              </a:extLst>
            </p:cNvPr>
            <p:cNvSpPr/>
            <p:nvPr/>
          </p:nvSpPr>
          <p:spPr>
            <a:xfrm>
              <a:off x="5612308" y="878988"/>
              <a:ext cx="190500" cy="190500"/>
            </a:xfrm>
            <a:prstGeom prst="ellipse">
              <a:avLst/>
            </a:prstGeom>
            <a:solidFill>
              <a:srgbClr val="1C7C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0EAC4EE-D672-4D5A-8655-7DB7D57CBE0E}"/>
                </a:ext>
              </a:extLst>
            </p:cNvPr>
            <p:cNvSpPr/>
            <p:nvPr/>
          </p:nvSpPr>
          <p:spPr>
            <a:xfrm>
              <a:off x="5923575" y="878988"/>
              <a:ext cx="190500" cy="1905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</p:grp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024835"/>
              </p:ext>
            </p:extLst>
          </p:nvPr>
        </p:nvGraphicFramePr>
        <p:xfrm>
          <a:off x="5945205" y="4024121"/>
          <a:ext cx="3899835" cy="1399168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993819">
                  <a:extLst>
                    <a:ext uri="{9D8B030D-6E8A-4147-A177-3AD203B41FA5}">
                      <a16:colId xmlns:a16="http://schemas.microsoft.com/office/drawing/2014/main" val="3885576960"/>
                    </a:ext>
                  </a:extLst>
                </a:gridCol>
                <a:gridCol w="2906016">
                  <a:extLst>
                    <a:ext uri="{9D8B030D-6E8A-4147-A177-3AD203B41FA5}">
                      <a16:colId xmlns:a16="http://schemas.microsoft.com/office/drawing/2014/main" val="982979438"/>
                    </a:ext>
                  </a:extLst>
                </a:gridCol>
              </a:tblGrid>
              <a:tr h="4504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1400" dirty="0" smtClean="0">
                          <a:effectLst/>
                        </a:rPr>
                        <a:t>Proposed </a:t>
                      </a:r>
                      <a:r>
                        <a:rPr lang="en-IN" sz="1400" dirty="0">
                          <a:effectLst/>
                        </a:rPr>
                        <a:t>Mode</a:t>
                      </a:r>
                      <a:endParaRPr lang="en-I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656" marR="626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1400" dirty="0" smtClean="0">
                          <a:effectLst/>
                        </a:rPr>
                        <a:t>Design</a:t>
                      </a:r>
                      <a:r>
                        <a:rPr lang="en-IN" sz="1400" baseline="0" dirty="0" smtClean="0">
                          <a:effectLst/>
                        </a:rPr>
                        <a:t> and Built with 5 years AMC</a:t>
                      </a:r>
                      <a:endParaRPr lang="en-IN" sz="1400" baseline="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656" marR="62656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984865"/>
                  </a:ext>
                </a:extLst>
              </a:tr>
              <a:tr h="9487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CAPEX &amp; OPEX</a:t>
                      </a:r>
                      <a:endParaRPr lang="en-IN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656" marR="626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effectLst/>
                        </a:rPr>
                        <a:t>Estimated</a:t>
                      </a:r>
                      <a:r>
                        <a:rPr lang="en-GB" sz="1400" baseline="0" dirty="0" smtClean="0">
                          <a:effectLst/>
                        </a:rPr>
                        <a:t> Project Cost:-</a:t>
                      </a:r>
                      <a:r>
                        <a:rPr lang="en-IN" sz="1400" baseline="0" dirty="0" smtClean="0">
                          <a:effectLst/>
                        </a:rPr>
                        <a:t>Rs. 1.8 Cr.</a:t>
                      </a:r>
                      <a:endParaRPr lang="en-US" sz="1400" dirty="0" smtClean="0">
                        <a:solidFill>
                          <a:srgbClr val="000000"/>
                        </a:solidFill>
                        <a:latin typeface="Segoe UI" panose="020B0502040204020203" pitchFamily="34" charset="0"/>
                      </a:endParaRPr>
                    </a:p>
                  </a:txBody>
                  <a:tcPr marL="62656" marR="62656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89587"/>
                  </a:ext>
                </a:extLst>
              </a:tr>
            </a:tbl>
          </a:graphicData>
        </a:graphic>
      </p:graphicFrame>
      <p:pic>
        <p:nvPicPr>
          <p:cNvPr id="23" name="Picture 22">
            <a:extLst>
              <a:ext uri="{FF2B5EF4-FFF2-40B4-BE49-F238E27FC236}">
                <a16:creationId xmlns:a16="http://schemas.microsoft.com/office/drawing/2014/main" id="{8F01A993-4B6D-D547-949E-A7F3E70AA6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1752" r="24015" b="11865"/>
          <a:stretch/>
        </p:blipFill>
        <p:spPr>
          <a:xfrm>
            <a:off x="48672" y="1438266"/>
            <a:ext cx="5622518" cy="4948987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123467D7-4E0C-004B-8B62-F371B31EAF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6552855"/>
              </p:ext>
            </p:extLst>
          </p:nvPr>
        </p:nvGraphicFramePr>
        <p:xfrm>
          <a:off x="5945204" y="5534650"/>
          <a:ext cx="4570396" cy="805816"/>
        </p:xfrm>
        <a:graphic>
          <a:graphicData uri="http://schemas.openxmlformats.org/drawingml/2006/table">
            <a:tbl>
              <a:tblPr firstRow="1">
                <a:tableStyleId>{68D230F3-CF80-4859-8CE7-A43EE81993B5}</a:tableStyleId>
              </a:tblPr>
              <a:tblGrid>
                <a:gridCol w="4157777">
                  <a:extLst>
                    <a:ext uri="{9D8B030D-6E8A-4147-A177-3AD203B41FA5}">
                      <a16:colId xmlns:a16="http://schemas.microsoft.com/office/drawing/2014/main" val="364456766"/>
                    </a:ext>
                  </a:extLst>
                </a:gridCol>
                <a:gridCol w="412619">
                  <a:extLst>
                    <a:ext uri="{9D8B030D-6E8A-4147-A177-3AD203B41FA5}">
                      <a16:colId xmlns:a16="http://schemas.microsoft.com/office/drawing/2014/main" val="3219599683"/>
                    </a:ext>
                  </a:extLst>
                </a:gridCol>
              </a:tblGrid>
              <a:tr h="5151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Project Status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1" baseline="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Expected Work Order Issue :15</a:t>
                      </a:r>
                      <a:r>
                        <a:rPr lang="en-US" sz="1600" b="0" baseline="30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th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Feb 2020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4295" marR="74295" marT="37148" marB="37148">
                    <a:solidFill>
                      <a:schemeClr val="bg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+mj-lt"/>
                      </a:endParaRPr>
                    </a:p>
                  </a:txBody>
                  <a:tcPr marL="74295" marR="74295" marT="37148" marB="37148">
                    <a:solidFill>
                      <a:schemeClr val="bg1">
                        <a:alpha val="8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239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769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Chandigarh SLF Photos_June2017\DSC0330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24" t="15152" b="33535"/>
          <a:stretch/>
        </p:blipFill>
        <p:spPr bwMode="auto">
          <a:xfrm>
            <a:off x="0" y="3396389"/>
            <a:ext cx="9906000" cy="284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5882F97-99C0-8342-885C-02ACF32701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1786078"/>
              </p:ext>
            </p:extLst>
          </p:nvPr>
        </p:nvGraphicFramePr>
        <p:xfrm>
          <a:off x="0" y="1585857"/>
          <a:ext cx="9906000" cy="4809599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3173479">
                  <a:extLst>
                    <a:ext uri="{9D8B030D-6E8A-4147-A177-3AD203B41FA5}">
                      <a16:colId xmlns:a16="http://schemas.microsoft.com/office/drawing/2014/main" val="3885576960"/>
                    </a:ext>
                  </a:extLst>
                </a:gridCol>
                <a:gridCol w="6732521">
                  <a:extLst>
                    <a:ext uri="{9D8B030D-6E8A-4147-A177-3AD203B41FA5}">
                      <a16:colId xmlns:a16="http://schemas.microsoft.com/office/drawing/2014/main" val="982979438"/>
                    </a:ext>
                  </a:extLst>
                </a:gridCol>
              </a:tblGrid>
              <a:tr h="3462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1800" dirty="0">
                          <a:effectLst/>
                          <a:latin typeface="+mn-lt"/>
                        </a:rPr>
                        <a:t>Particulars </a:t>
                      </a:r>
                      <a:endParaRPr lang="en-IN" sz="18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656" marR="6265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1800" dirty="0">
                          <a:effectLst/>
                          <a:latin typeface="+mn-lt"/>
                        </a:rPr>
                        <a:t>Project Details</a:t>
                      </a:r>
                      <a:endParaRPr lang="en-IN" sz="18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656" marR="62656" marT="0" marB="0" anchor="ctr"/>
                </a:tc>
                <a:extLst>
                  <a:ext uri="{0D108BD9-81ED-4DB2-BD59-A6C34878D82A}">
                    <a16:rowId xmlns:a16="http://schemas.microsoft.com/office/drawing/2014/main" val="1436334987"/>
                  </a:ext>
                </a:extLst>
              </a:tr>
              <a:tr h="5456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1800" dirty="0">
                          <a:effectLst/>
                          <a:latin typeface="+mn-lt"/>
                        </a:rPr>
                        <a:t>Project Location</a:t>
                      </a:r>
                      <a:endParaRPr lang="en-IN" sz="18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656" marR="6265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1800" baseline="0" dirty="0" smtClean="0">
                          <a:effectLst/>
                          <a:latin typeface="+mn-lt"/>
                        </a:rPr>
                        <a:t>Pan City</a:t>
                      </a:r>
                      <a:endParaRPr lang="en-IN" sz="18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656" marR="62656" marT="0" marB="0" anchor="ctr"/>
                </a:tc>
                <a:extLst>
                  <a:ext uri="{0D108BD9-81ED-4DB2-BD59-A6C34878D82A}">
                    <a16:rowId xmlns:a16="http://schemas.microsoft.com/office/drawing/2014/main" val="2336446516"/>
                  </a:ext>
                </a:extLst>
              </a:tr>
              <a:tr h="12986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Project </a:t>
                      </a:r>
                      <a:r>
                        <a:rPr lang="en-US" sz="1800" dirty="0" smtClean="0">
                          <a:effectLst/>
                          <a:latin typeface="+mn-lt"/>
                        </a:rPr>
                        <a:t>Components</a:t>
                      </a:r>
                      <a:endParaRPr lang="en-IN" sz="1800" b="1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656" marR="62656" marT="0" marB="0" anchor="ctr"/>
                </a:tc>
                <a:tc>
                  <a:txBody>
                    <a:bodyPr/>
                    <a:lstStyle/>
                    <a:p>
                      <a:pPr marL="0" lvl="0" indent="0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Design,</a:t>
                      </a:r>
                      <a:r>
                        <a:rPr lang="en-GB" sz="18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Build Operate and transfer of Engineered Sanitary Landfill Facilities for Municipal Solid Waste in Chandigarh are proposed to be implemented with private participation under a Build-Operate-Transfer (BOT) Concession framework for a concession period of 27 yrs. out of which 12 years active operation and 15 years post closure period.</a:t>
                      </a:r>
                      <a:endParaRPr lang="en-IN" sz="1800" b="0" i="0" u="none" strike="noStrike" cap="none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2656" marR="62656" marT="0" marB="0" anchor="ctr"/>
                </a:tc>
                <a:extLst>
                  <a:ext uri="{0D108BD9-81ED-4DB2-BD59-A6C34878D82A}">
                    <a16:rowId xmlns:a16="http://schemas.microsoft.com/office/drawing/2014/main" val="150845417"/>
                  </a:ext>
                </a:extLst>
              </a:tr>
              <a:tr h="11358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</a:rPr>
                        <a:t>CAPEX &amp; OPEX</a:t>
                      </a:r>
                      <a:endParaRPr lang="en-IN" sz="1800" b="1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656" marR="62656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effectLst/>
                          <a:latin typeface="+mn-lt"/>
                        </a:rPr>
                        <a:t>Estimated</a:t>
                      </a:r>
                      <a:r>
                        <a:rPr lang="en-GB" sz="1800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GB" sz="1800" baseline="0" dirty="0">
                          <a:effectLst/>
                          <a:latin typeface="+mn-lt"/>
                        </a:rPr>
                        <a:t>Project Cost</a:t>
                      </a:r>
                      <a:r>
                        <a:rPr lang="en-GB" sz="1800" baseline="0" dirty="0" smtClean="0">
                          <a:effectLst/>
                          <a:latin typeface="+mn-lt"/>
                        </a:rPr>
                        <a:t>:-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aseline="0" dirty="0" smtClean="0">
                          <a:effectLst/>
                          <a:latin typeface="+mn-lt"/>
                        </a:rPr>
                        <a:t>Rs</a:t>
                      </a:r>
                      <a:r>
                        <a:rPr lang="en-IN" sz="1800" baseline="0" dirty="0">
                          <a:effectLst/>
                          <a:latin typeface="+mn-lt"/>
                        </a:rPr>
                        <a:t>. </a:t>
                      </a:r>
                      <a:r>
                        <a:rPr lang="en-IN" sz="1800" baseline="0" dirty="0" smtClean="0">
                          <a:effectLst/>
                          <a:latin typeface="+mn-lt"/>
                        </a:rPr>
                        <a:t>30Crore</a:t>
                      </a:r>
                      <a:endParaRPr lang="en-US" sz="18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656" marR="62656" marT="0" marB="0" anchor="ctr"/>
                </a:tc>
                <a:extLst>
                  <a:ext uri="{0D108BD9-81ED-4DB2-BD59-A6C34878D82A}">
                    <a16:rowId xmlns:a16="http://schemas.microsoft.com/office/drawing/2014/main" val="369189587"/>
                  </a:ext>
                </a:extLst>
              </a:tr>
              <a:tr h="11358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b="1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Project Status</a:t>
                      </a:r>
                      <a:endParaRPr lang="en-IN" sz="1800" b="1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656" marR="62656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DPR under Preparation</a:t>
                      </a:r>
                      <a:endParaRPr lang="en-US" sz="18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2656" marR="62656" marT="0" marB="0" anchor="ctr"/>
                </a:tc>
                <a:extLst>
                  <a:ext uri="{0D108BD9-81ED-4DB2-BD59-A6C34878D82A}">
                    <a16:rowId xmlns:a16="http://schemas.microsoft.com/office/drawing/2014/main" val="69414202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E8AA9BD-5B28-4BB1-803B-54BB6E1B0DE1}"/>
              </a:ext>
            </a:extLst>
          </p:cNvPr>
          <p:cNvSpPr txBox="1"/>
          <p:nvPr/>
        </p:nvSpPr>
        <p:spPr>
          <a:xfrm>
            <a:off x="649903" y="389138"/>
            <a:ext cx="8992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3600" b="1">
                <a:solidFill>
                  <a:schemeClr val="tx1"/>
                </a:solidFill>
                <a:latin typeface="Tw Cen MT" panose="020B0602020104020603" pitchFamily="34" charset="0"/>
              </a:defRPr>
            </a:lvl1pPr>
          </a:lstStyle>
          <a:p>
            <a:r>
              <a:rPr lang="en-US" sz="3200" dirty="0"/>
              <a:t>Construction and Management of Sanitary landfill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9A81CDB-32D0-44DE-8C97-ED9715A26794}"/>
              </a:ext>
            </a:extLst>
          </p:cNvPr>
          <p:cNvGrpSpPr/>
          <p:nvPr/>
        </p:nvGrpSpPr>
        <p:grpSpPr>
          <a:xfrm>
            <a:off x="4370192" y="1031136"/>
            <a:ext cx="1165522" cy="154781"/>
            <a:chOff x="4679586" y="878988"/>
            <a:chExt cx="1434489" cy="1905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31D10B2-1E82-41AB-86A1-B072302828F6}"/>
                </a:ext>
              </a:extLst>
            </p:cNvPr>
            <p:cNvSpPr/>
            <p:nvPr/>
          </p:nvSpPr>
          <p:spPr>
            <a:xfrm>
              <a:off x="4679586" y="878988"/>
              <a:ext cx="190500" cy="190500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DB7722A-3558-43A6-B164-DF6A02A376BF}"/>
                </a:ext>
              </a:extLst>
            </p:cNvPr>
            <p:cNvSpPr/>
            <p:nvPr/>
          </p:nvSpPr>
          <p:spPr>
            <a:xfrm>
              <a:off x="4990736" y="878988"/>
              <a:ext cx="190500" cy="190500"/>
            </a:xfrm>
            <a:prstGeom prst="ellipse">
              <a:avLst/>
            </a:prstGeom>
            <a:solidFill>
              <a:srgbClr val="EE9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FE304DF-F7E1-42ED-9E9B-4CE7C44D9B16}"/>
                </a:ext>
              </a:extLst>
            </p:cNvPr>
            <p:cNvSpPr/>
            <p:nvPr/>
          </p:nvSpPr>
          <p:spPr>
            <a:xfrm>
              <a:off x="5301522" y="878988"/>
              <a:ext cx="190500" cy="190500"/>
            </a:xfrm>
            <a:prstGeom prst="ellipse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F54F95C-E83F-4F9D-8AD7-617D43243D98}"/>
                </a:ext>
              </a:extLst>
            </p:cNvPr>
            <p:cNvSpPr/>
            <p:nvPr/>
          </p:nvSpPr>
          <p:spPr>
            <a:xfrm>
              <a:off x="5612308" y="878988"/>
              <a:ext cx="190500" cy="190500"/>
            </a:xfrm>
            <a:prstGeom prst="ellipse">
              <a:avLst/>
            </a:prstGeom>
            <a:solidFill>
              <a:srgbClr val="1C7C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0EAC4EE-D672-4D5A-8655-7DB7D57CBE0E}"/>
                </a:ext>
              </a:extLst>
            </p:cNvPr>
            <p:cNvSpPr/>
            <p:nvPr/>
          </p:nvSpPr>
          <p:spPr>
            <a:xfrm>
              <a:off x="5923575" y="878988"/>
              <a:ext cx="190500" cy="1905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</p:grpSp>
    </p:spTree>
    <p:extLst>
      <p:ext uri="{BB962C8B-B14F-4D97-AF65-F5344CB8AC3E}">
        <p14:creationId xmlns:p14="http://schemas.microsoft.com/office/powerpoint/2010/main" val="7437233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235200"/>
            <a:ext cx="6522689" cy="4321597"/>
            <a:chOff x="0" y="1893465"/>
            <a:chExt cx="6522689" cy="432159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893465"/>
              <a:ext cx="6522689" cy="4321597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779831" y="2066389"/>
              <a:ext cx="2405641" cy="525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50"/>
                </a:spcBef>
                <a:spcAft>
                  <a:spcPts val="650"/>
                </a:spcAft>
              </a:pPr>
              <a:r>
                <a:rPr lang="en-US" sz="1408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+mn-lt"/>
                </a:rPr>
                <a:t>Potable Water &amp; Wastewater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79830" y="5383304"/>
              <a:ext cx="2770265" cy="308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50"/>
                </a:spcBef>
                <a:spcAft>
                  <a:spcPts val="650"/>
                </a:spcAft>
              </a:pPr>
              <a:r>
                <a:rPr lang="en-US" sz="1408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+mn-lt"/>
                </a:rPr>
                <a:t>Pan City ICT Projects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79831" y="2822621"/>
              <a:ext cx="2770265" cy="308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50"/>
                </a:spcBef>
                <a:spcAft>
                  <a:spcPts val="650"/>
                </a:spcAft>
              </a:pPr>
              <a:r>
                <a:rPr lang="en-US" sz="1408" b="1" dirty="0">
                  <a:solidFill>
                    <a:schemeClr val="bg1"/>
                  </a:solidFill>
                  <a:latin typeface="+mn-lt"/>
                </a:rPr>
                <a:t>Solid Waste Management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79831" y="3458724"/>
              <a:ext cx="3632987" cy="308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50"/>
                </a:spcBef>
                <a:spcAft>
                  <a:spcPts val="650"/>
                </a:spcAft>
              </a:pPr>
              <a:r>
                <a:rPr lang="en-US" sz="1408" b="1" dirty="0">
                  <a:solidFill>
                    <a:schemeClr val="accent2">
                      <a:lumMod val="50000"/>
                    </a:schemeClr>
                  </a:solidFill>
                  <a:latin typeface="+mn-lt"/>
                </a:rPr>
                <a:t>Urban Retrofit &amp; Redevelopment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779831" y="4121645"/>
              <a:ext cx="2770265" cy="308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50"/>
                </a:spcBef>
                <a:spcAft>
                  <a:spcPts val="650"/>
                </a:spcAft>
              </a:pPr>
              <a:r>
                <a:rPr lang="en-US" sz="1408" b="1" dirty="0">
                  <a:solidFill>
                    <a:schemeClr val="bg1"/>
                  </a:solidFill>
                  <a:latin typeface="+mn-lt"/>
                </a:rPr>
                <a:t>Mobility &amp; Social Sector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79830" y="4742220"/>
              <a:ext cx="2770265" cy="308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50"/>
                </a:spcBef>
                <a:spcAft>
                  <a:spcPts val="650"/>
                </a:spcAft>
              </a:pPr>
              <a:r>
                <a:rPr lang="en-US" sz="1408" b="1" dirty="0">
                  <a:solidFill>
                    <a:schemeClr val="bg1"/>
                  </a:solidFill>
                  <a:latin typeface="+mn-lt"/>
                </a:rPr>
                <a:t>Energy Reforms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390662" y="2480688"/>
              <a:ext cx="2405641" cy="308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50"/>
                </a:spcBef>
                <a:spcAft>
                  <a:spcPts val="650"/>
                </a:spcAft>
              </a:pPr>
              <a:r>
                <a:rPr lang="en-US" sz="1408" b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+mn-lt"/>
                </a:rPr>
                <a:t>Rs. 1486.58 Cr</a:t>
              </a:r>
              <a:endParaRPr lang="en-US" sz="1408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391384" y="2968444"/>
              <a:ext cx="2405641" cy="308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spcBef>
                  <a:spcPts val="650"/>
                </a:spcBef>
                <a:spcAft>
                  <a:spcPts val="650"/>
                </a:spcAft>
                <a:defRPr sz="1408" b="1">
                  <a:solidFill>
                    <a:schemeClr val="accent2">
                      <a:lumMod val="50000"/>
                    </a:schemeClr>
                  </a:solidFill>
                </a:defRPr>
              </a:lvl1pPr>
            </a:lstStyle>
            <a:p>
              <a:r>
                <a:rPr lang="en-US" dirty="0">
                  <a:latin typeface="+mn-lt"/>
                </a:rPr>
                <a:t>Rs. </a:t>
              </a:r>
              <a:r>
                <a:rPr lang="en-US" dirty="0" smtClean="0">
                  <a:latin typeface="+mn-lt"/>
                </a:rPr>
                <a:t>147.48 </a:t>
              </a:r>
              <a:r>
                <a:rPr lang="en-US" dirty="0">
                  <a:latin typeface="+mn-lt"/>
                </a:rPr>
                <a:t>Cr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718347" y="3456200"/>
              <a:ext cx="2405641" cy="308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spcBef>
                  <a:spcPts val="650"/>
                </a:spcBef>
                <a:spcAft>
                  <a:spcPts val="650"/>
                </a:spcAft>
                <a:defRPr sz="1408" b="1">
                  <a:solidFill>
                    <a:schemeClr val="accent2">
                      <a:lumMod val="50000"/>
                    </a:schemeClr>
                  </a:solidFill>
                </a:defRPr>
              </a:lvl1pPr>
            </a:lstStyle>
            <a:p>
              <a:r>
                <a:rPr lang="en-US" dirty="0">
                  <a:latin typeface="+mn-lt"/>
                </a:rPr>
                <a:t>Rs. </a:t>
              </a:r>
              <a:r>
                <a:rPr lang="en-US" dirty="0" smtClean="0">
                  <a:latin typeface="+mn-lt"/>
                </a:rPr>
                <a:t>27.02 </a:t>
              </a:r>
              <a:r>
                <a:rPr lang="en-US" dirty="0">
                  <a:latin typeface="+mn-lt"/>
                </a:rPr>
                <a:t>Cr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714910" y="3943956"/>
              <a:ext cx="2405641" cy="308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spcBef>
                  <a:spcPts val="650"/>
                </a:spcBef>
                <a:spcAft>
                  <a:spcPts val="650"/>
                </a:spcAft>
                <a:defRPr sz="1408" b="1">
                  <a:solidFill>
                    <a:schemeClr val="accent2">
                      <a:lumMod val="50000"/>
                    </a:schemeClr>
                  </a:solidFill>
                </a:defRPr>
              </a:lvl1pPr>
            </a:lstStyle>
            <a:p>
              <a:r>
                <a:rPr lang="en-US" dirty="0">
                  <a:solidFill>
                    <a:schemeClr val="bg1"/>
                  </a:solidFill>
                  <a:latin typeface="+mn-lt"/>
                </a:rPr>
                <a:t>Rs. </a:t>
              </a:r>
              <a:r>
                <a:rPr lang="en-US" dirty="0" smtClean="0">
                  <a:solidFill>
                    <a:schemeClr val="bg1"/>
                  </a:solidFill>
                  <a:latin typeface="+mn-lt"/>
                </a:rPr>
                <a:t>120.04 </a:t>
              </a:r>
              <a:r>
                <a:rPr lang="en-US" dirty="0">
                  <a:solidFill>
                    <a:schemeClr val="bg1"/>
                  </a:solidFill>
                  <a:latin typeface="+mn-lt"/>
                </a:rPr>
                <a:t>Cr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742943" y="4408027"/>
              <a:ext cx="2770265" cy="308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50"/>
                </a:spcBef>
                <a:spcAft>
                  <a:spcPts val="650"/>
                </a:spcAft>
              </a:pPr>
              <a:r>
                <a:rPr lang="en-US" sz="1408" b="1" dirty="0" smtClean="0">
                  <a:solidFill>
                    <a:schemeClr val="bg1"/>
                  </a:solidFill>
                  <a:latin typeface="+mn-lt"/>
                </a:rPr>
                <a:t>Rs. 149.91 Cr</a:t>
              </a:r>
              <a:endParaRPr lang="en-US" sz="1408" b="1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742942" y="5032287"/>
              <a:ext cx="2770265" cy="308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50"/>
                </a:spcBef>
                <a:spcAft>
                  <a:spcPts val="650"/>
                </a:spcAft>
              </a:pPr>
              <a:r>
                <a:rPr lang="en-US" sz="1408" b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+mn-lt"/>
                </a:rPr>
                <a:t>Rs. 261.42 Cr</a:t>
              </a:r>
              <a:endParaRPr lang="en-US" sz="1408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0" y="5967413"/>
            <a:ext cx="2311400" cy="296664"/>
          </a:xfrm>
          <a:prstGeom prst="rect">
            <a:avLst/>
          </a:prstGeom>
        </p:spPr>
        <p:txBody>
          <a:bodyPr/>
          <a:lstStyle/>
          <a:p>
            <a:pPr algn="just"/>
            <a:fld id="{C7721517-F67A-4514-BDFF-869404714329}" type="datetime3">
              <a:rPr lang="en-US" sz="1192">
                <a:solidFill>
                  <a:schemeClr val="bg1"/>
                </a:solidFill>
                <a:latin typeface="+mn-lt"/>
              </a:rPr>
              <a:pPr algn="just"/>
              <a:t>11 February 2020</a:t>
            </a:fld>
            <a:endParaRPr lang="en-US" sz="1192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536054" y="5988050"/>
            <a:ext cx="452497" cy="2966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z="1083">
                <a:solidFill>
                  <a:schemeClr val="bg1"/>
                </a:solidFill>
                <a:latin typeface="+mn-lt"/>
              </a:rPr>
              <a:pPr/>
              <a:t>2</a:t>
            </a:fld>
            <a:endParaRPr lang="en-US" sz="1083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658351" y="6008688"/>
            <a:ext cx="49529" cy="206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0"/>
          </a:p>
        </p:txBody>
      </p:sp>
      <p:cxnSp>
        <p:nvCxnSpPr>
          <p:cNvPr id="14" name="Straight Connector 13"/>
          <p:cNvCxnSpPr/>
          <p:nvPr/>
        </p:nvCxnSpPr>
        <p:spPr>
          <a:xfrm>
            <a:off x="7247130" y="6920833"/>
            <a:ext cx="0" cy="20637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184" r="56889" b="-9888"/>
          <a:stretch/>
        </p:blipFill>
        <p:spPr bwMode="auto">
          <a:xfrm>
            <a:off x="8240716" y="6880384"/>
            <a:ext cx="254148" cy="26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940757" y="2089890"/>
            <a:ext cx="2870904" cy="2557606"/>
            <a:chOff x="6123988" y="2474103"/>
            <a:chExt cx="3687673" cy="2557606"/>
          </a:xfrm>
        </p:grpSpPr>
        <p:sp>
          <p:nvSpPr>
            <p:cNvPr id="51" name="Rounded Rectangle 50"/>
            <p:cNvSpPr/>
            <p:nvPr/>
          </p:nvSpPr>
          <p:spPr>
            <a:xfrm>
              <a:off x="6246780" y="2676366"/>
              <a:ext cx="3074788" cy="2730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IN" sz="1517" dirty="0">
                  <a:solidFill>
                    <a:schemeClr val="tx1"/>
                  </a:solidFill>
                  <a:ea typeface="Open Sans" panose="020B0604020202020204" charset="0"/>
                  <a:cs typeface="Open Sans" panose="020B0604020202020204" charset="0"/>
                </a:rPr>
                <a:t>Surveys &amp; Investigations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240573" y="3032594"/>
              <a:ext cx="3074788" cy="2730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IN" sz="1517" dirty="0">
                  <a:solidFill>
                    <a:schemeClr val="tx1"/>
                  </a:solidFill>
                  <a:ea typeface="Open Sans" panose="020B0604020202020204" charset="0"/>
                  <a:cs typeface="Open Sans" panose="020B0604020202020204" charset="0"/>
                </a:rPr>
                <a:t>Situation Analysis</a:t>
              </a: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240573" y="3404547"/>
              <a:ext cx="3074788" cy="2730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IN" sz="1517" dirty="0">
                  <a:solidFill>
                    <a:schemeClr val="tx1"/>
                  </a:solidFill>
                  <a:ea typeface="Open Sans" panose="020B0604020202020204" charset="0"/>
                  <a:cs typeface="Open Sans" panose="020B0604020202020204" charset="0"/>
                </a:rPr>
                <a:t>Feasibility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6237979" y="3780212"/>
              <a:ext cx="3074788" cy="2730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IN" sz="1517" dirty="0">
                  <a:solidFill>
                    <a:schemeClr val="tx1"/>
                  </a:solidFill>
                  <a:ea typeface="Open Sans" panose="020B0604020202020204" charset="0"/>
                  <a:cs typeface="Open Sans" panose="020B0604020202020204" charset="0"/>
                </a:rPr>
                <a:t>DPR</a:t>
              </a:r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6246780" y="4121644"/>
              <a:ext cx="3074788" cy="2730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IN" sz="1517" dirty="0">
                  <a:solidFill>
                    <a:schemeClr val="tx1"/>
                  </a:solidFill>
                  <a:ea typeface="Open Sans" panose="020B0604020202020204" charset="0"/>
                  <a:cs typeface="Open Sans" panose="020B0604020202020204" charset="0"/>
                </a:rPr>
                <a:t>RFP/ Tender</a:t>
              </a:r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6246780" y="4471433"/>
              <a:ext cx="3074788" cy="2730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IN" sz="1517" dirty="0">
                  <a:solidFill>
                    <a:schemeClr val="tx1"/>
                  </a:solidFill>
                  <a:ea typeface="Open Sans" panose="020B0604020202020204" charset="0"/>
                  <a:cs typeface="Open Sans" panose="020B0604020202020204" charset="0"/>
                </a:rPr>
                <a:t>Implementation</a:t>
              </a: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6123988" y="2474103"/>
              <a:ext cx="3412067" cy="2557606"/>
            </a:xfrm>
            <a:prstGeom prst="rect">
              <a:avLst/>
            </a:prstGeom>
            <a:noFill/>
            <a:ln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950"/>
            </a:p>
          </p:txBody>
        </p:sp>
        <p:sp>
          <p:nvSpPr>
            <p:cNvPr id="66" name="Rounded Rectangle 65"/>
            <p:cNvSpPr/>
            <p:nvPr/>
          </p:nvSpPr>
          <p:spPr>
            <a:xfrm rot="16200000">
              <a:off x="8495114" y="3533868"/>
              <a:ext cx="2208551" cy="424543"/>
            </a:xfrm>
            <a:prstGeom prst="round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300" b="1" dirty="0">
                  <a:solidFill>
                    <a:schemeClr val="bg1"/>
                  </a:solidFill>
                  <a:ea typeface="Open Sans" panose="020B0604020202020204" charset="0"/>
                  <a:cs typeface="Open Sans" panose="020B0604020202020204" charset="0"/>
                </a:rPr>
                <a:t>STAGES – PROJECT OUTPUT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9A81CDB-32D0-44DE-8C97-ED9715A26794}"/>
              </a:ext>
            </a:extLst>
          </p:cNvPr>
          <p:cNvGrpSpPr/>
          <p:nvPr/>
        </p:nvGrpSpPr>
        <p:grpSpPr>
          <a:xfrm>
            <a:off x="4370240" y="891156"/>
            <a:ext cx="1165522" cy="154781"/>
            <a:chOff x="4679586" y="878988"/>
            <a:chExt cx="1434489" cy="19050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31D10B2-1E82-41AB-86A1-B072302828F6}"/>
                </a:ext>
              </a:extLst>
            </p:cNvPr>
            <p:cNvSpPr/>
            <p:nvPr/>
          </p:nvSpPr>
          <p:spPr>
            <a:xfrm>
              <a:off x="4679586" y="878988"/>
              <a:ext cx="190500" cy="190500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DB7722A-3558-43A6-B164-DF6A02A376BF}"/>
                </a:ext>
              </a:extLst>
            </p:cNvPr>
            <p:cNvSpPr/>
            <p:nvPr/>
          </p:nvSpPr>
          <p:spPr>
            <a:xfrm>
              <a:off x="4990736" y="878988"/>
              <a:ext cx="190500" cy="190500"/>
            </a:xfrm>
            <a:prstGeom prst="ellipse">
              <a:avLst/>
            </a:prstGeom>
            <a:solidFill>
              <a:srgbClr val="EE9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FE304DF-F7E1-42ED-9E9B-4CE7C44D9B16}"/>
                </a:ext>
              </a:extLst>
            </p:cNvPr>
            <p:cNvSpPr/>
            <p:nvPr/>
          </p:nvSpPr>
          <p:spPr>
            <a:xfrm>
              <a:off x="5301522" y="878988"/>
              <a:ext cx="190500" cy="190500"/>
            </a:xfrm>
            <a:prstGeom prst="ellipse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F54F95C-E83F-4F9D-8AD7-617D43243D98}"/>
                </a:ext>
              </a:extLst>
            </p:cNvPr>
            <p:cNvSpPr/>
            <p:nvPr/>
          </p:nvSpPr>
          <p:spPr>
            <a:xfrm>
              <a:off x="5612308" y="878988"/>
              <a:ext cx="190500" cy="190500"/>
            </a:xfrm>
            <a:prstGeom prst="ellipse">
              <a:avLst/>
            </a:prstGeom>
            <a:solidFill>
              <a:srgbClr val="1C7C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0EAC4EE-D672-4D5A-8655-7DB7D57CBE0E}"/>
                </a:ext>
              </a:extLst>
            </p:cNvPr>
            <p:cNvSpPr/>
            <p:nvPr/>
          </p:nvSpPr>
          <p:spPr>
            <a:xfrm>
              <a:off x="5923575" y="878988"/>
              <a:ext cx="190500" cy="1905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BE8AA9BD-5B28-4BB1-803B-54BB6E1B0DE1}"/>
              </a:ext>
            </a:extLst>
          </p:cNvPr>
          <p:cNvSpPr txBox="1"/>
          <p:nvPr/>
        </p:nvSpPr>
        <p:spPr>
          <a:xfrm>
            <a:off x="1903150" y="257964"/>
            <a:ext cx="5914118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50" b="1" dirty="0" smtClean="0">
                <a:solidFill>
                  <a:schemeClr val="tx1"/>
                </a:solidFill>
                <a:latin typeface="Tw Cen MT" panose="020B0602020104020603" pitchFamily="34" charset="0"/>
              </a:rPr>
              <a:t>MISSION OVERVIEW</a:t>
            </a:r>
            <a:endParaRPr lang="en-US" sz="3250" b="1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8001019" y="4746094"/>
            <a:ext cx="1904981" cy="1718092"/>
            <a:chOff x="4172957" y="4499230"/>
            <a:chExt cx="2332420" cy="2103596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585994E-894C-1E45-9FB3-DC967CDAD238}"/>
                </a:ext>
              </a:extLst>
            </p:cNvPr>
            <p:cNvSpPr/>
            <p:nvPr/>
          </p:nvSpPr>
          <p:spPr>
            <a:xfrm>
              <a:off x="4213477" y="4499230"/>
              <a:ext cx="2291900" cy="2081845"/>
            </a:xfrm>
            <a:prstGeom prst="ellipse">
              <a:avLst/>
            </a:prstGeom>
            <a:solidFill>
              <a:srgbClr val="EE9524"/>
            </a:solidFill>
            <a:ln>
              <a:noFill/>
            </a:ln>
            <a:effectLst>
              <a:outerShdw blurRad="76200" sx="105000" sy="105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975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C5DBCF9-285B-3949-8537-8EE5942959F3}"/>
                </a:ext>
              </a:extLst>
            </p:cNvPr>
            <p:cNvSpPr/>
            <p:nvPr/>
          </p:nvSpPr>
          <p:spPr>
            <a:xfrm>
              <a:off x="4172957" y="4794016"/>
              <a:ext cx="2291900" cy="18088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IN" sz="1800" dirty="0">
                  <a:solidFill>
                    <a:schemeClr val="dk1"/>
                  </a:solidFill>
                  <a:latin typeface="+mn-lt"/>
                </a:rPr>
                <a:t>Total </a:t>
              </a:r>
              <a:r>
                <a:rPr lang="en-IN" sz="1800" dirty="0" smtClean="0">
                  <a:solidFill>
                    <a:schemeClr val="dk1"/>
                  </a:solidFill>
                  <a:latin typeface="+mn-lt"/>
                </a:rPr>
                <a:t>Projects</a:t>
              </a:r>
            </a:p>
            <a:p>
              <a:pPr lvl="0" algn="ctr"/>
              <a:r>
                <a:rPr lang="en-IN" sz="1800" b="1" dirty="0" smtClean="0">
                  <a:solidFill>
                    <a:schemeClr val="dk1"/>
                  </a:solidFill>
                  <a:latin typeface="+mn-lt"/>
                </a:rPr>
                <a:t>SCP</a:t>
              </a:r>
              <a:r>
                <a:rPr lang="en-IN" sz="1800" b="1" dirty="0">
                  <a:solidFill>
                    <a:schemeClr val="dk1"/>
                  </a:solidFill>
                  <a:latin typeface="+mn-lt"/>
                </a:rPr>
                <a:t>: </a:t>
              </a:r>
              <a:r>
                <a:rPr lang="en-IN" sz="1800" b="1" dirty="0" smtClean="0">
                  <a:solidFill>
                    <a:schemeClr val="dk1"/>
                  </a:solidFill>
                  <a:latin typeface="+mn-lt"/>
                </a:rPr>
                <a:t>63 </a:t>
              </a:r>
              <a:endParaRPr lang="en-IN" sz="1800" b="1" dirty="0">
                <a:solidFill>
                  <a:schemeClr val="dk1"/>
                </a:solidFill>
                <a:latin typeface="+mn-lt"/>
              </a:endParaRPr>
            </a:p>
            <a:p>
              <a:pPr lvl="0" algn="ctr"/>
              <a:r>
                <a:rPr lang="en-IN" sz="1800" dirty="0" smtClean="0">
                  <a:solidFill>
                    <a:schemeClr val="dk1"/>
                  </a:solidFill>
                  <a:latin typeface="+mn-lt"/>
                </a:rPr>
                <a:t>CSCL </a:t>
              </a:r>
              <a:r>
                <a:rPr lang="en-IN" sz="1800" dirty="0">
                  <a:solidFill>
                    <a:schemeClr val="dk1"/>
                  </a:solidFill>
                  <a:latin typeface="+mn-lt"/>
                </a:rPr>
                <a:t>: </a:t>
              </a:r>
              <a:r>
                <a:rPr lang="en-IN" sz="1800" dirty="0" smtClean="0">
                  <a:solidFill>
                    <a:schemeClr val="dk1"/>
                  </a:solidFill>
                  <a:latin typeface="+mn-lt"/>
                </a:rPr>
                <a:t>36</a:t>
              </a:r>
              <a:endParaRPr lang="en-IN" sz="1800" dirty="0">
                <a:solidFill>
                  <a:schemeClr val="dk1"/>
                </a:solidFill>
                <a:latin typeface="+mn-lt"/>
              </a:endParaRPr>
            </a:p>
            <a:p>
              <a:pPr lvl="0" algn="ctr"/>
              <a:r>
                <a:rPr lang="en-IN" sz="1800" dirty="0">
                  <a:solidFill>
                    <a:schemeClr val="dk1"/>
                  </a:solidFill>
                  <a:latin typeface="+mn-lt"/>
                </a:rPr>
                <a:t>Convergence: </a:t>
              </a:r>
              <a:r>
                <a:rPr lang="en-IN" sz="1800" dirty="0" smtClean="0">
                  <a:solidFill>
                    <a:schemeClr val="dk1"/>
                  </a:solidFill>
                  <a:latin typeface="+mn-lt"/>
                </a:rPr>
                <a:t>27</a:t>
              </a:r>
              <a:endParaRPr lang="en-US" sz="1800" dirty="0">
                <a:latin typeface="+mn-lt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-1382720" y="5716309"/>
            <a:ext cx="10483126" cy="932345"/>
            <a:chOff x="-1382720" y="5883949"/>
            <a:chExt cx="10483126" cy="932345"/>
          </a:xfrm>
        </p:grpSpPr>
        <p:sp>
          <p:nvSpPr>
            <p:cNvPr id="47" name="Google Shape;300;p35">
              <a:extLst>
                <a:ext uri="{FF2B5EF4-FFF2-40B4-BE49-F238E27FC236}">
                  <a16:creationId xmlns:a16="http://schemas.microsoft.com/office/drawing/2014/main" id="{D378442F-CDD5-E74E-8C89-208CEF7E06E5}"/>
                </a:ext>
              </a:extLst>
            </p:cNvPr>
            <p:cNvSpPr txBox="1"/>
            <p:nvPr/>
          </p:nvSpPr>
          <p:spPr>
            <a:xfrm>
              <a:off x="55557" y="6353081"/>
              <a:ext cx="4324474" cy="428375"/>
            </a:xfrm>
            <a:prstGeom prst="rect">
              <a:avLst/>
            </a:prstGeom>
            <a:ln>
              <a:solidFill>
                <a:srgbClr val="1C7CBC"/>
              </a:solidFill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1C7CBC"/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74283" tIns="37131" rIns="74283" bIns="37131" anchor="t" anchorCtr="0">
              <a:noAutofit/>
            </a:bodyPr>
            <a:lstStyle/>
            <a:p>
              <a:pPr>
                <a:spcBef>
                  <a:spcPts val="488"/>
                </a:spcBef>
                <a:spcAft>
                  <a:spcPts val="0"/>
                </a:spcAft>
                <a:buClr>
                  <a:schemeClr val="dk1"/>
                </a:buClr>
                <a:buSzPts val="1800"/>
              </a:pPr>
              <a:r>
                <a:rPr lang="en-IN" sz="1600" dirty="0" smtClean="0">
                  <a:latin typeface="Tw Cen MT" panose="020B0602020104020603" pitchFamily="34" charset="77"/>
                  <a:sym typeface="Arial"/>
                </a:rPr>
                <a:t>Expected Capital </a:t>
              </a:r>
              <a:r>
                <a:rPr lang="en-IN" sz="1600" dirty="0">
                  <a:latin typeface="Tw Cen MT" panose="020B0602020104020603" pitchFamily="34" charset="77"/>
                  <a:sym typeface="Arial"/>
                </a:rPr>
                <a:t>Investment </a:t>
              </a:r>
              <a:r>
                <a:rPr lang="en-IN" sz="1500" dirty="0">
                  <a:latin typeface="Tw Cen MT" panose="020B0602020104020603" pitchFamily="34" charset="77"/>
                  <a:sym typeface="Arial"/>
                </a:rPr>
                <a:t>– </a:t>
              </a:r>
              <a:r>
                <a:rPr lang="en-IN" sz="2000" b="1" dirty="0" smtClean="0">
                  <a:latin typeface="Tw Cen MT" panose="020B0602020104020603" pitchFamily="34" charset="77"/>
                </a:rPr>
                <a:t>Rs. 1910.52 </a:t>
              </a:r>
              <a:r>
                <a:rPr lang="en-IN" sz="2000" b="1" dirty="0" smtClean="0">
                  <a:latin typeface="Tw Cen MT" panose="020B0602020104020603" pitchFamily="34" charset="77"/>
                  <a:sym typeface="Arial"/>
                </a:rPr>
                <a:t>Cr</a:t>
              </a:r>
              <a:endParaRPr sz="2000" dirty="0">
                <a:latin typeface="Tw Cen MT" panose="020B0602020104020603" pitchFamily="34" charset="77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F923F46-13A4-D646-873E-73065DE12DBD}"/>
                </a:ext>
              </a:extLst>
            </p:cNvPr>
            <p:cNvSpPr txBox="1"/>
            <p:nvPr/>
          </p:nvSpPr>
          <p:spPr>
            <a:xfrm>
              <a:off x="-1382720" y="5896431"/>
              <a:ext cx="47424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solidFill>
                    <a:srgbClr val="1C7CBC"/>
                  </a:solidFill>
                  <a:latin typeface="Tw Cen MT" panose="020B0602020104020603" pitchFamily="34" charset="0"/>
                </a:rPr>
                <a:t>Pan City Projects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54024F2-CA79-874A-8BCF-FD4AC110C2D1}"/>
                </a:ext>
              </a:extLst>
            </p:cNvPr>
            <p:cNvSpPr txBox="1"/>
            <p:nvPr/>
          </p:nvSpPr>
          <p:spPr>
            <a:xfrm>
              <a:off x="3583469" y="5883949"/>
              <a:ext cx="47424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solidFill>
                    <a:srgbClr val="CC6600"/>
                  </a:solidFill>
                  <a:latin typeface="Tw Cen MT" panose="020B0602020104020603" pitchFamily="34" charset="0"/>
                </a:rPr>
                <a:t>Area Based Development</a:t>
              </a:r>
            </a:p>
          </p:txBody>
        </p:sp>
        <p:sp>
          <p:nvSpPr>
            <p:cNvPr id="50" name="Google Shape;299;p35">
              <a:extLst>
                <a:ext uri="{FF2B5EF4-FFF2-40B4-BE49-F238E27FC236}">
                  <a16:creationId xmlns:a16="http://schemas.microsoft.com/office/drawing/2014/main" id="{D0D15A2A-20B6-4840-9D53-6750519A2246}"/>
                </a:ext>
              </a:extLst>
            </p:cNvPr>
            <p:cNvSpPr txBox="1"/>
            <p:nvPr/>
          </p:nvSpPr>
          <p:spPr>
            <a:xfrm>
              <a:off x="4488078" y="6363503"/>
              <a:ext cx="4612328" cy="452791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EE9523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EE9523"/>
              </a:outerShdw>
            </a:effectLst>
          </p:spPr>
          <p:txBody>
            <a:bodyPr spcFirstLastPara="1" wrap="square" lIns="74283" tIns="37131" rIns="74283" bIns="37131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IN" sz="1600" dirty="0" smtClean="0">
                  <a:solidFill>
                    <a:schemeClr val="dk1"/>
                  </a:solidFill>
                  <a:latin typeface="Tw Cen MT" panose="020B0602020104020603" pitchFamily="34" charset="77"/>
                  <a:sym typeface="Arial"/>
                </a:rPr>
                <a:t>Expected Capital Investment –</a:t>
              </a:r>
              <a:r>
                <a:rPr lang="en-IN" sz="2000" dirty="0" smtClean="0">
                  <a:solidFill>
                    <a:schemeClr val="dk1"/>
                  </a:solidFill>
                  <a:latin typeface="Tw Cen MT" panose="020B0602020104020603" pitchFamily="34" charset="77"/>
                  <a:sym typeface="Arial"/>
                </a:rPr>
                <a:t> </a:t>
              </a:r>
              <a:r>
                <a:rPr lang="en-IN" sz="2000" b="1" dirty="0" smtClean="0">
                  <a:latin typeface="Tw Cen MT" panose="020B0602020104020603" pitchFamily="34" charset="77"/>
                </a:rPr>
                <a:t>Rs. 282.29 </a:t>
              </a:r>
              <a:r>
                <a:rPr lang="en-IN" sz="2000" b="1" dirty="0" smtClean="0">
                  <a:latin typeface="Tw Cen MT" panose="020B0602020104020603" pitchFamily="34" charset="77"/>
                  <a:sym typeface="Arial"/>
                </a:rPr>
                <a:t>Cr</a:t>
              </a:r>
              <a:endParaRPr lang="en-IN" sz="2000" dirty="0" smtClean="0">
                <a:latin typeface="Tw Cen MT" panose="020B0602020104020603" pitchFamily="34" charset="77"/>
              </a:endParaRPr>
            </a:p>
            <a:p>
              <a:pPr marL="216694" indent="-216694">
                <a:spcBef>
                  <a:spcPts val="488"/>
                </a:spcBef>
                <a:spcAft>
                  <a:spcPts val="0"/>
                </a:spcAft>
              </a:pPr>
              <a:endParaRPr sz="1600" dirty="0">
                <a:latin typeface="Tw Cen MT" panose="020B0602020104020603" pitchFamily="34" charset="77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066800" y="850434"/>
            <a:ext cx="1965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SECTOR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429620" y="1678960"/>
            <a:ext cx="12089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73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BE8AA9BD-5B28-4BB1-803B-54BB6E1B0DE1}"/>
              </a:ext>
            </a:extLst>
          </p:cNvPr>
          <p:cNvSpPr txBox="1"/>
          <p:nvPr/>
        </p:nvSpPr>
        <p:spPr>
          <a:xfrm>
            <a:off x="1736652" y="304939"/>
            <a:ext cx="6277820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50" b="1" dirty="0" smtClean="0">
                <a:solidFill>
                  <a:schemeClr val="tx1"/>
                </a:solidFill>
                <a:latin typeface="Tw Cen MT" panose="020B0602020104020603" pitchFamily="34" charset="0"/>
              </a:rPr>
              <a:t>PROJECT STATUS -CSCL</a:t>
            </a:r>
            <a:endParaRPr lang="en-US" sz="3250" b="1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D884BCA-1978-49CC-8588-5399D7CABDE7}"/>
              </a:ext>
            </a:extLst>
          </p:cNvPr>
          <p:cNvGrpSpPr/>
          <p:nvPr/>
        </p:nvGrpSpPr>
        <p:grpSpPr>
          <a:xfrm>
            <a:off x="4370240" y="892969"/>
            <a:ext cx="1165522" cy="154781"/>
            <a:chOff x="4679586" y="878988"/>
            <a:chExt cx="1434489" cy="1905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701A590-ABA9-4BD2-BD64-376A4C227798}"/>
                </a:ext>
              </a:extLst>
            </p:cNvPr>
            <p:cNvSpPr/>
            <p:nvPr/>
          </p:nvSpPr>
          <p:spPr>
            <a:xfrm>
              <a:off x="4679586" y="878988"/>
              <a:ext cx="190500" cy="190500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E53B434-A2A6-4C16-99DD-292CE4FD62C4}"/>
                </a:ext>
              </a:extLst>
            </p:cNvPr>
            <p:cNvSpPr/>
            <p:nvPr/>
          </p:nvSpPr>
          <p:spPr>
            <a:xfrm>
              <a:off x="4990736" y="878988"/>
              <a:ext cx="190500" cy="190500"/>
            </a:xfrm>
            <a:prstGeom prst="ellipse">
              <a:avLst/>
            </a:prstGeom>
            <a:solidFill>
              <a:srgbClr val="EE9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3E5BC96-17A2-4BD5-BA51-10270687E851}"/>
                </a:ext>
              </a:extLst>
            </p:cNvPr>
            <p:cNvSpPr/>
            <p:nvPr/>
          </p:nvSpPr>
          <p:spPr>
            <a:xfrm>
              <a:off x="5301522" y="878988"/>
              <a:ext cx="190500" cy="190500"/>
            </a:xfrm>
            <a:prstGeom prst="ellipse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A06ACCC-548D-4873-BD3B-AD3CA2C095B0}"/>
                </a:ext>
              </a:extLst>
            </p:cNvPr>
            <p:cNvSpPr/>
            <p:nvPr/>
          </p:nvSpPr>
          <p:spPr>
            <a:xfrm>
              <a:off x="5612308" y="878988"/>
              <a:ext cx="190500" cy="190500"/>
            </a:xfrm>
            <a:prstGeom prst="ellipse">
              <a:avLst/>
            </a:prstGeom>
            <a:solidFill>
              <a:srgbClr val="1C7C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CBDE4C1-DAF9-476F-B807-27BE954F6C82}"/>
                </a:ext>
              </a:extLst>
            </p:cNvPr>
            <p:cNvSpPr/>
            <p:nvPr/>
          </p:nvSpPr>
          <p:spPr>
            <a:xfrm>
              <a:off x="5923575" y="878988"/>
              <a:ext cx="190500" cy="1905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5353" y="1509486"/>
            <a:ext cx="9855200" cy="4665736"/>
            <a:chOff x="0" y="1248228"/>
            <a:chExt cx="9855200" cy="4665736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3"/>
            <a:srcRect l="21410" t="63760" r="31542" b="21961"/>
            <a:stretch/>
          </p:blipFill>
          <p:spPr>
            <a:xfrm>
              <a:off x="1515505" y="4767334"/>
              <a:ext cx="6720114" cy="114663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/>
            <a:srcRect l="23106" t="21361" r="7896" b="36887"/>
            <a:stretch/>
          </p:blipFill>
          <p:spPr>
            <a:xfrm>
              <a:off x="0" y="1248228"/>
              <a:ext cx="9855200" cy="335280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C20B305-6275-48E1-8946-A32347CB376F}"/>
                </a:ext>
              </a:extLst>
            </p:cNvPr>
            <p:cNvSpPr txBox="1"/>
            <p:nvPr/>
          </p:nvSpPr>
          <p:spPr>
            <a:xfrm>
              <a:off x="1983572" y="1886232"/>
              <a:ext cx="311434" cy="276999"/>
            </a:xfrm>
            <a:prstGeom prst="rect">
              <a:avLst/>
            </a:prstGeom>
            <a:solidFill>
              <a:srgbClr val="592424"/>
            </a:solidFill>
            <a:effectLst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 b="1">
                  <a:solidFill>
                    <a:srgbClr val="E3E3E3"/>
                  </a:solidFill>
                  <a:latin typeface="Tw Cen MT" panose="020B0602020104020603" pitchFamily="34" charset="0"/>
                </a:defRPr>
              </a:lvl1pPr>
            </a:lstStyle>
            <a:p>
              <a:r>
                <a:rPr lang="en-US" dirty="0">
                  <a:latin typeface="+mn-lt"/>
                </a:rPr>
                <a:t>7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C20B305-6275-48E1-8946-A32347CB376F}"/>
                </a:ext>
              </a:extLst>
            </p:cNvPr>
            <p:cNvSpPr txBox="1"/>
            <p:nvPr/>
          </p:nvSpPr>
          <p:spPr>
            <a:xfrm>
              <a:off x="1643257" y="2172756"/>
              <a:ext cx="992064" cy="276999"/>
            </a:xfrm>
            <a:prstGeom prst="rect">
              <a:avLst/>
            </a:prstGeom>
            <a:solidFill>
              <a:srgbClr val="592424"/>
            </a:solidFill>
            <a:effectLst>
              <a:outerShdw blurRad="63500" sx="105000" sy="105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E3E3E3"/>
                  </a:solidFill>
                  <a:latin typeface="+mn-lt"/>
                </a:rPr>
                <a:t>Rs. 39.6 Cr</a:t>
              </a:r>
              <a:endParaRPr lang="en-US" sz="1200" b="1" dirty="0">
                <a:solidFill>
                  <a:srgbClr val="E3E3E3"/>
                </a:solidFill>
                <a:latin typeface="+mn-lt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C20B305-6275-48E1-8946-A32347CB376F}"/>
                </a:ext>
              </a:extLst>
            </p:cNvPr>
            <p:cNvSpPr txBox="1"/>
            <p:nvPr/>
          </p:nvSpPr>
          <p:spPr>
            <a:xfrm>
              <a:off x="5468391" y="1876707"/>
              <a:ext cx="311434" cy="276999"/>
            </a:xfrm>
            <a:prstGeom prst="rect">
              <a:avLst/>
            </a:prstGeom>
            <a:solidFill>
              <a:srgbClr val="FF9800"/>
            </a:solidFill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E3E3E3"/>
                  </a:solidFill>
                  <a:latin typeface="+mn-lt"/>
                </a:rPr>
                <a:t>9</a:t>
              </a:r>
              <a:endParaRPr lang="en-US" sz="1200" b="1" dirty="0">
                <a:solidFill>
                  <a:srgbClr val="E3E3E3"/>
                </a:solidFill>
                <a:latin typeface="+mn-lt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C20B305-6275-48E1-8946-A32347CB376F}"/>
                </a:ext>
              </a:extLst>
            </p:cNvPr>
            <p:cNvSpPr txBox="1"/>
            <p:nvPr/>
          </p:nvSpPr>
          <p:spPr>
            <a:xfrm>
              <a:off x="5128075" y="2172756"/>
              <a:ext cx="1140691" cy="276999"/>
            </a:xfrm>
            <a:prstGeom prst="rect">
              <a:avLst/>
            </a:prstGeom>
            <a:solidFill>
              <a:srgbClr val="FF9800"/>
            </a:solidFill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E3E3E3"/>
                  </a:solidFill>
                  <a:latin typeface="+mn-lt"/>
                </a:rPr>
                <a:t>Rs. 677.8 Cr</a:t>
              </a:r>
              <a:endParaRPr lang="en-US" sz="1200" b="1" dirty="0">
                <a:solidFill>
                  <a:srgbClr val="E3E3E3"/>
                </a:solidFill>
                <a:latin typeface="+mn-lt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C20B305-6275-48E1-8946-A32347CB376F}"/>
                </a:ext>
              </a:extLst>
            </p:cNvPr>
            <p:cNvSpPr txBox="1"/>
            <p:nvPr/>
          </p:nvSpPr>
          <p:spPr>
            <a:xfrm>
              <a:off x="8953209" y="1876707"/>
              <a:ext cx="447965" cy="276999"/>
            </a:xfrm>
            <a:prstGeom prst="rect">
              <a:avLst/>
            </a:prstGeom>
            <a:solidFill>
              <a:srgbClr val="F38333"/>
            </a:solidFill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E3E3E3"/>
                  </a:solidFill>
                  <a:latin typeface="+mn-lt"/>
                </a:rPr>
                <a:t>16</a:t>
              </a:r>
              <a:endParaRPr lang="en-US" sz="1200" b="1" dirty="0">
                <a:solidFill>
                  <a:srgbClr val="E3E3E3"/>
                </a:solidFill>
                <a:latin typeface="+mn-lt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C20B305-6275-48E1-8946-A32347CB376F}"/>
                </a:ext>
              </a:extLst>
            </p:cNvPr>
            <p:cNvSpPr txBox="1"/>
            <p:nvPr/>
          </p:nvSpPr>
          <p:spPr>
            <a:xfrm>
              <a:off x="8539527" y="2172756"/>
              <a:ext cx="1122582" cy="276999"/>
            </a:xfrm>
            <a:prstGeom prst="rect">
              <a:avLst/>
            </a:prstGeom>
            <a:solidFill>
              <a:srgbClr val="F38333"/>
            </a:solidFill>
            <a:effectLst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E3E3E3"/>
                  </a:solidFill>
                  <a:latin typeface="+mn-lt"/>
                </a:rPr>
                <a:t>Rs. 1151.33 Cr</a:t>
              </a:r>
              <a:endParaRPr lang="en-US" sz="1200" b="1" dirty="0">
                <a:solidFill>
                  <a:srgbClr val="E3E3E3"/>
                </a:solidFill>
                <a:latin typeface="+mn-lt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C20B305-6275-48E1-8946-A32347CB376F}"/>
                </a:ext>
              </a:extLst>
            </p:cNvPr>
            <p:cNvSpPr txBox="1"/>
            <p:nvPr/>
          </p:nvSpPr>
          <p:spPr>
            <a:xfrm>
              <a:off x="3654990" y="3565807"/>
              <a:ext cx="459809" cy="276999"/>
            </a:xfrm>
            <a:prstGeom prst="rect">
              <a:avLst/>
            </a:prstGeom>
            <a:solidFill>
              <a:srgbClr val="3FA7BE"/>
            </a:solidFill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E3E3E3"/>
                  </a:solidFill>
                  <a:latin typeface="+mn-lt"/>
                </a:rPr>
                <a:t>12</a:t>
              </a:r>
              <a:endParaRPr lang="en-US" sz="1200" b="1" dirty="0">
                <a:solidFill>
                  <a:srgbClr val="E3E3E3"/>
                </a:solidFill>
                <a:latin typeface="+mn-lt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C20B305-6275-48E1-8946-A32347CB376F}"/>
                </a:ext>
              </a:extLst>
            </p:cNvPr>
            <p:cNvSpPr txBox="1"/>
            <p:nvPr/>
          </p:nvSpPr>
          <p:spPr>
            <a:xfrm>
              <a:off x="3281727" y="3871834"/>
              <a:ext cx="1165903" cy="276999"/>
            </a:xfrm>
            <a:prstGeom prst="rect">
              <a:avLst/>
            </a:prstGeom>
            <a:solidFill>
              <a:srgbClr val="3FA7BE"/>
            </a:solidFill>
            <a:effectLst/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E3E3E3"/>
                  </a:solidFill>
                  <a:latin typeface="+mn-lt"/>
                </a:rPr>
                <a:t>Rs. 120.13 Cr</a:t>
              </a:r>
              <a:endParaRPr lang="en-US" sz="1200" b="1" dirty="0">
                <a:solidFill>
                  <a:srgbClr val="E3E3E3"/>
                </a:solidFill>
                <a:latin typeface="+mn-lt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C20B305-6275-48E1-8946-A32347CB376F}"/>
                </a:ext>
              </a:extLst>
            </p:cNvPr>
            <p:cNvSpPr txBox="1"/>
            <p:nvPr/>
          </p:nvSpPr>
          <p:spPr>
            <a:xfrm>
              <a:off x="7162820" y="3565807"/>
              <a:ext cx="459809" cy="276999"/>
            </a:xfrm>
            <a:prstGeom prst="rect">
              <a:avLst/>
            </a:prstGeom>
            <a:solidFill>
              <a:srgbClr val="28744A"/>
            </a:solidFill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E3E3E3"/>
                  </a:solidFill>
                  <a:latin typeface="+mn-lt"/>
                </a:rPr>
                <a:t>19</a:t>
              </a:r>
              <a:endParaRPr lang="en-US" sz="1200" b="1" dirty="0">
                <a:solidFill>
                  <a:srgbClr val="E3E3E3"/>
                </a:solidFill>
                <a:latin typeface="+mn-lt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C20B305-6275-48E1-8946-A32347CB376F}"/>
                </a:ext>
              </a:extLst>
            </p:cNvPr>
            <p:cNvSpPr txBox="1"/>
            <p:nvPr/>
          </p:nvSpPr>
          <p:spPr>
            <a:xfrm>
              <a:off x="6847887" y="3871834"/>
              <a:ext cx="1107573" cy="276999"/>
            </a:xfrm>
            <a:prstGeom prst="rect">
              <a:avLst/>
            </a:prstGeom>
            <a:solidFill>
              <a:srgbClr val="28744A"/>
            </a:solidFill>
            <a:effectLst/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E3E3E3"/>
                  </a:solidFill>
                  <a:latin typeface="+mn-lt"/>
                </a:rPr>
                <a:t>Rs. 203.95 Cr</a:t>
              </a:r>
              <a:endParaRPr lang="en-US" sz="1200" b="1" dirty="0">
                <a:solidFill>
                  <a:srgbClr val="E3E3E3"/>
                </a:solidFill>
                <a:latin typeface="+mn-lt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C20B305-6275-48E1-8946-A32347CB376F}"/>
                </a:ext>
              </a:extLst>
            </p:cNvPr>
            <p:cNvSpPr txBox="1"/>
            <p:nvPr/>
          </p:nvSpPr>
          <p:spPr>
            <a:xfrm>
              <a:off x="6703011" y="5373176"/>
              <a:ext cx="459809" cy="338554"/>
            </a:xfrm>
            <a:prstGeom prst="rect">
              <a:avLst/>
            </a:prstGeom>
            <a:solidFill>
              <a:srgbClr val="29406A"/>
            </a:solidFill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E3E3E3"/>
                  </a:solidFill>
                  <a:latin typeface="+mn-lt"/>
                </a:rPr>
                <a:t>63</a:t>
              </a:r>
              <a:endParaRPr lang="en-US" sz="1600" b="1" dirty="0">
                <a:solidFill>
                  <a:srgbClr val="E3E3E3"/>
                </a:solidFill>
                <a:latin typeface="+mn-lt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C20B305-6275-48E1-8946-A32347CB376F}"/>
                </a:ext>
              </a:extLst>
            </p:cNvPr>
            <p:cNvSpPr txBox="1"/>
            <p:nvPr/>
          </p:nvSpPr>
          <p:spPr>
            <a:xfrm>
              <a:off x="2745032" y="5340649"/>
              <a:ext cx="1369767" cy="338554"/>
            </a:xfrm>
            <a:prstGeom prst="rect">
              <a:avLst/>
            </a:prstGeom>
            <a:solidFill>
              <a:srgbClr val="29406A"/>
            </a:solidFill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E3E3E3"/>
                  </a:solidFill>
                  <a:latin typeface="+mn-lt"/>
                </a:rPr>
                <a:t>2192.81 Cr</a:t>
              </a:r>
              <a:endParaRPr lang="en-US" sz="1600" b="1" dirty="0">
                <a:solidFill>
                  <a:srgbClr val="E3E3E3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342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Char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3567625"/>
              </p:ext>
            </p:extLst>
          </p:nvPr>
        </p:nvGraphicFramePr>
        <p:xfrm>
          <a:off x="6599991" y="3612875"/>
          <a:ext cx="3821235" cy="2227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2162984"/>
              </p:ext>
            </p:extLst>
          </p:nvPr>
        </p:nvGraphicFramePr>
        <p:xfrm>
          <a:off x="6627782" y="1179857"/>
          <a:ext cx="3793444" cy="2211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0504774"/>
              </p:ext>
            </p:extLst>
          </p:nvPr>
        </p:nvGraphicFramePr>
        <p:xfrm>
          <a:off x="3162038" y="1219461"/>
          <a:ext cx="3780145" cy="2206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914774"/>
              </p:ext>
            </p:extLst>
          </p:nvPr>
        </p:nvGraphicFramePr>
        <p:xfrm>
          <a:off x="3162038" y="3636752"/>
          <a:ext cx="3780145" cy="2203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E8AA9BD-5B28-4BB1-803B-54BB6E1B0DE1}"/>
              </a:ext>
            </a:extLst>
          </p:cNvPr>
          <p:cNvSpPr txBox="1"/>
          <p:nvPr/>
        </p:nvSpPr>
        <p:spPr>
          <a:xfrm>
            <a:off x="1736652" y="381139"/>
            <a:ext cx="6277820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50" b="1" dirty="0" smtClean="0">
                <a:solidFill>
                  <a:schemeClr val="tx1"/>
                </a:solidFill>
                <a:latin typeface="Tw Cen MT" panose="020B0602020104020603" pitchFamily="34" charset="0"/>
              </a:rPr>
              <a:t>PROJECT STATUS -CSCL</a:t>
            </a:r>
            <a:endParaRPr lang="en-US" sz="3250" b="1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D884BCA-1978-49CC-8588-5399D7CABDE7}"/>
              </a:ext>
            </a:extLst>
          </p:cNvPr>
          <p:cNvGrpSpPr/>
          <p:nvPr/>
        </p:nvGrpSpPr>
        <p:grpSpPr>
          <a:xfrm>
            <a:off x="4370240" y="988219"/>
            <a:ext cx="1165522" cy="154781"/>
            <a:chOff x="4679586" y="878988"/>
            <a:chExt cx="1434489" cy="1905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701A590-ABA9-4BD2-BD64-376A4C227798}"/>
                </a:ext>
              </a:extLst>
            </p:cNvPr>
            <p:cNvSpPr/>
            <p:nvPr/>
          </p:nvSpPr>
          <p:spPr>
            <a:xfrm>
              <a:off x="4679586" y="878988"/>
              <a:ext cx="190500" cy="190500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E53B434-A2A6-4C16-99DD-292CE4FD62C4}"/>
                </a:ext>
              </a:extLst>
            </p:cNvPr>
            <p:cNvSpPr/>
            <p:nvPr/>
          </p:nvSpPr>
          <p:spPr>
            <a:xfrm>
              <a:off x="4990736" y="878988"/>
              <a:ext cx="190500" cy="190500"/>
            </a:xfrm>
            <a:prstGeom prst="ellipse">
              <a:avLst/>
            </a:prstGeom>
            <a:solidFill>
              <a:srgbClr val="EE9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3E5BC96-17A2-4BD5-BA51-10270687E851}"/>
                </a:ext>
              </a:extLst>
            </p:cNvPr>
            <p:cNvSpPr/>
            <p:nvPr/>
          </p:nvSpPr>
          <p:spPr>
            <a:xfrm>
              <a:off x="5301522" y="878988"/>
              <a:ext cx="190500" cy="190500"/>
            </a:xfrm>
            <a:prstGeom prst="ellipse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A06ACCC-548D-4873-BD3B-AD3CA2C095B0}"/>
                </a:ext>
              </a:extLst>
            </p:cNvPr>
            <p:cNvSpPr/>
            <p:nvPr/>
          </p:nvSpPr>
          <p:spPr>
            <a:xfrm>
              <a:off x="5612308" y="878988"/>
              <a:ext cx="190500" cy="190500"/>
            </a:xfrm>
            <a:prstGeom prst="ellipse">
              <a:avLst/>
            </a:prstGeom>
            <a:solidFill>
              <a:srgbClr val="1C7C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CBDE4C1-DAF9-476F-B807-27BE954F6C82}"/>
                </a:ext>
              </a:extLst>
            </p:cNvPr>
            <p:cNvSpPr/>
            <p:nvPr/>
          </p:nvSpPr>
          <p:spPr>
            <a:xfrm>
              <a:off x="5923575" y="878988"/>
              <a:ext cx="190500" cy="1905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</p:grp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8948848"/>
              </p:ext>
            </p:extLst>
          </p:nvPr>
        </p:nvGraphicFramePr>
        <p:xfrm>
          <a:off x="-186293" y="1219461"/>
          <a:ext cx="3723486" cy="2171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9122495"/>
              </p:ext>
            </p:extLst>
          </p:nvPr>
        </p:nvGraphicFramePr>
        <p:xfrm>
          <a:off x="0" y="3635456"/>
          <a:ext cx="3723486" cy="2170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" name="Rectangle 1"/>
          <p:cNvSpPr/>
          <p:nvPr/>
        </p:nvSpPr>
        <p:spPr>
          <a:xfrm>
            <a:off x="-289560" y="973609"/>
            <a:ext cx="777240" cy="5076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Rectangle 17"/>
          <p:cNvSpPr/>
          <p:nvPr/>
        </p:nvSpPr>
        <p:spPr>
          <a:xfrm>
            <a:off x="2983856" y="887394"/>
            <a:ext cx="777240" cy="5076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Rectangle 18"/>
          <p:cNvSpPr/>
          <p:nvPr/>
        </p:nvSpPr>
        <p:spPr>
          <a:xfrm>
            <a:off x="6527177" y="988219"/>
            <a:ext cx="777240" cy="5076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Rectangle 21"/>
          <p:cNvSpPr/>
          <p:nvPr/>
        </p:nvSpPr>
        <p:spPr>
          <a:xfrm>
            <a:off x="9643986" y="887394"/>
            <a:ext cx="777240" cy="5076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23" name="Group 22"/>
          <p:cNvGrpSpPr/>
          <p:nvPr/>
        </p:nvGrpSpPr>
        <p:grpSpPr>
          <a:xfrm>
            <a:off x="2508936" y="6031664"/>
            <a:ext cx="1727079" cy="307777"/>
            <a:chOff x="972457" y="5442857"/>
            <a:chExt cx="1727079" cy="307777"/>
          </a:xfrm>
        </p:grpSpPr>
        <p:sp>
          <p:nvSpPr>
            <p:cNvPr id="24" name="Rectangle 23"/>
            <p:cNvSpPr/>
            <p:nvPr/>
          </p:nvSpPr>
          <p:spPr>
            <a:xfrm>
              <a:off x="972457" y="5442857"/>
              <a:ext cx="406400" cy="304800"/>
            </a:xfrm>
            <a:prstGeom prst="rect">
              <a:avLst/>
            </a:prstGeom>
            <a:solidFill>
              <a:srgbClr val="9CBB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391806" y="5442857"/>
              <a:ext cx="130773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Tender Issued</a:t>
              </a:r>
              <a:endParaRPr lang="en-IN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447630" y="6001184"/>
            <a:ext cx="2102759" cy="338257"/>
            <a:chOff x="972457" y="5442857"/>
            <a:chExt cx="2102759" cy="338257"/>
          </a:xfrm>
        </p:grpSpPr>
        <p:sp>
          <p:nvSpPr>
            <p:cNvPr id="27" name="Rectangle 26"/>
            <p:cNvSpPr/>
            <p:nvPr/>
          </p:nvSpPr>
          <p:spPr>
            <a:xfrm>
              <a:off x="972457" y="5442857"/>
              <a:ext cx="406400" cy="304800"/>
            </a:xfrm>
            <a:prstGeom prst="rect">
              <a:avLst/>
            </a:prstGeom>
            <a:solidFill>
              <a:srgbClr val="8064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391806" y="5473337"/>
              <a:ext cx="168341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 smtClean="0"/>
                <a:t>Work Order Issued</a:t>
              </a:r>
              <a:endParaRPr lang="en-IN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03578" y="6001184"/>
            <a:ext cx="1934444" cy="338257"/>
            <a:chOff x="972457" y="5442857"/>
            <a:chExt cx="1934444" cy="338257"/>
          </a:xfrm>
        </p:grpSpPr>
        <p:sp>
          <p:nvSpPr>
            <p:cNvPr id="30" name="Rectangle 29"/>
            <p:cNvSpPr/>
            <p:nvPr/>
          </p:nvSpPr>
          <p:spPr>
            <a:xfrm>
              <a:off x="972457" y="5442857"/>
              <a:ext cx="406400" cy="304800"/>
            </a:xfrm>
            <a:prstGeom prst="rect">
              <a:avLst/>
            </a:prstGeom>
            <a:solidFill>
              <a:srgbClr val="4BAC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391806" y="5473337"/>
              <a:ext cx="151509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 smtClean="0"/>
                <a:t>Work Completed</a:t>
              </a:r>
              <a:endParaRPr lang="en-IN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720627" y="6044771"/>
            <a:ext cx="1789981" cy="338257"/>
            <a:chOff x="972457" y="5442857"/>
            <a:chExt cx="1789981" cy="338257"/>
          </a:xfrm>
        </p:grpSpPr>
        <p:sp>
          <p:nvSpPr>
            <p:cNvPr id="33" name="Rectangle 32"/>
            <p:cNvSpPr/>
            <p:nvPr/>
          </p:nvSpPr>
          <p:spPr>
            <a:xfrm>
              <a:off x="972457" y="5442857"/>
              <a:ext cx="406400" cy="304800"/>
            </a:xfrm>
            <a:prstGeom prst="rect">
              <a:avLst/>
            </a:prstGeom>
            <a:solidFill>
              <a:srgbClr val="C05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391806" y="5473337"/>
              <a:ext cx="137063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 smtClean="0"/>
                <a:t>DPR Approved</a:t>
              </a:r>
              <a:endParaRPr lang="en-IN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20013" y="6393275"/>
            <a:ext cx="2465102" cy="338257"/>
            <a:chOff x="972457" y="5442857"/>
            <a:chExt cx="2465102" cy="338257"/>
          </a:xfrm>
        </p:grpSpPr>
        <p:sp>
          <p:nvSpPr>
            <p:cNvPr id="36" name="Rectangle 35"/>
            <p:cNvSpPr/>
            <p:nvPr/>
          </p:nvSpPr>
          <p:spPr>
            <a:xfrm>
              <a:off x="972457" y="5442857"/>
              <a:ext cx="406400" cy="304800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391806" y="5473337"/>
              <a:ext cx="204575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 smtClean="0"/>
                <a:t>DPR under Preparation</a:t>
              </a:r>
              <a:endParaRPr lang="en-IN" dirty="0"/>
            </a:p>
          </p:txBody>
        </p:sp>
      </p:grpSp>
    </p:spTree>
    <p:extLst>
      <p:ext uri="{BB962C8B-B14F-4D97-AF65-F5344CB8AC3E}">
        <p14:creationId xmlns:p14="http://schemas.microsoft.com/office/powerpoint/2010/main" val="417646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1480" y="2453755"/>
            <a:ext cx="6691284" cy="439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83" tIns="37131" rIns="74283" bIns="37131" anchor="t" anchorCtr="0">
            <a:noAutofit/>
          </a:bodyPr>
          <a:lstStyle/>
          <a:p>
            <a:pPr algn="just">
              <a:buClr>
                <a:schemeClr val="dk1"/>
              </a:buClr>
            </a:pPr>
            <a:endParaRPr lang="en-IN" sz="1625" dirty="0">
              <a:solidFill>
                <a:schemeClr val="tx1"/>
              </a:solidFill>
              <a:latin typeface="+mn-lt"/>
              <a:ea typeface="Times New Roman"/>
              <a:cs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8AA9BD-5B28-4BB1-803B-54BB6E1B0DE1}"/>
              </a:ext>
            </a:extLst>
          </p:cNvPr>
          <p:cNvSpPr txBox="1"/>
          <p:nvPr/>
        </p:nvSpPr>
        <p:spPr>
          <a:xfrm>
            <a:off x="1127124" y="309287"/>
            <a:ext cx="8311466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25" b="1" dirty="0">
                <a:solidFill>
                  <a:schemeClr val="tx1"/>
                </a:solidFill>
                <a:latin typeface="Tw Cen MT" panose="020B0602020104020603" pitchFamily="34" charset="0"/>
              </a:rPr>
              <a:t>Augmentation of Sewerage Treatment Plants (STPs)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9A81CDB-32D0-44DE-8C97-ED9715A26794}"/>
              </a:ext>
            </a:extLst>
          </p:cNvPr>
          <p:cNvGrpSpPr/>
          <p:nvPr/>
        </p:nvGrpSpPr>
        <p:grpSpPr>
          <a:xfrm>
            <a:off x="4370240" y="884133"/>
            <a:ext cx="1165522" cy="154781"/>
            <a:chOff x="4679586" y="878988"/>
            <a:chExt cx="1434489" cy="1905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31D10B2-1E82-41AB-86A1-B072302828F6}"/>
                </a:ext>
              </a:extLst>
            </p:cNvPr>
            <p:cNvSpPr/>
            <p:nvPr/>
          </p:nvSpPr>
          <p:spPr>
            <a:xfrm>
              <a:off x="4679586" y="878988"/>
              <a:ext cx="190500" cy="190500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DB7722A-3558-43A6-B164-DF6A02A376BF}"/>
                </a:ext>
              </a:extLst>
            </p:cNvPr>
            <p:cNvSpPr/>
            <p:nvPr/>
          </p:nvSpPr>
          <p:spPr>
            <a:xfrm>
              <a:off x="4990736" y="878988"/>
              <a:ext cx="190500" cy="190500"/>
            </a:xfrm>
            <a:prstGeom prst="ellipse">
              <a:avLst/>
            </a:prstGeom>
            <a:solidFill>
              <a:srgbClr val="EE9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FE304DF-F7E1-42ED-9E9B-4CE7C44D9B16}"/>
                </a:ext>
              </a:extLst>
            </p:cNvPr>
            <p:cNvSpPr/>
            <p:nvPr/>
          </p:nvSpPr>
          <p:spPr>
            <a:xfrm>
              <a:off x="5301522" y="878988"/>
              <a:ext cx="190500" cy="190500"/>
            </a:xfrm>
            <a:prstGeom prst="ellipse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F54F95C-E83F-4F9D-8AD7-617D43243D98}"/>
                </a:ext>
              </a:extLst>
            </p:cNvPr>
            <p:cNvSpPr/>
            <p:nvPr/>
          </p:nvSpPr>
          <p:spPr>
            <a:xfrm>
              <a:off x="5612308" y="878988"/>
              <a:ext cx="190500" cy="190500"/>
            </a:xfrm>
            <a:prstGeom prst="ellipse">
              <a:avLst/>
            </a:prstGeom>
            <a:solidFill>
              <a:srgbClr val="1C7C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0EAC4EE-D672-4D5A-8655-7DB7D57CBE0E}"/>
                </a:ext>
              </a:extLst>
            </p:cNvPr>
            <p:cNvSpPr/>
            <p:nvPr/>
          </p:nvSpPr>
          <p:spPr>
            <a:xfrm>
              <a:off x="5923575" y="878988"/>
              <a:ext cx="190500" cy="1905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DC91891-C45A-2648-A759-10F578327F8A}"/>
              </a:ext>
            </a:extLst>
          </p:cNvPr>
          <p:cNvSpPr txBox="1"/>
          <p:nvPr/>
        </p:nvSpPr>
        <p:spPr>
          <a:xfrm>
            <a:off x="6297380" y="1340584"/>
            <a:ext cx="3608620" cy="5112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950" b="1" dirty="0" smtClean="0">
                <a:solidFill>
                  <a:srgbClr val="4D8058"/>
                </a:solidFill>
                <a:latin typeface="+mn-lt"/>
              </a:rPr>
              <a:t> Features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1600" b="1" dirty="0">
                <a:solidFill>
                  <a:schemeClr val="tx1"/>
                </a:solidFill>
              </a:rPr>
              <a:t>100% treatment of </a:t>
            </a:r>
            <a:r>
              <a:rPr lang="en-IN" sz="1600" b="1" dirty="0" smtClean="0">
                <a:solidFill>
                  <a:schemeClr val="tx1"/>
                </a:solidFill>
              </a:rPr>
              <a:t>Sewage</a:t>
            </a:r>
            <a:endParaRPr lang="en-IN" sz="1600" b="1" dirty="0">
              <a:solidFill>
                <a:schemeClr val="tx1"/>
              </a:solidFill>
            </a:endParaRPr>
          </a:p>
          <a:p>
            <a:pPr marL="232172" indent="-23217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1600" dirty="0">
                <a:solidFill>
                  <a:srgbClr val="FF0000"/>
                </a:solidFill>
              </a:rPr>
              <a:t>Most stringent parameters being followed for </a:t>
            </a:r>
            <a:r>
              <a:rPr lang="en-IN" sz="1600" dirty="0" smtClean="0">
                <a:solidFill>
                  <a:srgbClr val="FF0000"/>
                </a:solidFill>
              </a:rPr>
              <a:t>treatment</a:t>
            </a:r>
            <a:endParaRPr lang="en-US" sz="1600" b="1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1600" b="1" dirty="0" smtClean="0">
                <a:solidFill>
                  <a:srgbClr val="FF0000"/>
                </a:solidFill>
                <a:latin typeface="+mn-lt"/>
              </a:rPr>
              <a:t>Processed Water </a:t>
            </a:r>
            <a:r>
              <a:rPr lang="en-IN" sz="1600" b="1" dirty="0" smtClean="0">
                <a:latin typeface="+mn-lt"/>
              </a:rPr>
              <a:t>fit </a:t>
            </a:r>
            <a:r>
              <a:rPr lang="en-IN" sz="1600" b="1" dirty="0">
                <a:latin typeface="+mn-lt"/>
              </a:rPr>
              <a:t>for reuse</a:t>
            </a:r>
            <a:endParaRPr lang="en-IN" sz="1600" b="1" dirty="0">
              <a:solidFill>
                <a:srgbClr val="FF0000"/>
              </a:solidFill>
              <a:latin typeface="+mn-lt"/>
            </a:endParaRPr>
          </a:p>
          <a:p>
            <a:pPr marL="232172" indent="-23217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1600" dirty="0">
                <a:solidFill>
                  <a:srgbClr val="FF0000"/>
                </a:solidFill>
                <a:latin typeface="+mn-lt"/>
              </a:rPr>
              <a:t>BOD &lt;= 5mg/litre</a:t>
            </a:r>
          </a:p>
          <a:p>
            <a:pPr marL="278606" indent="-278606" algn="just">
              <a:lnSpc>
                <a:spcPct val="150000"/>
              </a:lnSpc>
              <a:buClr>
                <a:schemeClr val="dk1"/>
              </a:buClr>
              <a:buFont typeface="Times New Roman"/>
              <a:buChar char="•"/>
            </a:pPr>
            <a:r>
              <a:rPr lang="en-US" sz="1600" b="1" dirty="0" smtClean="0">
                <a:solidFill>
                  <a:schemeClr val="tx1"/>
                </a:solidFill>
                <a:latin typeface="+mn-lt"/>
                <a:ea typeface="Times New Roman"/>
                <a:cs typeface="Times New Roman"/>
              </a:rPr>
              <a:t>More </a:t>
            </a:r>
            <a:r>
              <a:rPr lang="en-US" sz="1600" b="1" dirty="0">
                <a:solidFill>
                  <a:schemeClr val="tx1"/>
                </a:solidFill>
                <a:latin typeface="+mn-lt"/>
                <a:ea typeface="Times New Roman"/>
                <a:cs typeface="Times New Roman"/>
              </a:rPr>
              <a:t>Energy Efficient.</a:t>
            </a:r>
            <a:endParaRPr lang="en-IN" sz="1600" b="1" dirty="0">
              <a:solidFill>
                <a:srgbClr val="FF0000"/>
              </a:solidFill>
              <a:latin typeface="+mn-lt"/>
            </a:endParaRPr>
          </a:p>
          <a:p>
            <a:pPr marL="232172" indent="-23217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1600" b="1" dirty="0" smtClean="0">
                <a:solidFill>
                  <a:srgbClr val="FF0000"/>
                </a:solidFill>
                <a:latin typeface="+mn-lt"/>
              </a:rPr>
              <a:t>   Risk </a:t>
            </a:r>
            <a:r>
              <a:rPr lang="en-IN" sz="1600" b="1" dirty="0">
                <a:solidFill>
                  <a:srgbClr val="FF0000"/>
                </a:solidFill>
                <a:latin typeface="+mn-lt"/>
              </a:rPr>
              <a:t>to public health </a:t>
            </a:r>
            <a:r>
              <a:rPr lang="en-IN" sz="1600" dirty="0" smtClean="0">
                <a:solidFill>
                  <a:srgbClr val="FF0000"/>
                </a:solidFill>
                <a:latin typeface="+mn-lt"/>
              </a:rPr>
              <a:t>&amp; </a:t>
            </a:r>
            <a:r>
              <a:rPr lang="en-IN" sz="1600" dirty="0" err="1" smtClean="0">
                <a:solidFill>
                  <a:srgbClr val="FF0000"/>
                </a:solidFill>
                <a:latin typeface="+mn-lt"/>
              </a:rPr>
              <a:t>env</a:t>
            </a:r>
            <a:r>
              <a:rPr lang="en-IN" sz="1600" dirty="0" smtClean="0">
                <a:solidFill>
                  <a:srgbClr val="FF0000"/>
                </a:solidFill>
                <a:latin typeface="+mn-lt"/>
              </a:rPr>
              <a:t>.</a:t>
            </a:r>
          </a:p>
          <a:p>
            <a:pPr marL="232172" indent="-232172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IN" sz="600" dirty="0">
              <a:solidFill>
                <a:srgbClr val="FF0000"/>
              </a:solidFill>
              <a:latin typeface="+mn-lt"/>
            </a:endParaRPr>
          </a:p>
          <a:p>
            <a:pPr marL="232172" indent="-232172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IN" sz="1600" dirty="0">
              <a:solidFill>
                <a:srgbClr val="FF0000"/>
              </a:solidFill>
              <a:latin typeface="+mn-lt"/>
            </a:endParaRPr>
          </a:p>
          <a:p>
            <a:r>
              <a:rPr lang="en-US" sz="1600" b="1" dirty="0" smtClean="0">
                <a:solidFill>
                  <a:schemeClr val="tx1"/>
                </a:solidFill>
                <a:latin typeface="+mn-lt"/>
                <a:ea typeface="Times New Roman"/>
                <a:cs typeface="Times New Roman"/>
              </a:rPr>
              <a:t>Total Project Cost: </a:t>
            </a:r>
            <a:r>
              <a:rPr lang="en-GB" sz="1600" b="1" dirty="0" smtClean="0">
                <a:solidFill>
                  <a:schemeClr val="tx1"/>
                </a:solidFill>
                <a:latin typeface="+mn-lt"/>
                <a:ea typeface="Times New Roman"/>
                <a:cs typeface="Times New Roman"/>
              </a:rPr>
              <a:t>855</a:t>
            </a:r>
            <a:r>
              <a:rPr lang="en-US" sz="1600" b="1" dirty="0" smtClean="0">
                <a:solidFill>
                  <a:schemeClr val="tx1"/>
                </a:solidFill>
                <a:latin typeface="+mn-lt"/>
                <a:ea typeface="Times New Roman"/>
                <a:cs typeface="Times New Roman"/>
              </a:rPr>
              <a:t> Cr.</a:t>
            </a:r>
            <a:endParaRPr lang="en-IN" sz="1600" dirty="0" smtClean="0">
              <a:solidFill>
                <a:srgbClr val="FF0000"/>
              </a:solidFill>
              <a:latin typeface="+mn-lt"/>
            </a:endParaRPr>
          </a:p>
          <a:p>
            <a:pPr>
              <a:buClrTx/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+mn-lt"/>
                <a:ea typeface="Times New Roman"/>
                <a:cs typeface="Times New Roman"/>
              </a:rPr>
              <a:t>Total Tender Cost: </a:t>
            </a:r>
            <a:r>
              <a:rPr lang="en-GB" sz="1600" b="1" dirty="0" smtClean="0">
                <a:solidFill>
                  <a:schemeClr val="tx1"/>
                </a:solidFill>
                <a:latin typeface="+mn-lt"/>
                <a:ea typeface="Times New Roman"/>
                <a:cs typeface="Times New Roman"/>
              </a:rPr>
              <a:t>55</a:t>
            </a:r>
            <a:r>
              <a:rPr lang="en-US" sz="1600" b="1" dirty="0" smtClean="0">
                <a:solidFill>
                  <a:schemeClr val="tx1"/>
                </a:solidFill>
                <a:latin typeface="+mn-lt"/>
                <a:ea typeface="Times New Roman"/>
                <a:cs typeface="Times New Roman"/>
              </a:rPr>
              <a:t>6 Cr.</a:t>
            </a:r>
          </a:p>
          <a:p>
            <a:pPr>
              <a:buClrTx/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+mn-lt"/>
                <a:ea typeface="Times New Roman"/>
                <a:cs typeface="Times New Roman"/>
              </a:rPr>
              <a:t>Stage</a:t>
            </a:r>
            <a:r>
              <a:rPr lang="en-US" sz="1600" b="1" dirty="0">
                <a:solidFill>
                  <a:schemeClr val="tx1"/>
                </a:solidFill>
                <a:latin typeface="+mn-lt"/>
                <a:ea typeface="Times New Roman"/>
                <a:cs typeface="Times New Roman"/>
              </a:rPr>
              <a:t>: Tender to be reissued after splitting it in 3 packages</a:t>
            </a:r>
          </a:p>
          <a:p>
            <a:pPr>
              <a:buClrTx/>
              <a:defRPr/>
            </a:pPr>
            <a:r>
              <a:rPr lang="en-US" sz="1600" b="1" dirty="0">
                <a:solidFill>
                  <a:schemeClr val="tx1"/>
                </a:solidFill>
                <a:latin typeface="+mn-lt"/>
                <a:ea typeface="Times New Roman"/>
                <a:cs typeface="Times New Roman"/>
              </a:rPr>
              <a:t>Reissue of tender: </a:t>
            </a:r>
            <a:r>
              <a:rPr lang="en-US" sz="1600" b="1" dirty="0" smtClean="0">
                <a:solidFill>
                  <a:schemeClr val="tx1"/>
                </a:solidFill>
                <a:latin typeface="+mn-lt"/>
                <a:ea typeface="Times New Roman"/>
                <a:cs typeface="Times New Roman"/>
              </a:rPr>
              <a:t>15 Feb</a:t>
            </a:r>
            <a:endParaRPr lang="en-US" sz="1600" b="1" dirty="0">
              <a:solidFill>
                <a:schemeClr val="tx1"/>
              </a:solidFill>
              <a:latin typeface="+mn-lt"/>
              <a:ea typeface="Times New Roman"/>
              <a:cs typeface="Times New Roman"/>
            </a:endParaRPr>
          </a:p>
          <a:p>
            <a:pPr>
              <a:buClrTx/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+mn-lt"/>
                <a:ea typeface="Times New Roman"/>
                <a:cs typeface="Times New Roman"/>
              </a:rPr>
              <a:t>Award of Project:15 May</a:t>
            </a:r>
            <a:r>
              <a:rPr lang="en-US" sz="1600" b="1" dirty="0" smtClean="0">
                <a:latin typeface="+mn-lt"/>
              </a:rPr>
              <a:t> </a:t>
            </a:r>
            <a:endParaRPr lang="en-US" sz="1600" b="1" dirty="0">
              <a:solidFill>
                <a:srgbClr val="4D8058"/>
              </a:solidFill>
              <a:latin typeface="+mn-lt"/>
            </a:endParaRP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D93F3E7C-F93F-EA45-AB6C-EAB4DBBAA9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003096"/>
              </p:ext>
            </p:extLst>
          </p:nvPr>
        </p:nvGraphicFramePr>
        <p:xfrm>
          <a:off x="30052" y="1615283"/>
          <a:ext cx="6267327" cy="4656233"/>
        </p:xfrm>
        <a:graphic>
          <a:graphicData uri="http://schemas.openxmlformats.org/drawingml/2006/table">
            <a:tbl>
              <a:tblPr/>
              <a:tblGrid>
                <a:gridCol w="635706">
                  <a:extLst>
                    <a:ext uri="{9D8B030D-6E8A-4147-A177-3AD203B41FA5}">
                      <a16:colId xmlns:a16="http://schemas.microsoft.com/office/drawing/2014/main" val="2878742814"/>
                    </a:ext>
                  </a:extLst>
                </a:gridCol>
                <a:gridCol w="1351848">
                  <a:extLst>
                    <a:ext uri="{9D8B030D-6E8A-4147-A177-3AD203B41FA5}">
                      <a16:colId xmlns:a16="http://schemas.microsoft.com/office/drawing/2014/main" val="2666779926"/>
                    </a:ext>
                  </a:extLst>
                </a:gridCol>
                <a:gridCol w="652653">
                  <a:extLst>
                    <a:ext uri="{9D8B030D-6E8A-4147-A177-3AD203B41FA5}">
                      <a16:colId xmlns:a16="http://schemas.microsoft.com/office/drawing/2014/main" val="184354464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824494825"/>
                    </a:ext>
                  </a:extLst>
                </a:gridCol>
                <a:gridCol w="807720">
                  <a:extLst>
                    <a:ext uri="{9D8B030D-6E8A-4147-A177-3AD203B41FA5}">
                      <a16:colId xmlns:a16="http://schemas.microsoft.com/office/drawing/2014/main" val="2880702162"/>
                    </a:ext>
                  </a:extLst>
                </a:gridCol>
                <a:gridCol w="895901">
                  <a:extLst>
                    <a:ext uri="{9D8B030D-6E8A-4147-A177-3AD203B41FA5}">
                      <a16:colId xmlns:a16="http://schemas.microsoft.com/office/drawing/2014/main" val="3669055189"/>
                    </a:ext>
                  </a:extLst>
                </a:gridCol>
                <a:gridCol w="1161499">
                  <a:extLst>
                    <a:ext uri="{9D8B030D-6E8A-4147-A177-3AD203B41FA5}">
                      <a16:colId xmlns:a16="http://schemas.microsoft.com/office/drawing/2014/main" val="3239088568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63500" algn="ct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b="1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S. No</a:t>
                      </a:r>
                      <a:endParaRPr lang="en-IN" sz="1400" dirty="0">
                        <a:effectLst/>
                        <a:latin typeface="Tw Cen MT" panose="020B0602020104020603" pitchFamily="34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60325" algn="ct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b="1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Location</a:t>
                      </a:r>
                      <a:endParaRPr lang="en-IN" sz="1400" dirty="0">
                        <a:effectLst/>
                        <a:latin typeface="Tw Cen MT" panose="020B0602020104020603" pitchFamily="34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67310" algn="ct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b="1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Capacity (MGD)</a:t>
                      </a:r>
                      <a:endParaRPr lang="en-IN" sz="1400" dirty="0">
                        <a:effectLst/>
                        <a:latin typeface="Tw Cen MT" panose="020B0602020104020603" pitchFamily="34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64135" algn="ct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b="1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Technology</a:t>
                      </a:r>
                      <a:endParaRPr lang="en-IN" sz="1400" dirty="0">
                        <a:effectLst/>
                        <a:latin typeface="Tw Cen MT" panose="020B0602020104020603" pitchFamily="34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64135" algn="ct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b="1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Remarks</a:t>
                      </a:r>
                      <a:endParaRPr lang="en-IN" sz="1400" dirty="0">
                        <a:effectLst/>
                        <a:latin typeface="Tw Cen MT" panose="020B0602020104020603" pitchFamily="34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1704362"/>
                  </a:ext>
                </a:extLst>
              </a:tr>
              <a:tr h="35584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4135" algn="ct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b="1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Existing</a:t>
                      </a:r>
                      <a:endParaRPr lang="en-IN" sz="1400" dirty="0">
                        <a:effectLst/>
                        <a:latin typeface="Tw Cen MT" panose="020B0602020104020603" pitchFamily="34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310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b="1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Proposed</a:t>
                      </a:r>
                      <a:endParaRPr lang="en-IN" sz="1400" dirty="0">
                        <a:effectLst/>
                        <a:latin typeface="Tw Cen MT" panose="020B0602020104020603" pitchFamily="34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0" algn="l" rtl="0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IN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Existing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0" algn="l" rtl="0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IN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Proposed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6477012"/>
                  </a:ext>
                </a:extLst>
              </a:tr>
              <a:tr h="249091">
                <a:tc>
                  <a:txBody>
                    <a:bodyPr/>
                    <a:lstStyle/>
                    <a:p>
                      <a:pPr marL="63500" algn="ct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0325" marR="83185" algn="just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dirty="0" smtClean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Diggian</a:t>
                      </a:r>
                      <a:endParaRPr lang="en-IN" sz="1400" dirty="0">
                        <a:effectLst/>
                        <a:latin typeface="Tw Cen MT" panose="020B0602020104020603" pitchFamily="34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4135" marR="89535" algn="ct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4135" marR="89535" algn="ct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85725" algn="ct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MBBR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64135" marR="1270" algn="ct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Open Technology to meet the functional guarantees </a:t>
                      </a:r>
                    </a:p>
                    <a:p>
                      <a:pPr marL="64135" marR="1270" algn="ct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&amp; desired parameter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R="9017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i="1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New plant(s) will be constructed</a:t>
                      </a:r>
                      <a:endParaRPr lang="en-IN" sz="1400" dirty="0">
                        <a:effectLst/>
                        <a:latin typeface="Tw Cen MT" panose="020B0602020104020603" pitchFamily="34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4135" marR="90170" algn="ct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548714"/>
                  </a:ext>
                </a:extLst>
              </a:tr>
              <a:tr h="498183">
                <a:tc>
                  <a:txBody>
                    <a:bodyPr/>
                    <a:lstStyle/>
                    <a:p>
                      <a:pPr marL="63500" algn="ct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0325" marR="83185" algn="just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dirty="0" smtClean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Raipur </a:t>
                      </a:r>
                      <a:r>
                        <a:rPr lang="en-IN" sz="1400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Kalan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4135" marR="89535" algn="ct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4135" marR="89535" algn="ct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85725" algn="ct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UASB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4339844"/>
                  </a:ext>
                </a:extLst>
              </a:tr>
              <a:tr h="498183">
                <a:tc>
                  <a:txBody>
                    <a:bodyPr/>
                    <a:lstStyle/>
                    <a:p>
                      <a:pPr marL="63500" algn="ct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0325" marR="83185" algn="just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dirty="0" smtClean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Raipur </a:t>
                      </a:r>
                      <a:r>
                        <a:rPr lang="en-IN" sz="1400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Khurd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4135" marR="89535" algn="ct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4135" marR="89535" algn="ct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85725" algn="ct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5549332"/>
                  </a:ext>
                </a:extLst>
              </a:tr>
              <a:tr h="249091">
                <a:tc>
                  <a:txBody>
                    <a:bodyPr/>
                    <a:lstStyle/>
                    <a:p>
                      <a:pPr marL="63500" algn="ct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0325" marR="83185" algn="just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dirty="0" smtClean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n-IN" sz="1400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4135" marR="89535" algn="ct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4135" marR="89535" algn="ct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85725" algn="ct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SBR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4135" algn="ct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R="9017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i="1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Additional units to be added</a:t>
                      </a:r>
                      <a:endParaRPr lang="en-IN" sz="1400" dirty="0">
                        <a:effectLst/>
                        <a:latin typeface="Tw Cen MT" panose="020B0602020104020603" pitchFamily="34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551510"/>
                  </a:ext>
                </a:extLst>
              </a:tr>
              <a:tr h="385151">
                <a:tc>
                  <a:txBody>
                    <a:bodyPr/>
                    <a:lstStyle/>
                    <a:p>
                      <a:pPr marL="63500" algn="ct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0325" marR="83185" algn="just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dirty="0" smtClean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Dhanas</a:t>
                      </a:r>
                      <a:endParaRPr lang="en-IN" sz="1400" dirty="0">
                        <a:effectLst/>
                        <a:latin typeface="Tw Cen MT" panose="020B0602020104020603" pitchFamily="34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4135" marR="89535" algn="ct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1.65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4135" marR="89535" algn="ct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1.65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85725" algn="ct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SBR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4135" algn="ct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67628"/>
                  </a:ext>
                </a:extLst>
              </a:tr>
              <a:tr h="678449">
                <a:tc>
                  <a:txBody>
                    <a:bodyPr/>
                    <a:lstStyle/>
                    <a:p>
                      <a:pPr marL="63500" algn="ct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0325" marR="83185" algn="just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dirty="0" smtClean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Raipur Kalan*</a:t>
                      </a:r>
                      <a:endParaRPr lang="en-IN" sz="1400" dirty="0">
                        <a:effectLst/>
                        <a:latin typeface="Tw Cen MT" panose="020B0602020104020603" pitchFamily="34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135" marR="89535" algn="ct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135" marR="89535" algn="ct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310" marR="85725" algn="ct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SBR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135" algn="ct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135" marR="90170" algn="ct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i="1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Not Commissioned</a:t>
                      </a:r>
                      <a:endParaRPr lang="en-IN" sz="1400" dirty="0">
                        <a:effectLst/>
                        <a:latin typeface="Tw Cen MT" panose="020B0602020104020603" pitchFamily="34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3868802"/>
                  </a:ext>
                </a:extLst>
              </a:tr>
              <a:tr h="450624">
                <a:tc>
                  <a:txBody>
                    <a:bodyPr/>
                    <a:lstStyle/>
                    <a:p>
                      <a:pPr marL="63500" algn="ct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0325" marR="83185" algn="just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STP at </a:t>
                      </a:r>
                      <a:r>
                        <a:rPr lang="en-IN" sz="1400" dirty="0" err="1" smtClean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Maloya</a:t>
                      </a:r>
                      <a:r>
                        <a:rPr lang="en-IN" sz="1400" dirty="0" smtClean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en-IN" sz="1400" dirty="0">
                        <a:effectLst/>
                        <a:latin typeface="Tw Cen MT" panose="020B0602020104020603" pitchFamily="34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135" marR="89535" algn="ct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135" marR="89535" algn="ct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310" marR="85725" algn="ct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SBR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135" algn="ct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135" marR="90170" algn="ct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i="1" dirty="0" smtClean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Commissioned</a:t>
                      </a:r>
                      <a:endParaRPr lang="en-IN" sz="1400" dirty="0">
                        <a:effectLst/>
                        <a:latin typeface="Tw Cen MT" panose="020B0602020104020603" pitchFamily="34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0981592"/>
                  </a:ext>
                </a:extLst>
              </a:tr>
              <a:tr h="447358">
                <a:tc gridSpan="2">
                  <a:txBody>
                    <a:bodyPr/>
                    <a:lstStyle/>
                    <a:p>
                      <a:pPr marR="83185" indent="-5715" algn="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b="1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 (MGD)</a:t>
                      </a:r>
                      <a:endParaRPr lang="en-IN" sz="1400" dirty="0">
                        <a:effectLst/>
                        <a:latin typeface="Tw Cen MT" panose="020B0602020104020603" pitchFamily="34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3815" marR="89535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168400" algn="l"/>
                        </a:tabLst>
                      </a:pPr>
                      <a:r>
                        <a:rPr lang="en-IN" sz="1400" b="1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IN" sz="1400" b="1" dirty="0" smtClean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55.15</a:t>
                      </a:r>
                      <a:endParaRPr lang="en-IN" sz="1400" dirty="0">
                        <a:effectLst/>
                        <a:latin typeface="Tw Cen MT" panose="020B0602020104020603" pitchFamily="34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43815" marR="89535" algn="ct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168400" algn="l"/>
                        </a:tabLst>
                      </a:pPr>
                      <a:r>
                        <a:rPr lang="en-IN" sz="1400" b="1" dirty="0" smtClean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55.9</a:t>
                      </a:r>
                      <a:endParaRPr lang="en-IN" sz="1400" dirty="0">
                        <a:effectLst/>
                        <a:latin typeface="Tw Cen MT" panose="020B0602020104020603" pitchFamily="34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43815" marR="89535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168400" algn="l"/>
                        </a:tabLst>
                      </a:pPr>
                      <a:r>
                        <a:rPr lang="en-IN" sz="1400" b="1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endParaRPr lang="en-IN" sz="1400" dirty="0">
                        <a:effectLst/>
                        <a:latin typeface="Tw Cen MT" panose="020B0602020104020603" pitchFamily="34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1400" dirty="0">
                          <a:effectLst/>
                          <a:latin typeface="Tw Cen MT" panose="020B0602020104020603" pitchFamily="34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456369"/>
                  </a:ext>
                </a:extLst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6178719" y="4975003"/>
            <a:ext cx="341583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defRPr/>
            </a:pPr>
            <a:endParaRPr lang="en-US" sz="1300" b="1" dirty="0">
              <a:latin typeface="+mn-lt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6614160" y="4118562"/>
            <a:ext cx="152400" cy="223650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11480" y="6453522"/>
            <a:ext cx="4618864" cy="30777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*New STPs Constructed by Municipal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75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1523"/>
            <a:ext cx="6958211" cy="58455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8AA9BD-5B28-4BB1-803B-54BB6E1B0DE1}"/>
              </a:ext>
            </a:extLst>
          </p:cNvPr>
          <p:cNvSpPr txBox="1"/>
          <p:nvPr/>
        </p:nvSpPr>
        <p:spPr>
          <a:xfrm>
            <a:off x="1127124" y="309287"/>
            <a:ext cx="8311466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25" b="1" dirty="0">
                <a:solidFill>
                  <a:schemeClr val="tx1"/>
                </a:solidFill>
                <a:latin typeface="Tw Cen MT" panose="020B0602020104020603" pitchFamily="34" charset="0"/>
              </a:rPr>
              <a:t>Augmentation of Sewerage Treatment Plants (STPs)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9A81CDB-32D0-44DE-8C97-ED9715A26794}"/>
              </a:ext>
            </a:extLst>
          </p:cNvPr>
          <p:cNvGrpSpPr/>
          <p:nvPr/>
        </p:nvGrpSpPr>
        <p:grpSpPr>
          <a:xfrm>
            <a:off x="4370240" y="884133"/>
            <a:ext cx="1165522" cy="154781"/>
            <a:chOff x="4679586" y="878988"/>
            <a:chExt cx="1434489" cy="1905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31D10B2-1E82-41AB-86A1-B072302828F6}"/>
                </a:ext>
              </a:extLst>
            </p:cNvPr>
            <p:cNvSpPr/>
            <p:nvPr/>
          </p:nvSpPr>
          <p:spPr>
            <a:xfrm>
              <a:off x="4679586" y="878988"/>
              <a:ext cx="190500" cy="190500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DB7722A-3558-43A6-B164-DF6A02A376BF}"/>
                </a:ext>
              </a:extLst>
            </p:cNvPr>
            <p:cNvSpPr/>
            <p:nvPr/>
          </p:nvSpPr>
          <p:spPr>
            <a:xfrm>
              <a:off x="4990736" y="878988"/>
              <a:ext cx="190500" cy="190500"/>
            </a:xfrm>
            <a:prstGeom prst="ellipse">
              <a:avLst/>
            </a:prstGeom>
            <a:solidFill>
              <a:srgbClr val="EE9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FE304DF-F7E1-42ED-9E9B-4CE7C44D9B16}"/>
                </a:ext>
              </a:extLst>
            </p:cNvPr>
            <p:cNvSpPr/>
            <p:nvPr/>
          </p:nvSpPr>
          <p:spPr>
            <a:xfrm>
              <a:off x="5301522" y="878988"/>
              <a:ext cx="190500" cy="190500"/>
            </a:xfrm>
            <a:prstGeom prst="ellipse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F54F95C-E83F-4F9D-8AD7-617D43243D98}"/>
                </a:ext>
              </a:extLst>
            </p:cNvPr>
            <p:cNvSpPr/>
            <p:nvPr/>
          </p:nvSpPr>
          <p:spPr>
            <a:xfrm>
              <a:off x="5612308" y="878988"/>
              <a:ext cx="190500" cy="190500"/>
            </a:xfrm>
            <a:prstGeom prst="ellipse">
              <a:avLst/>
            </a:prstGeom>
            <a:solidFill>
              <a:srgbClr val="1C7C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0EAC4EE-D672-4D5A-8655-7DB7D57CBE0E}"/>
                </a:ext>
              </a:extLst>
            </p:cNvPr>
            <p:cNvSpPr/>
            <p:nvPr/>
          </p:nvSpPr>
          <p:spPr>
            <a:xfrm>
              <a:off x="5923575" y="878988"/>
              <a:ext cx="190500" cy="1905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</p:grp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400761924"/>
              </p:ext>
            </p:extLst>
          </p:nvPr>
        </p:nvGraphicFramePr>
        <p:xfrm>
          <a:off x="6447933" y="1926626"/>
          <a:ext cx="3458067" cy="3915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9784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5" t="19257" r="174"/>
          <a:stretch/>
        </p:blipFill>
        <p:spPr>
          <a:xfrm>
            <a:off x="87848" y="1202309"/>
            <a:ext cx="4732020" cy="27128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0" t="14047"/>
          <a:stretch/>
        </p:blipFill>
        <p:spPr>
          <a:xfrm>
            <a:off x="4932317" y="1202309"/>
            <a:ext cx="4898992" cy="27128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8AA9BD-5B28-4BB1-803B-54BB6E1B0DE1}"/>
              </a:ext>
            </a:extLst>
          </p:cNvPr>
          <p:cNvSpPr txBox="1"/>
          <p:nvPr/>
        </p:nvSpPr>
        <p:spPr>
          <a:xfrm>
            <a:off x="688525" y="245447"/>
            <a:ext cx="8670465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4000" b="1">
                <a:solidFill>
                  <a:schemeClr val="tx1"/>
                </a:solidFill>
                <a:latin typeface="Tw Cen MT" panose="020B0602020104020603" pitchFamily="34" charset="0"/>
              </a:defRPr>
            </a:lvl1pPr>
          </a:lstStyle>
          <a:p>
            <a:r>
              <a:rPr lang="en-US" sz="3250" dirty="0" smtClean="0"/>
              <a:t>Integrated Command Control Centre</a:t>
            </a:r>
            <a:endParaRPr lang="en-US" sz="325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9A81CDB-32D0-44DE-8C97-ED9715A26794}"/>
              </a:ext>
            </a:extLst>
          </p:cNvPr>
          <p:cNvGrpSpPr/>
          <p:nvPr/>
        </p:nvGrpSpPr>
        <p:grpSpPr>
          <a:xfrm>
            <a:off x="4060842" y="886661"/>
            <a:ext cx="1165522" cy="154781"/>
            <a:chOff x="4679586" y="878988"/>
            <a:chExt cx="1434489" cy="1905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31D10B2-1E82-41AB-86A1-B072302828F6}"/>
                </a:ext>
              </a:extLst>
            </p:cNvPr>
            <p:cNvSpPr/>
            <p:nvPr/>
          </p:nvSpPr>
          <p:spPr>
            <a:xfrm>
              <a:off x="4679586" y="878988"/>
              <a:ext cx="190500" cy="190500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DB7722A-3558-43A6-B164-DF6A02A376BF}"/>
                </a:ext>
              </a:extLst>
            </p:cNvPr>
            <p:cNvSpPr/>
            <p:nvPr/>
          </p:nvSpPr>
          <p:spPr>
            <a:xfrm>
              <a:off x="4990736" y="878988"/>
              <a:ext cx="190500" cy="190500"/>
            </a:xfrm>
            <a:prstGeom prst="ellipse">
              <a:avLst/>
            </a:prstGeom>
            <a:solidFill>
              <a:srgbClr val="EE9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FE304DF-F7E1-42ED-9E9B-4CE7C44D9B16}"/>
                </a:ext>
              </a:extLst>
            </p:cNvPr>
            <p:cNvSpPr/>
            <p:nvPr/>
          </p:nvSpPr>
          <p:spPr>
            <a:xfrm>
              <a:off x="5301522" y="878988"/>
              <a:ext cx="190500" cy="190500"/>
            </a:xfrm>
            <a:prstGeom prst="ellipse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F54F95C-E83F-4F9D-8AD7-617D43243D98}"/>
                </a:ext>
              </a:extLst>
            </p:cNvPr>
            <p:cNvSpPr/>
            <p:nvPr/>
          </p:nvSpPr>
          <p:spPr>
            <a:xfrm>
              <a:off x="5612308" y="878988"/>
              <a:ext cx="190500" cy="190500"/>
            </a:xfrm>
            <a:prstGeom prst="ellipse">
              <a:avLst/>
            </a:prstGeom>
            <a:solidFill>
              <a:srgbClr val="1C7C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0EAC4EE-D672-4D5A-8655-7DB7D57CBE0E}"/>
                </a:ext>
              </a:extLst>
            </p:cNvPr>
            <p:cNvSpPr/>
            <p:nvPr/>
          </p:nvSpPr>
          <p:spPr>
            <a:xfrm>
              <a:off x="5923575" y="878988"/>
              <a:ext cx="190500" cy="1905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</p:grp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123467D7-4E0C-004B-8B62-F371B31EAF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4623754"/>
              </p:ext>
            </p:extLst>
          </p:nvPr>
        </p:nvGraphicFramePr>
        <p:xfrm>
          <a:off x="93162" y="4072125"/>
          <a:ext cx="8492038" cy="1567816"/>
        </p:xfrm>
        <a:graphic>
          <a:graphicData uri="http://schemas.openxmlformats.org/drawingml/2006/table">
            <a:tbl>
              <a:tblPr firstRow="1">
                <a:tableStyleId>{68D230F3-CF80-4859-8CE7-A43EE81993B5}</a:tableStyleId>
              </a:tblPr>
              <a:tblGrid>
                <a:gridCol w="4806402">
                  <a:extLst>
                    <a:ext uri="{9D8B030D-6E8A-4147-A177-3AD203B41FA5}">
                      <a16:colId xmlns:a16="http://schemas.microsoft.com/office/drawing/2014/main" val="364456766"/>
                    </a:ext>
                  </a:extLst>
                </a:gridCol>
                <a:gridCol w="3685636">
                  <a:extLst>
                    <a:ext uri="{9D8B030D-6E8A-4147-A177-3AD203B41FA5}">
                      <a16:colId xmlns:a16="http://schemas.microsoft.com/office/drawing/2014/main" val="3219599683"/>
                    </a:ext>
                  </a:extLst>
                </a:gridCol>
              </a:tblGrid>
              <a:tr h="5200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w Cen MT" panose="020B0602020104020603" pitchFamily="34" charset="77"/>
                        </a:rPr>
                        <a:t>Work</a:t>
                      </a:r>
                      <a:r>
                        <a:rPr lang="en-US" sz="1800" baseline="0" dirty="0" smtClean="0">
                          <a:latin typeface="Tw Cen MT" panose="020B0602020104020603" pitchFamily="34" charset="77"/>
                        </a:rPr>
                        <a:t> Progress</a:t>
                      </a:r>
                    </a:p>
                    <a:p>
                      <a:pPr marL="232172" indent="-232172">
                        <a:buFont typeface="Wingdings" pitchFamily="2" charset="2"/>
                        <a:buChar char="§"/>
                      </a:pPr>
                      <a:r>
                        <a:rPr lang="en-IN" sz="1600" b="0" dirty="0" smtClean="0">
                          <a:latin typeface="Tw Cen MT" panose="020B0602020104020603" pitchFamily="34" charset="77"/>
                        </a:rPr>
                        <a:t>Financial Proposal and Draft Agreement from BEL expected today</a:t>
                      </a:r>
                    </a:p>
                    <a:p>
                      <a:pPr marL="232172" indent="-232172">
                        <a:buFont typeface="Wingdings" pitchFamily="2" charset="2"/>
                        <a:buChar char="§"/>
                      </a:pPr>
                      <a:r>
                        <a:rPr lang="en-IN" sz="1600" b="0" dirty="0" smtClean="0">
                          <a:latin typeface="Tw Cen MT" panose="020B0602020104020603" pitchFamily="34" charset="77"/>
                        </a:rPr>
                        <a:t>Cost of Project: Rs 239 Cr</a:t>
                      </a:r>
                    </a:p>
                    <a:p>
                      <a:pPr marL="232172" indent="-232172">
                        <a:buFont typeface="Wingdings" pitchFamily="2" charset="2"/>
                        <a:buChar char="§"/>
                      </a:pPr>
                      <a:r>
                        <a:rPr lang="en-IN" sz="1600" b="0" dirty="0" smtClean="0">
                          <a:latin typeface="Tw Cen MT" panose="020B0602020104020603" pitchFamily="34" charset="77"/>
                        </a:rPr>
                        <a:t>Signing of Agreement by Jan 2020</a:t>
                      </a:r>
                    </a:p>
                    <a:p>
                      <a:pPr marL="232172" indent="-232172">
                        <a:buFont typeface="Wingdings" pitchFamily="2" charset="2"/>
                        <a:buChar char="§"/>
                      </a:pPr>
                      <a:r>
                        <a:rPr lang="en-IN" sz="1600" b="0" dirty="0" smtClean="0">
                          <a:latin typeface="Tw Cen MT" panose="020B0602020104020603" pitchFamily="34" charset="77"/>
                        </a:rPr>
                        <a:t>Project Implementation Timeline – January 2021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w Cen MT" panose="020B0602020104020603" pitchFamily="34" charset="77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444239333"/>
                  </a:ext>
                </a:extLst>
              </a:tr>
            </a:tbl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6028871" y="4486158"/>
            <a:ext cx="3486432" cy="1669671"/>
            <a:chOff x="437616" y="1690192"/>
            <a:chExt cx="9269493" cy="4439211"/>
          </a:xfrm>
        </p:grpSpPr>
        <p:grpSp>
          <p:nvGrpSpPr>
            <p:cNvPr id="16" name="Group 15"/>
            <p:cNvGrpSpPr/>
            <p:nvPr/>
          </p:nvGrpSpPr>
          <p:grpSpPr>
            <a:xfrm>
              <a:off x="3815466" y="1690192"/>
              <a:ext cx="2340630" cy="990436"/>
              <a:chOff x="208644" y="1188357"/>
              <a:chExt cx="2880777" cy="1218998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8644" y="1188357"/>
                <a:ext cx="1179286" cy="1179286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1341622" y="1601650"/>
                <a:ext cx="1747799" cy="8057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latin typeface="+mn-lt"/>
                  </a:rPr>
                  <a:t>CCTV</a:t>
                </a: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1414802" y="2651323"/>
              <a:ext cx="2780635" cy="1499176"/>
              <a:chOff x="499348" y="4239520"/>
              <a:chExt cx="3422320" cy="1845140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9348" y="4239520"/>
                <a:ext cx="1170096" cy="1170096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1040849" y="4271821"/>
                <a:ext cx="2880819" cy="18128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b="1" dirty="0">
                    <a:latin typeface="+mn-lt"/>
                  </a:rPr>
                  <a:t>Dynamic </a:t>
                </a:r>
              </a:p>
              <a:p>
                <a:pPr algn="ctr"/>
                <a:r>
                  <a:rPr lang="en-US" sz="1000" b="1" dirty="0">
                    <a:latin typeface="+mn-lt"/>
                  </a:rPr>
                  <a:t>Messaging </a:t>
                </a:r>
              </a:p>
              <a:p>
                <a:pPr algn="ctr"/>
                <a:r>
                  <a:rPr lang="en-US" sz="1000" b="1" dirty="0">
                    <a:latin typeface="+mn-lt"/>
                  </a:rPr>
                  <a:t>Signs</a:t>
                </a: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5968918" y="2766056"/>
              <a:ext cx="3260539" cy="864698"/>
              <a:chOff x="7160579" y="1915429"/>
              <a:chExt cx="4012970" cy="1064244"/>
            </a:xfrm>
          </p:grpSpPr>
          <p:pic>
            <p:nvPicPr>
              <p:cNvPr id="27" name="Picture 26" descr="elated image"/>
              <p:cNvPicPr>
                <a:picLocks noChangeAspect="1" noChangeArrowheads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60579" y="1915429"/>
                <a:ext cx="903803" cy="8876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8009475" y="2173966"/>
                <a:ext cx="3164074" cy="805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latin typeface="+mn-lt"/>
                  </a:rPr>
                  <a:t>City Network</a:t>
                </a: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3427903" y="2692204"/>
              <a:ext cx="2541013" cy="2519381"/>
              <a:chOff x="4184233" y="1933551"/>
              <a:chExt cx="3127400" cy="3100777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4184233" y="1933551"/>
                <a:ext cx="3106704" cy="3100777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pic>
            <p:nvPicPr>
              <p:cNvPr id="26" name="Picture 2" descr="elated image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88079" y="2181759"/>
                <a:ext cx="3123554" cy="22458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4241006" y="3227371"/>
              <a:ext cx="1326322" cy="654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latin typeface="+mn-lt"/>
                </a:rPr>
                <a:t>ICCC</a:t>
              </a:r>
            </a:p>
          </p:txBody>
        </p:sp>
        <p:pic>
          <p:nvPicPr>
            <p:cNvPr id="21" name="Picture 6" descr="elated image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616" y="5132654"/>
              <a:ext cx="817532" cy="813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475258" y="5298884"/>
              <a:ext cx="3704496" cy="654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latin typeface="+mn-lt"/>
                </a:rPr>
                <a:t>Traffic Enforcement</a:t>
              </a:r>
            </a:p>
          </p:txBody>
        </p:sp>
        <p:pic>
          <p:nvPicPr>
            <p:cNvPr id="23" name="Picture 4" descr="mage result for traffic lights vector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5182" y="4907264"/>
              <a:ext cx="601638" cy="1010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6782553" y="5065617"/>
              <a:ext cx="2924556" cy="10637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latin typeface="+mn-lt"/>
                </a:rPr>
                <a:t>Traffic </a:t>
              </a:r>
              <a:r>
                <a:rPr lang="en-US" sz="1000" b="1">
                  <a:latin typeface="+mn-lt"/>
                </a:rPr>
                <a:t>Signals </a:t>
              </a:r>
            </a:p>
            <a:p>
              <a:pPr algn="ctr"/>
              <a:r>
                <a:rPr lang="en-US" sz="1000" b="1" dirty="0">
                  <a:latin typeface="+mn-lt"/>
                </a:rPr>
                <a:t>Monitoring 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7299344" y="6566630"/>
            <a:ext cx="1416448" cy="283370"/>
            <a:chOff x="9388651" y="811045"/>
            <a:chExt cx="6134557" cy="1227260"/>
          </a:xfrm>
        </p:grpSpPr>
        <p:pic>
          <p:nvPicPr>
            <p:cNvPr id="74" name="Picture 22" descr="elated image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8651" y="811045"/>
              <a:ext cx="891911" cy="891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TextBox 74"/>
            <p:cNvSpPr txBox="1"/>
            <p:nvPr/>
          </p:nvSpPr>
          <p:spPr>
            <a:xfrm>
              <a:off x="10307989" y="971935"/>
              <a:ext cx="5215219" cy="10663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latin typeface="+mn-lt"/>
                </a:rPr>
                <a:t>MCC Mobile App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8357184" y="4318501"/>
            <a:ext cx="1216256" cy="325934"/>
            <a:chOff x="9355982" y="1965643"/>
            <a:chExt cx="5267538" cy="1411603"/>
          </a:xfrm>
        </p:grpSpPr>
        <p:pic>
          <p:nvPicPr>
            <p:cNvPr id="72" name="Picture 24" descr="elated image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5982" y="1965643"/>
              <a:ext cx="1001384" cy="1001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TextBox 72"/>
            <p:cNvSpPr txBox="1"/>
            <p:nvPr/>
          </p:nvSpPr>
          <p:spPr>
            <a:xfrm>
              <a:off x="10373308" y="2310876"/>
              <a:ext cx="4250212" cy="10663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latin typeface="+mn-lt"/>
                </a:rPr>
                <a:t>Assets </a:t>
              </a:r>
              <a:r>
                <a:rPr lang="en-US" sz="1000" b="1" dirty="0" err="1">
                  <a:latin typeface="+mn-lt"/>
                </a:rPr>
                <a:t>Mgmt</a:t>
              </a:r>
              <a:endParaRPr lang="en-US" sz="1000" b="1" dirty="0">
                <a:latin typeface="+mn-lt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6382858" y="4363236"/>
            <a:ext cx="691122" cy="308688"/>
            <a:chOff x="9391207" y="5144648"/>
            <a:chExt cx="2993210" cy="1336913"/>
          </a:xfrm>
        </p:grpSpPr>
        <p:pic>
          <p:nvPicPr>
            <p:cNvPr id="70" name="Picture 28" descr="elated image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1207" y="5144648"/>
              <a:ext cx="982491" cy="982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/>
            <p:cNvSpPr txBox="1"/>
            <p:nvPr/>
          </p:nvSpPr>
          <p:spPr>
            <a:xfrm>
              <a:off x="10633512" y="5415193"/>
              <a:ext cx="1750905" cy="10663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latin typeface="+mn-lt"/>
                </a:rPr>
                <a:t>GIS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852184" y="5363886"/>
            <a:ext cx="890543" cy="277282"/>
            <a:chOff x="11660622" y="6339178"/>
            <a:chExt cx="890543" cy="277282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8" t="70556" r="45039" b="5684"/>
            <a:stretch/>
          </p:blipFill>
          <p:spPr>
            <a:xfrm>
              <a:off x="11660622" y="6339178"/>
              <a:ext cx="472886" cy="149747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12167727" y="6370239"/>
              <a:ext cx="38343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latin typeface="+mn-lt"/>
                </a:rPr>
                <a:t>ITS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6480049" y="6302234"/>
            <a:ext cx="16385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+mn-lt"/>
              </a:rPr>
              <a:t>City Traffic Surveillance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415" y="6260683"/>
            <a:ext cx="266408" cy="26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03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8AA9BD-5B28-4BB1-803B-54BB6E1B0DE1}"/>
              </a:ext>
            </a:extLst>
          </p:cNvPr>
          <p:cNvSpPr txBox="1"/>
          <p:nvPr/>
        </p:nvSpPr>
        <p:spPr>
          <a:xfrm>
            <a:off x="287816" y="308598"/>
            <a:ext cx="8670465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50" b="1" dirty="0" smtClean="0">
                <a:solidFill>
                  <a:schemeClr val="tx1"/>
                </a:solidFill>
                <a:latin typeface="+mn-lt"/>
              </a:rPr>
              <a:t>e-Governance Project</a:t>
            </a:r>
            <a:endParaRPr lang="en-US" sz="3250" b="1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9A81CDB-32D0-44DE-8C97-ED9715A26794}"/>
              </a:ext>
            </a:extLst>
          </p:cNvPr>
          <p:cNvGrpSpPr/>
          <p:nvPr/>
        </p:nvGrpSpPr>
        <p:grpSpPr>
          <a:xfrm>
            <a:off x="4370240" y="880129"/>
            <a:ext cx="1165522" cy="154781"/>
            <a:chOff x="4679586" y="878988"/>
            <a:chExt cx="1434489" cy="19050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31D10B2-1E82-41AB-86A1-B072302828F6}"/>
                </a:ext>
              </a:extLst>
            </p:cNvPr>
            <p:cNvSpPr/>
            <p:nvPr/>
          </p:nvSpPr>
          <p:spPr>
            <a:xfrm>
              <a:off x="4679586" y="878988"/>
              <a:ext cx="190500" cy="190500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DB7722A-3558-43A6-B164-DF6A02A376BF}"/>
                </a:ext>
              </a:extLst>
            </p:cNvPr>
            <p:cNvSpPr/>
            <p:nvPr/>
          </p:nvSpPr>
          <p:spPr>
            <a:xfrm>
              <a:off x="4990736" y="878988"/>
              <a:ext cx="190500" cy="190500"/>
            </a:xfrm>
            <a:prstGeom prst="ellipse">
              <a:avLst/>
            </a:prstGeom>
            <a:solidFill>
              <a:srgbClr val="EE9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FE304DF-F7E1-42ED-9E9B-4CE7C44D9B16}"/>
                </a:ext>
              </a:extLst>
            </p:cNvPr>
            <p:cNvSpPr/>
            <p:nvPr/>
          </p:nvSpPr>
          <p:spPr>
            <a:xfrm>
              <a:off x="5301522" y="878988"/>
              <a:ext cx="190500" cy="190500"/>
            </a:xfrm>
            <a:prstGeom prst="ellipse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F54F95C-E83F-4F9D-8AD7-617D43243D98}"/>
                </a:ext>
              </a:extLst>
            </p:cNvPr>
            <p:cNvSpPr/>
            <p:nvPr/>
          </p:nvSpPr>
          <p:spPr>
            <a:xfrm>
              <a:off x="5612308" y="878988"/>
              <a:ext cx="190500" cy="190500"/>
            </a:xfrm>
            <a:prstGeom prst="ellipse">
              <a:avLst/>
            </a:prstGeom>
            <a:solidFill>
              <a:srgbClr val="1C7C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0EAC4EE-D672-4D5A-8655-7DB7D57CBE0E}"/>
                </a:ext>
              </a:extLst>
            </p:cNvPr>
            <p:cNvSpPr/>
            <p:nvPr/>
          </p:nvSpPr>
          <p:spPr>
            <a:xfrm>
              <a:off x="5923575" y="878988"/>
              <a:ext cx="190500" cy="1905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</p:grpSp>
      <p:sp>
        <p:nvSpPr>
          <p:cNvPr id="11" name="Parallelogram 10"/>
          <p:cNvSpPr/>
          <p:nvPr/>
        </p:nvSpPr>
        <p:spPr>
          <a:xfrm>
            <a:off x="314172" y="3077873"/>
            <a:ext cx="6824743" cy="1174995"/>
          </a:xfrm>
          <a:prstGeom prst="parallelogram">
            <a:avLst/>
          </a:prstGeom>
          <a:solidFill>
            <a:srgbClr val="E9FF47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2" name="Parallelogram 11"/>
          <p:cNvSpPr/>
          <p:nvPr/>
        </p:nvSpPr>
        <p:spPr>
          <a:xfrm>
            <a:off x="314172" y="1759379"/>
            <a:ext cx="6799037" cy="1203010"/>
          </a:xfrm>
          <a:prstGeom prst="parallelogram">
            <a:avLst/>
          </a:prstGeom>
          <a:solidFill>
            <a:srgbClr val="FF99CC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" name="Text Placeholder 5"/>
          <p:cNvSpPr txBox="1">
            <a:spLocks/>
          </p:cNvSpPr>
          <p:nvPr/>
        </p:nvSpPr>
        <p:spPr>
          <a:xfrm>
            <a:off x="573206" y="1872739"/>
            <a:ext cx="6470173" cy="22405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I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rPr>
              <a:t>C</a:t>
            </a:r>
            <a:r>
              <a:rPr lang="en-IN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rPr>
              <a:t>itizen </a:t>
            </a:r>
            <a:r>
              <a:rPr lang="en-I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rPr>
              <a:t>R</a:t>
            </a:r>
            <a:r>
              <a:rPr lang="en-IN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rPr>
              <a:t>elated –</a:t>
            </a:r>
            <a:r>
              <a:rPr lang="en-I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rPr>
              <a:t>Services dealing with citizens </a:t>
            </a:r>
          </a:p>
          <a:p>
            <a:pPr algn="ctr"/>
            <a:r>
              <a:rPr lang="en-I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rPr>
              <a:t>                              </a:t>
            </a:r>
            <a:r>
              <a:rPr lang="en-I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rPr>
              <a:t>at</a:t>
            </a:r>
            <a:r>
              <a:rPr lang="en-I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rPr>
              <a:t> present operating </a:t>
            </a:r>
            <a:r>
              <a:rPr lang="en-IN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rPr>
              <a:t>manually (14 services).</a:t>
            </a:r>
            <a:endParaRPr lang="en-IN" sz="1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IN" sz="1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IN" sz="18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IN" sz="18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rPr>
              <a:t>nternal </a:t>
            </a:r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rPr>
              <a:t>S</a:t>
            </a:r>
            <a:r>
              <a:rPr lang="en-IN" sz="18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rPr>
              <a:t>ervices –</a:t>
            </a:r>
            <a:r>
              <a:rPr lang="en-I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rPr>
              <a:t>Services of MC </a:t>
            </a:r>
            <a:r>
              <a:rPr lang="en-IN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rPr>
              <a:t>Chandigarh helping </a:t>
            </a:r>
            <a:r>
              <a:rPr lang="en-I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rPr>
              <a:t>with day to day working (14 services).</a:t>
            </a:r>
          </a:p>
        </p:txBody>
      </p:sp>
      <p:pic>
        <p:nvPicPr>
          <p:cNvPr id="14" name="Picture 2" descr="Image result for citizen vector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507" y="2374778"/>
            <a:ext cx="633615" cy="54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Related imag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1" y="731002"/>
            <a:ext cx="2641600" cy="129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14171" y="4569744"/>
            <a:ext cx="68599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800" b="1" dirty="0">
                <a:solidFill>
                  <a:schemeClr val="tx1"/>
                </a:solidFill>
                <a:latin typeface="+mn-lt"/>
              </a:rPr>
              <a:t>Phase I </a:t>
            </a:r>
            <a:r>
              <a:rPr lang="en-IN" sz="1800" b="1" dirty="0" smtClean="0">
                <a:solidFill>
                  <a:schemeClr val="tx1"/>
                </a:solidFill>
                <a:latin typeface="+mn-lt"/>
              </a:rPr>
              <a:t>-</a:t>
            </a:r>
            <a:r>
              <a:rPr lang="en-IN" sz="1800" dirty="0" smtClean="0">
                <a:solidFill>
                  <a:schemeClr val="tx1"/>
                </a:solidFill>
                <a:latin typeface="+mn-lt"/>
              </a:rPr>
              <a:t>Web Portal &amp; Mobile app, live </a:t>
            </a:r>
            <a:r>
              <a:rPr lang="en-IN" sz="1800" dirty="0">
                <a:solidFill>
                  <a:schemeClr val="tx1"/>
                </a:solidFill>
                <a:latin typeface="+mn-lt"/>
              </a:rPr>
              <a:t>by </a:t>
            </a:r>
            <a:r>
              <a:rPr lang="en-IN" sz="1800" dirty="0" smtClean="0">
                <a:solidFill>
                  <a:schemeClr val="tx1"/>
                </a:solidFill>
                <a:latin typeface="+mn-lt"/>
              </a:rPr>
              <a:t>Jan’ 20</a:t>
            </a:r>
          </a:p>
          <a:p>
            <a:r>
              <a:rPr lang="en-IN" sz="1800" b="1" dirty="0" smtClean="0">
                <a:solidFill>
                  <a:schemeClr val="tx1"/>
                </a:solidFill>
                <a:latin typeface="+mn-lt"/>
              </a:rPr>
              <a:t>Phase II- </a:t>
            </a:r>
            <a:r>
              <a:rPr lang="en-IN" sz="1800" dirty="0" smtClean="0">
                <a:solidFill>
                  <a:schemeClr val="tx1"/>
                </a:solidFill>
                <a:latin typeface="+mn-lt"/>
              </a:rPr>
              <a:t>Citizen related services including OBPS, live </a:t>
            </a:r>
            <a:r>
              <a:rPr lang="en-IN" sz="1800" dirty="0">
                <a:solidFill>
                  <a:schemeClr val="tx1"/>
                </a:solidFill>
                <a:latin typeface="+mn-lt"/>
              </a:rPr>
              <a:t>by </a:t>
            </a:r>
            <a:r>
              <a:rPr lang="en-IN" sz="1800" dirty="0" smtClean="0">
                <a:solidFill>
                  <a:schemeClr val="tx1"/>
                </a:solidFill>
                <a:latin typeface="+mn-lt"/>
              </a:rPr>
              <a:t>Mar’ 20</a:t>
            </a:r>
          </a:p>
          <a:p>
            <a:r>
              <a:rPr lang="en-IN" sz="1800" b="1" dirty="0" smtClean="0">
                <a:solidFill>
                  <a:schemeClr val="tx1"/>
                </a:solidFill>
                <a:latin typeface="+mn-lt"/>
              </a:rPr>
              <a:t>Phase III- </a:t>
            </a:r>
            <a:r>
              <a:rPr lang="en-IN" sz="1800" dirty="0">
                <a:solidFill>
                  <a:schemeClr val="tx1"/>
                </a:solidFill>
                <a:latin typeface="+mn-lt"/>
              </a:rPr>
              <a:t>All </a:t>
            </a:r>
            <a:r>
              <a:rPr lang="en-IN" sz="1800" dirty="0" smtClean="0">
                <a:solidFill>
                  <a:schemeClr val="tx1"/>
                </a:solidFill>
                <a:latin typeface="+mn-lt"/>
              </a:rPr>
              <a:t>Internal services, live </a:t>
            </a:r>
            <a:r>
              <a:rPr lang="en-IN" sz="1800" dirty="0">
                <a:solidFill>
                  <a:schemeClr val="tx1"/>
                </a:solidFill>
                <a:latin typeface="+mn-lt"/>
              </a:rPr>
              <a:t>by </a:t>
            </a:r>
            <a:r>
              <a:rPr lang="en-IN" sz="1800" b="1" dirty="0" smtClean="0">
                <a:solidFill>
                  <a:srgbClr val="FF0000"/>
                </a:solidFill>
                <a:latin typeface="+mn-lt"/>
              </a:rPr>
              <a:t>June 2020</a:t>
            </a:r>
          </a:p>
        </p:txBody>
      </p:sp>
      <p:sp>
        <p:nvSpPr>
          <p:cNvPr id="9" name="Rectangle 8"/>
          <p:cNvSpPr/>
          <p:nvPr/>
        </p:nvSpPr>
        <p:spPr>
          <a:xfrm>
            <a:off x="305293" y="5880722"/>
            <a:ext cx="491354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+mn-lt"/>
                <a:ea typeface="Times New Roman"/>
                <a:cs typeface="Times New Roman"/>
              </a:rPr>
              <a:t>Project </a:t>
            </a:r>
            <a:r>
              <a:rPr lang="en-US" sz="1800" b="1" dirty="0">
                <a:solidFill>
                  <a:srgbClr val="FF0000"/>
                </a:solidFill>
                <a:latin typeface="+mn-lt"/>
                <a:ea typeface="Times New Roman"/>
                <a:cs typeface="Times New Roman"/>
              </a:rPr>
              <a:t>Cost: </a:t>
            </a:r>
            <a:r>
              <a:rPr lang="en-GB" sz="1800" b="1" dirty="0" smtClean="0">
                <a:solidFill>
                  <a:srgbClr val="FF0000"/>
                </a:solidFill>
                <a:latin typeface="+mn-lt"/>
                <a:ea typeface="Times New Roman"/>
                <a:cs typeface="Times New Roman"/>
              </a:rPr>
              <a:t>11.5</a:t>
            </a:r>
            <a:r>
              <a:rPr lang="en-US" sz="1800" b="1" dirty="0" smtClean="0">
                <a:solidFill>
                  <a:srgbClr val="FF0000"/>
                </a:solidFill>
                <a:latin typeface="+mn-lt"/>
                <a:ea typeface="Times New Roman"/>
                <a:cs typeface="Times New Roman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+mn-lt"/>
                <a:ea typeface="Times New Roman"/>
                <a:cs typeface="Times New Roman"/>
              </a:rPr>
              <a:t>Cr.</a:t>
            </a:r>
            <a:endParaRPr lang="en-IN" sz="1800" dirty="0">
              <a:solidFill>
                <a:srgbClr val="FF0000"/>
              </a:solidFill>
              <a:latin typeface="+mn-lt"/>
            </a:endParaRPr>
          </a:p>
          <a:p>
            <a:pPr>
              <a:buClrTx/>
              <a:defRPr/>
            </a:pPr>
            <a:r>
              <a:rPr lang="en-US" sz="1800" b="1" dirty="0" smtClean="0">
                <a:solidFill>
                  <a:srgbClr val="FF0000"/>
                </a:solidFill>
                <a:latin typeface="+mn-lt"/>
                <a:ea typeface="Times New Roman"/>
                <a:cs typeface="Times New Roman"/>
              </a:rPr>
              <a:t>Stage</a:t>
            </a:r>
            <a:r>
              <a:rPr lang="en-US" sz="1800" b="1" dirty="0">
                <a:solidFill>
                  <a:srgbClr val="FF0000"/>
                </a:solidFill>
                <a:latin typeface="+mn-lt"/>
                <a:ea typeface="Times New Roman"/>
                <a:cs typeface="Times New Roman"/>
              </a:rPr>
              <a:t>: </a:t>
            </a:r>
            <a:r>
              <a:rPr lang="en-US" sz="1800" b="1" dirty="0" smtClean="0">
                <a:solidFill>
                  <a:srgbClr val="FF0000"/>
                </a:solidFill>
                <a:latin typeface="+mn-lt"/>
                <a:ea typeface="Times New Roman"/>
                <a:cs typeface="Times New Roman"/>
              </a:rPr>
              <a:t>Work in Progress</a:t>
            </a:r>
            <a:endParaRPr lang="en-US" sz="1800" b="1" dirty="0">
              <a:solidFill>
                <a:srgbClr val="FF0000"/>
              </a:solidFill>
              <a:latin typeface="+mn-lt"/>
              <a:ea typeface="Times New Roman"/>
              <a:cs typeface="Times New Roman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563336" y="2766697"/>
            <a:ext cx="1928420" cy="434995"/>
            <a:chOff x="352694" y="1919927"/>
            <a:chExt cx="2479863" cy="61234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694" y="1919927"/>
              <a:ext cx="600011" cy="612347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233909" y="2054769"/>
              <a:ext cx="1598648" cy="376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38" dirty="0">
                  <a:latin typeface="+mn-lt"/>
                  <a:ea typeface="Segoe UI" panose="020B0502040204020203" pitchFamily="34" charset="0"/>
                  <a:cs typeface="Segoe UI" panose="020B0502040204020203" pitchFamily="34" charset="0"/>
                </a:rPr>
                <a:t>Fire</a:t>
              </a:r>
              <a:r>
                <a:rPr lang="en-US" sz="1138" b="1" dirty="0">
                  <a:latin typeface="+mn-lt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138" dirty="0">
                  <a:latin typeface="+mn-lt"/>
                  <a:ea typeface="Segoe UI" panose="020B0502040204020203" pitchFamily="34" charset="0"/>
                  <a:cs typeface="Segoe UI" panose="020B0502040204020203" pitchFamily="34" charset="0"/>
                </a:rPr>
                <a:t>services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541158" y="3382180"/>
            <a:ext cx="2434386" cy="442557"/>
            <a:chOff x="309093" y="2901177"/>
            <a:chExt cx="3130512" cy="62299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093" y="2954788"/>
              <a:ext cx="645534" cy="554398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192492" y="2901177"/>
              <a:ext cx="2247113" cy="622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38" dirty="0">
                  <a:latin typeface="+mn-lt"/>
                  <a:ea typeface="Segoe UI" panose="020B0502040204020203" pitchFamily="34" charset="0"/>
                  <a:cs typeface="Segoe UI" panose="020B0502040204020203" pitchFamily="34" charset="0"/>
                </a:rPr>
                <a:t>Trade</a:t>
              </a:r>
              <a:r>
                <a:rPr lang="en-US" sz="1138" b="1" dirty="0">
                  <a:latin typeface="+mn-lt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138" dirty="0">
                  <a:latin typeface="+mn-lt"/>
                  <a:ea typeface="Segoe UI" panose="020B0502040204020203" pitchFamily="34" charset="0"/>
                  <a:cs typeface="Segoe UI" panose="020B0502040204020203" pitchFamily="34" charset="0"/>
                </a:rPr>
                <a:t>and</a:t>
              </a:r>
              <a:r>
                <a:rPr lang="en-US" sz="1138" b="1" dirty="0">
                  <a:latin typeface="+mn-lt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138" dirty="0">
                  <a:latin typeface="+mn-lt"/>
                  <a:ea typeface="Segoe UI" panose="020B0502040204020203" pitchFamily="34" charset="0"/>
                  <a:cs typeface="Segoe UI" panose="020B0502040204020203" pitchFamily="34" charset="0"/>
                </a:rPr>
                <a:t>marketing</a:t>
              </a:r>
              <a:r>
                <a:rPr lang="en-US" sz="1138" b="1" dirty="0">
                  <a:latin typeface="+mn-lt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138" dirty="0">
                  <a:latin typeface="+mn-lt"/>
                  <a:ea typeface="Segoe UI" panose="020B0502040204020203" pitchFamily="34" charset="0"/>
                  <a:cs typeface="Segoe UI" panose="020B0502040204020203" pitchFamily="34" charset="0"/>
                </a:rPr>
                <a:t>license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8214930" y="2013333"/>
            <a:ext cx="1811058" cy="442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IN" sz="1138" dirty="0">
                <a:latin typeface="+mn-lt"/>
                <a:ea typeface="Segoe UI" panose="020B0502040204020203" pitchFamily="34" charset="0"/>
                <a:cs typeface="Segoe UI" panose="020B0502040204020203" pitchFamily="34" charset="0"/>
              </a:rPr>
              <a:t>Booking of Banquet Hall / Community Hall</a:t>
            </a:r>
            <a:endParaRPr lang="en-US" sz="1138" dirty="0">
              <a:latin typeface="+mn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143" y="2009278"/>
            <a:ext cx="538016" cy="59212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564677" y="4114856"/>
            <a:ext cx="2100597" cy="385500"/>
            <a:chOff x="7564677" y="4443844"/>
            <a:chExt cx="2100597" cy="385500"/>
          </a:xfrm>
        </p:grpSpPr>
        <p:sp>
          <p:nvSpPr>
            <p:cNvPr id="27" name="TextBox 26"/>
            <p:cNvSpPr txBox="1"/>
            <p:nvPr/>
          </p:nvSpPr>
          <p:spPr>
            <a:xfrm>
              <a:off x="8228117" y="4541226"/>
              <a:ext cx="1437157" cy="2674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en-US" sz="1138" dirty="0">
                  <a:latin typeface="+mn-lt"/>
                  <a:ea typeface="Segoe UI" panose="020B0502040204020203" pitchFamily="34" charset="0"/>
                  <a:cs typeface="Segoe UI" panose="020B0502040204020203" pitchFamily="34" charset="0"/>
                </a:rPr>
                <a:t>Store Management</a:t>
              </a: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4677" y="4443844"/>
              <a:ext cx="490716" cy="38550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9" name="Group 28"/>
          <p:cNvGrpSpPr/>
          <p:nvPr/>
        </p:nvGrpSpPr>
        <p:grpSpPr>
          <a:xfrm>
            <a:off x="7564677" y="4761257"/>
            <a:ext cx="2309270" cy="442557"/>
            <a:chOff x="899707" y="2374420"/>
            <a:chExt cx="2842178" cy="544685"/>
          </a:xfrm>
        </p:grpSpPr>
        <p:sp>
          <p:nvSpPr>
            <p:cNvPr id="30" name="TextBox 29"/>
            <p:cNvSpPr txBox="1"/>
            <p:nvPr/>
          </p:nvSpPr>
          <p:spPr>
            <a:xfrm>
              <a:off x="1928708" y="2374420"/>
              <a:ext cx="1813177" cy="5446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138" dirty="0">
                  <a:latin typeface="+mn-lt"/>
                  <a:ea typeface="Segoe UI" panose="020B0502040204020203" pitchFamily="34" charset="0"/>
                  <a:cs typeface="Segoe UI" panose="020B0502040204020203" pitchFamily="34" charset="0"/>
                </a:rPr>
                <a:t>Financial Accounting </a:t>
              </a: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899707" y="2389411"/>
              <a:ext cx="573535" cy="483458"/>
              <a:chOff x="996664" y="2197654"/>
              <a:chExt cx="690660" cy="606227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996664" y="2197654"/>
                <a:ext cx="690660" cy="606227"/>
                <a:chOff x="3590280" y="1050885"/>
                <a:chExt cx="3643033" cy="3532337"/>
              </a:xfrm>
            </p:grpSpPr>
            <p:pic>
              <p:nvPicPr>
                <p:cNvPr id="34" name="Picture 33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90280" y="1050885"/>
                  <a:ext cx="3643033" cy="3532337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</p:pic>
            <p:sp>
              <p:nvSpPr>
                <p:cNvPr id="35" name="Oval 34"/>
                <p:cNvSpPr/>
                <p:nvPr/>
              </p:nvSpPr>
              <p:spPr>
                <a:xfrm>
                  <a:off x="5854890" y="3302758"/>
                  <a:ext cx="1241946" cy="121465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1138"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pic>
            <p:nvPicPr>
              <p:cNvPr id="33" name="Picture 6" descr="elated image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3025" y="2624971"/>
                <a:ext cx="270747" cy="123474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9" name="Group 38"/>
          <p:cNvGrpSpPr/>
          <p:nvPr/>
        </p:nvGrpSpPr>
        <p:grpSpPr>
          <a:xfrm>
            <a:off x="7627792" y="5496278"/>
            <a:ext cx="1897715" cy="410829"/>
            <a:chOff x="8763206" y="2443431"/>
            <a:chExt cx="2335649" cy="505636"/>
          </a:xfrm>
        </p:grpSpPr>
        <p:sp>
          <p:nvSpPr>
            <p:cNvPr id="40" name="TextBox 39"/>
            <p:cNvSpPr txBox="1"/>
            <p:nvPr/>
          </p:nvSpPr>
          <p:spPr>
            <a:xfrm>
              <a:off x="9777770" y="2443431"/>
              <a:ext cx="1321085" cy="329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38" dirty="0">
                  <a:latin typeface="+mn-lt"/>
                  <a:ea typeface="Segoe UI" panose="020B0502040204020203" pitchFamily="34" charset="0"/>
                  <a:cs typeface="Segoe UI" panose="020B0502040204020203" pitchFamily="34" charset="0"/>
                </a:rPr>
                <a:t>AUDIT</a:t>
              </a: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3206" y="2452604"/>
              <a:ext cx="582444" cy="49646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grpSp>
        <p:nvGrpSpPr>
          <p:cNvPr id="44" name="Group 43"/>
          <p:cNvGrpSpPr/>
          <p:nvPr/>
        </p:nvGrpSpPr>
        <p:grpSpPr>
          <a:xfrm>
            <a:off x="7567220" y="6140334"/>
            <a:ext cx="2148409" cy="438988"/>
            <a:chOff x="8683636" y="1529027"/>
            <a:chExt cx="2644196" cy="540293"/>
          </a:xfrm>
        </p:grpSpPr>
        <p:sp>
          <p:nvSpPr>
            <p:cNvPr id="45" name="TextBox 44"/>
            <p:cNvSpPr txBox="1"/>
            <p:nvPr/>
          </p:nvSpPr>
          <p:spPr>
            <a:xfrm>
              <a:off x="9746762" y="1529162"/>
              <a:ext cx="1581070" cy="329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38" dirty="0">
                  <a:latin typeface="+mn-lt"/>
                  <a:ea typeface="Segoe UI" panose="020B0502040204020203" pitchFamily="34" charset="0"/>
                  <a:cs typeface="Segoe UI" panose="020B0502040204020203" pitchFamily="34" charset="0"/>
                </a:rPr>
                <a:t>Legal</a:t>
              </a: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6" y="1529027"/>
              <a:ext cx="582444" cy="54029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sp>
        <p:nvSpPr>
          <p:cNvPr id="15" name="TextBox 14"/>
          <p:cNvSpPr txBox="1"/>
          <p:nvPr/>
        </p:nvSpPr>
        <p:spPr>
          <a:xfrm>
            <a:off x="7627792" y="1690703"/>
            <a:ext cx="2133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Select Services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68449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8204727"/>
              </p:ext>
            </p:extLst>
          </p:nvPr>
        </p:nvGraphicFramePr>
        <p:xfrm>
          <a:off x="75764" y="1779928"/>
          <a:ext cx="5090161" cy="4311637"/>
        </p:xfrm>
        <a:graphic>
          <a:graphicData uri="http://schemas.openxmlformats.org/drawingml/2006/table">
            <a:tbl>
              <a:tblPr firstRow="1" firstCol="1" bandRow="1"/>
              <a:tblGrid>
                <a:gridCol w="1297158">
                  <a:extLst>
                    <a:ext uri="{9D8B030D-6E8A-4147-A177-3AD203B41FA5}">
                      <a16:colId xmlns:a16="http://schemas.microsoft.com/office/drawing/2014/main" val="3885576960"/>
                    </a:ext>
                  </a:extLst>
                </a:gridCol>
                <a:gridCol w="3793003">
                  <a:extLst>
                    <a:ext uri="{9D8B030D-6E8A-4147-A177-3AD203B41FA5}">
                      <a16:colId xmlns:a16="http://schemas.microsoft.com/office/drawing/2014/main" val="982979438"/>
                    </a:ext>
                  </a:extLst>
                </a:gridCol>
              </a:tblGrid>
              <a:tr h="2745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IN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Particulars </a:t>
                      </a:r>
                      <a:endParaRPr lang="en-I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656" marR="626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IN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Project Details</a:t>
                      </a:r>
                      <a:endParaRPr lang="en-I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656" marR="626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6334987"/>
                  </a:ext>
                </a:extLst>
              </a:tr>
              <a:tr h="54910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IN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Name of the Project</a:t>
                      </a:r>
                      <a:endParaRPr lang="en-I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656" marR="626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IN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24 x 7 Water</a:t>
                      </a:r>
                      <a:r>
                        <a:rPr lang="en-IN" sz="140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Supply Manimajra- </a:t>
                      </a:r>
                      <a:r>
                        <a:rPr lang="en-IN" sz="1400" b="1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Pilot Project</a:t>
                      </a:r>
                      <a:endParaRPr lang="en-IN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656" marR="626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6446516"/>
                  </a:ext>
                </a:extLst>
              </a:tr>
              <a:tr h="14826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IN" sz="14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Scope</a:t>
                      </a:r>
                      <a:r>
                        <a:rPr lang="en-IN" sz="1400" b="1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of Work</a:t>
                      </a:r>
                      <a:endParaRPr lang="en-I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656" marR="626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Project</a:t>
                      </a: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Area- 855.26 acres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Capacity of UGR= 4 MG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Capacity of</a:t>
                      </a: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OHSR= 1.29 MG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Water requirement – 8MGD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Length of Pipeline= 20 KM (</a:t>
                      </a:r>
                      <a:r>
                        <a:rPr lang="en-US" sz="1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Approx</a:t>
                      </a: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IN" sz="1400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656" marR="626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9553313"/>
                  </a:ext>
                </a:extLst>
              </a:tr>
              <a:tr h="157859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IN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Proposed Components</a:t>
                      </a:r>
                      <a:endParaRPr lang="en-I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656" marR="62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31775" lvl="0" indent="-231775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IN" sz="14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Construction of UGR, OHSR</a:t>
                      </a:r>
                    </a:p>
                    <a:p>
                      <a:pPr marL="231775" lvl="0" indent="-231775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Installation &amp; Upgradation of Existing Pumping  Machinery</a:t>
                      </a:r>
                    </a:p>
                    <a:p>
                      <a:pPr marL="231775" lvl="0" indent="-231775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Laying of Pipeline </a:t>
                      </a:r>
                    </a:p>
                    <a:p>
                      <a:pPr marL="231775" lvl="0" indent="-231775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Installation and Implementation of SCADA</a:t>
                      </a:r>
                    </a:p>
                    <a:p>
                      <a:pPr marL="231775" lvl="0" indent="-231775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Installation of Smart meter</a:t>
                      </a:r>
                      <a:endParaRPr lang="en-IN" sz="14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656" marR="62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7764524"/>
                  </a:ext>
                </a:extLst>
              </a:tr>
              <a:tr h="2745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Proposed Mode</a:t>
                      </a:r>
                      <a:endParaRPr lang="en-I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656" marR="62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Design Built</a:t>
                      </a:r>
                      <a:r>
                        <a:rPr lang="en-IN" sz="140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N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Operate</a:t>
                      </a:r>
                      <a:endParaRPr lang="en-I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656" marR="62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9984865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99A81CDB-32D0-44DE-8C97-ED9715A26794}"/>
              </a:ext>
            </a:extLst>
          </p:cNvPr>
          <p:cNvGrpSpPr/>
          <p:nvPr/>
        </p:nvGrpSpPr>
        <p:grpSpPr>
          <a:xfrm>
            <a:off x="4155185" y="881149"/>
            <a:ext cx="1165522" cy="154781"/>
            <a:chOff x="4679586" y="878988"/>
            <a:chExt cx="1434489" cy="1905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31D10B2-1E82-41AB-86A1-B072302828F6}"/>
                </a:ext>
              </a:extLst>
            </p:cNvPr>
            <p:cNvSpPr/>
            <p:nvPr/>
          </p:nvSpPr>
          <p:spPr>
            <a:xfrm>
              <a:off x="4679586" y="878988"/>
              <a:ext cx="190500" cy="190500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DB7722A-3558-43A6-B164-DF6A02A376BF}"/>
                </a:ext>
              </a:extLst>
            </p:cNvPr>
            <p:cNvSpPr/>
            <p:nvPr/>
          </p:nvSpPr>
          <p:spPr>
            <a:xfrm>
              <a:off x="4990736" y="878988"/>
              <a:ext cx="190500" cy="190500"/>
            </a:xfrm>
            <a:prstGeom prst="ellipse">
              <a:avLst/>
            </a:prstGeom>
            <a:solidFill>
              <a:srgbClr val="EE9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FE304DF-F7E1-42ED-9E9B-4CE7C44D9B16}"/>
                </a:ext>
              </a:extLst>
            </p:cNvPr>
            <p:cNvSpPr/>
            <p:nvPr/>
          </p:nvSpPr>
          <p:spPr>
            <a:xfrm>
              <a:off x="5301522" y="878988"/>
              <a:ext cx="190500" cy="190500"/>
            </a:xfrm>
            <a:prstGeom prst="ellipse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F54F95C-E83F-4F9D-8AD7-617D43243D98}"/>
                </a:ext>
              </a:extLst>
            </p:cNvPr>
            <p:cNvSpPr/>
            <p:nvPr/>
          </p:nvSpPr>
          <p:spPr>
            <a:xfrm>
              <a:off x="5612308" y="878988"/>
              <a:ext cx="190500" cy="190500"/>
            </a:xfrm>
            <a:prstGeom prst="ellipse">
              <a:avLst/>
            </a:prstGeom>
            <a:solidFill>
              <a:srgbClr val="1C7C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0EAC4EE-D672-4D5A-8655-7DB7D57CBE0E}"/>
                </a:ext>
              </a:extLst>
            </p:cNvPr>
            <p:cNvSpPr/>
            <p:nvPr/>
          </p:nvSpPr>
          <p:spPr>
            <a:xfrm>
              <a:off x="5923575" y="878988"/>
              <a:ext cx="190500" cy="1905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38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E8AA9BD-5B28-4BB1-803B-54BB6E1B0DE1}"/>
              </a:ext>
            </a:extLst>
          </p:cNvPr>
          <p:cNvSpPr txBox="1"/>
          <p:nvPr/>
        </p:nvSpPr>
        <p:spPr>
          <a:xfrm>
            <a:off x="459921" y="287339"/>
            <a:ext cx="9604403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50" b="1" dirty="0">
                <a:solidFill>
                  <a:schemeClr val="tx1"/>
                </a:solidFill>
                <a:latin typeface="Tw Cen MT" panose="020B0602020104020603" pitchFamily="34" charset="0"/>
              </a:rPr>
              <a:t>24x7 WATER SUPPLY (MANIMAJRA)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20707" y="1818028"/>
            <a:ext cx="4331690" cy="5057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8317" indent="-188317" algn="just">
              <a:spcAft>
                <a:spcPts val="244"/>
              </a:spcAft>
              <a:buFont typeface="Symbol" panose="05050102010706020507" pitchFamily="18" charset="2"/>
              <a:buChar char=""/>
            </a:pPr>
            <a:r>
              <a:rPr lang="en-IN" sz="1800" b="1" dirty="0">
                <a:solidFill>
                  <a:srgbClr val="FF0000"/>
                </a:solidFill>
                <a:latin typeface="+mn-lt"/>
              </a:rPr>
              <a:t>Construction of UGR, </a:t>
            </a:r>
            <a:r>
              <a:rPr lang="en-IN" sz="1800" b="1" dirty="0" smtClean="0">
                <a:solidFill>
                  <a:srgbClr val="FF0000"/>
                </a:solidFill>
                <a:latin typeface="+mn-lt"/>
              </a:rPr>
              <a:t>OHSR</a:t>
            </a:r>
            <a:endParaRPr lang="en-IN" sz="1800" b="1" dirty="0">
              <a:solidFill>
                <a:srgbClr val="FF0000"/>
              </a:solidFill>
              <a:latin typeface="+mn-lt"/>
            </a:endParaRPr>
          </a:p>
          <a:p>
            <a:pPr marL="188317" indent="-188317" algn="just">
              <a:spcAft>
                <a:spcPts val="244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latin typeface="+mn-lt"/>
              </a:rPr>
              <a:t>Installation &amp; Upgradation of Existing Pumping  </a:t>
            </a:r>
            <a:r>
              <a:rPr lang="en-US" sz="1800" dirty="0" smtClean="0">
                <a:latin typeface="+mn-lt"/>
              </a:rPr>
              <a:t>Machinery</a:t>
            </a:r>
            <a:endParaRPr lang="en-US" sz="1800" dirty="0">
              <a:latin typeface="+mn-lt"/>
            </a:endParaRPr>
          </a:p>
          <a:p>
            <a:pPr marL="188317" indent="-188317" algn="just">
              <a:spcAft>
                <a:spcPts val="244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solidFill>
                  <a:srgbClr val="FF0000"/>
                </a:solidFill>
                <a:latin typeface="+mn-lt"/>
              </a:rPr>
              <a:t>Retrofitting of existing Pipeline Network</a:t>
            </a:r>
            <a:r>
              <a:rPr lang="en-US" sz="1800" b="1" dirty="0" smtClean="0">
                <a:solidFill>
                  <a:srgbClr val="FF0000"/>
                </a:solidFill>
                <a:latin typeface="+mn-lt"/>
              </a:rPr>
              <a:t>.</a:t>
            </a:r>
            <a:endParaRPr lang="en-US" sz="1800" b="1" dirty="0">
              <a:solidFill>
                <a:srgbClr val="FF0000"/>
              </a:solidFill>
              <a:latin typeface="+mn-lt"/>
            </a:endParaRPr>
          </a:p>
          <a:p>
            <a:pPr marL="188317" indent="-188317" algn="just">
              <a:spcAft>
                <a:spcPts val="244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latin typeface="+mn-lt"/>
              </a:rPr>
              <a:t>Installation and Implementation of </a:t>
            </a:r>
            <a:r>
              <a:rPr lang="en-US" sz="1800" b="1" dirty="0" smtClean="0">
                <a:solidFill>
                  <a:srgbClr val="FF0000"/>
                </a:solidFill>
                <a:latin typeface="+mn-lt"/>
              </a:rPr>
              <a:t>SCADA</a:t>
            </a:r>
            <a:endParaRPr lang="en-US" sz="1800" b="1" dirty="0">
              <a:solidFill>
                <a:srgbClr val="FF0000"/>
              </a:solidFill>
              <a:latin typeface="+mn-lt"/>
            </a:endParaRPr>
          </a:p>
          <a:p>
            <a:pPr marL="188317" indent="-188317" algn="just">
              <a:spcAft>
                <a:spcPts val="244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Smart </a:t>
            </a:r>
            <a:r>
              <a:rPr lang="en-US" sz="1800" b="1" dirty="0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Metering </a:t>
            </a:r>
          </a:p>
          <a:p>
            <a:pPr marL="188317" indent="-188317" algn="just">
              <a:spcAft>
                <a:spcPts val="244"/>
              </a:spcAft>
              <a:buFont typeface="Symbol" panose="05050102010706020507" pitchFamily="18" charset="2"/>
              <a:buChar char=""/>
            </a:pPr>
            <a:r>
              <a:rPr lang="en-US" sz="1800" dirty="0" smtClean="0">
                <a:latin typeface="+mn-lt"/>
              </a:rPr>
              <a:t>CAPEX</a:t>
            </a:r>
            <a:r>
              <a:rPr lang="en-US" sz="1800" dirty="0">
                <a:latin typeface="+mn-lt"/>
              </a:rPr>
              <a:t>: 71.10 </a:t>
            </a:r>
            <a:r>
              <a:rPr lang="en-US" sz="1800" dirty="0" smtClean="0">
                <a:latin typeface="+mn-lt"/>
              </a:rPr>
              <a:t>CR</a:t>
            </a:r>
          </a:p>
          <a:p>
            <a:pPr marL="188317" indent="-188317" algn="just">
              <a:spcAft>
                <a:spcPts val="244"/>
              </a:spcAft>
              <a:buFont typeface="Symbol" panose="05050102010706020507" pitchFamily="18" charset="2"/>
              <a:buChar char=""/>
            </a:pPr>
            <a:r>
              <a:rPr lang="en-US" sz="1800" dirty="0" smtClean="0">
                <a:latin typeface="+mn-lt"/>
              </a:rPr>
              <a:t>OPEX </a:t>
            </a:r>
            <a:r>
              <a:rPr lang="en-US" sz="1800" dirty="0">
                <a:latin typeface="+mn-lt"/>
              </a:rPr>
              <a:t>: 91.96 CR.(15 </a:t>
            </a:r>
            <a:r>
              <a:rPr lang="en-US" sz="1800" dirty="0" smtClean="0">
                <a:latin typeface="+mn-lt"/>
              </a:rPr>
              <a:t>years)</a:t>
            </a:r>
          </a:p>
          <a:p>
            <a:pPr marL="188317" indent="-188317" algn="just">
              <a:spcAft>
                <a:spcPts val="244"/>
              </a:spcAft>
              <a:buFont typeface="Symbol" panose="05050102010706020507" pitchFamily="18" charset="2"/>
              <a:buChar char=""/>
            </a:pPr>
            <a:r>
              <a:rPr lang="en-US" sz="1800" b="1" dirty="0" smtClean="0">
                <a:solidFill>
                  <a:srgbClr val="FF0000"/>
                </a:solidFill>
                <a:latin typeface="+mn-lt"/>
              </a:rPr>
              <a:t>Total </a:t>
            </a:r>
            <a:r>
              <a:rPr lang="en-US" sz="1800" b="1" dirty="0">
                <a:solidFill>
                  <a:srgbClr val="FF0000"/>
                </a:solidFill>
                <a:latin typeface="+mn-lt"/>
              </a:rPr>
              <a:t>Cost 163.06 </a:t>
            </a:r>
            <a:r>
              <a:rPr lang="en-US" sz="1800" b="1" dirty="0" smtClean="0">
                <a:solidFill>
                  <a:srgbClr val="FF0000"/>
                </a:solidFill>
                <a:latin typeface="+mn-lt"/>
              </a:rPr>
              <a:t>Cr</a:t>
            </a:r>
            <a:r>
              <a:rPr lang="en-US" sz="1800" b="1" dirty="0" smtClean="0">
                <a:latin typeface="+mn-lt"/>
              </a:rPr>
              <a:t>.</a:t>
            </a:r>
          </a:p>
          <a:p>
            <a:pPr marL="188317" indent="-188317" algn="just">
              <a:spcAft>
                <a:spcPts val="244"/>
              </a:spcAft>
              <a:buFont typeface="Symbol" panose="05050102010706020507" pitchFamily="18" charset="2"/>
              <a:buChar char=""/>
            </a:pPr>
            <a:r>
              <a:rPr lang="en-US" sz="1800" b="1" dirty="0" smtClean="0">
                <a:latin typeface="+mn-lt"/>
              </a:rPr>
              <a:t>Tender </a:t>
            </a:r>
            <a:r>
              <a:rPr lang="en-US" sz="1800" b="1" dirty="0">
                <a:latin typeface="+mn-lt"/>
              </a:rPr>
              <a:t>to Be reissued</a:t>
            </a:r>
          </a:p>
          <a:p>
            <a:pPr>
              <a:buClrTx/>
              <a:defRPr/>
            </a:pPr>
            <a:endParaRPr lang="en-US" sz="1800" b="1" dirty="0" smtClean="0">
              <a:latin typeface="+mn-lt"/>
            </a:endParaRPr>
          </a:p>
          <a:p>
            <a:pPr>
              <a:buClrTx/>
              <a:defRPr/>
            </a:pPr>
            <a:r>
              <a:rPr lang="en-US" sz="1800" b="1" dirty="0" smtClean="0">
                <a:latin typeface="+mn-lt"/>
              </a:rPr>
              <a:t>Target </a:t>
            </a:r>
            <a:r>
              <a:rPr lang="en-US" sz="1800" b="1" dirty="0">
                <a:latin typeface="+mn-lt"/>
              </a:rPr>
              <a:t>date of Tender: 28/02/2020</a:t>
            </a:r>
          </a:p>
          <a:p>
            <a:pPr>
              <a:buClrTx/>
              <a:defRPr/>
            </a:pPr>
            <a:r>
              <a:rPr lang="en-US" sz="1800" b="1" dirty="0">
                <a:latin typeface="+mn-lt"/>
              </a:rPr>
              <a:t>Target date of Award: 01/06/2020</a:t>
            </a:r>
          </a:p>
          <a:p>
            <a:pPr marL="188317" indent="-188317" algn="just">
              <a:spcAft>
                <a:spcPts val="244"/>
              </a:spcAft>
              <a:buFont typeface="Symbol" panose="05050102010706020507" pitchFamily="18" charset="2"/>
              <a:buChar char=""/>
            </a:pPr>
            <a:endParaRPr lang="en-IN" sz="1800" b="1" dirty="0">
              <a:solidFill>
                <a:srgbClr val="FF0000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IN" sz="1800" dirty="0"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494215-EA5D-9E47-9D84-F6D4547954EE}"/>
              </a:ext>
            </a:extLst>
          </p:cNvPr>
          <p:cNvSpPr txBox="1"/>
          <p:nvPr/>
        </p:nvSpPr>
        <p:spPr>
          <a:xfrm>
            <a:off x="7937782" y="1387513"/>
            <a:ext cx="2126542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b="1" u="sng" dirty="0">
                <a:solidFill>
                  <a:srgbClr val="4D8058"/>
                </a:solidFill>
                <a:latin typeface="+mn-lt"/>
              </a:rPr>
              <a:t>Components</a:t>
            </a:r>
          </a:p>
        </p:txBody>
      </p:sp>
    </p:spTree>
    <p:extLst>
      <p:ext uri="{BB962C8B-B14F-4D97-AF65-F5344CB8AC3E}">
        <p14:creationId xmlns:p14="http://schemas.microsoft.com/office/powerpoint/2010/main" val="378306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 Egis 2017">
  <a:themeElements>
    <a:clrScheme name="Egis">
      <a:dk1>
        <a:srgbClr val="0A0A0A"/>
      </a:dk1>
      <a:lt1>
        <a:srgbClr val="FFFFFF"/>
      </a:lt1>
      <a:dk2>
        <a:srgbClr val="F4A41D"/>
      </a:dk2>
      <a:lt2>
        <a:srgbClr val="828282"/>
      </a:lt2>
      <a:accent1>
        <a:srgbClr val="062C3A"/>
      </a:accent1>
      <a:accent2>
        <a:srgbClr val="ABC100"/>
      </a:accent2>
      <a:accent3>
        <a:srgbClr val="5D858B"/>
      </a:accent3>
      <a:accent4>
        <a:srgbClr val="00617E"/>
      </a:accent4>
      <a:accent5>
        <a:srgbClr val="00A4A6"/>
      </a:accent5>
      <a:accent6>
        <a:srgbClr val="97B8BB"/>
      </a:accent6>
      <a:hlink>
        <a:srgbClr val="062C3A"/>
      </a:hlink>
      <a:folHlink>
        <a:srgbClr val="062C3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9116</TotalTime>
  <Words>1538</Words>
  <Application>Microsoft Office PowerPoint</Application>
  <PresentationFormat>A4 Paper (210x297 mm)</PresentationFormat>
  <Paragraphs>377</Paragraphs>
  <Slides>18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Wingdings</vt:lpstr>
      <vt:lpstr>Arial</vt:lpstr>
      <vt:lpstr>Cambria</vt:lpstr>
      <vt:lpstr>Times New Roman</vt:lpstr>
      <vt:lpstr>Open Sans</vt:lpstr>
      <vt:lpstr>Quattrocento Sans</vt:lpstr>
      <vt:lpstr>Symbol</vt:lpstr>
      <vt:lpstr>Tw Cen MT</vt:lpstr>
      <vt:lpstr>Arimo</vt:lpstr>
      <vt:lpstr>Segoe UI</vt:lpstr>
      <vt:lpstr>Candara</vt:lpstr>
      <vt:lpstr>Book Antiqua</vt:lpstr>
      <vt:lpstr>Calibri</vt:lpstr>
      <vt:lpstr>Template Egis 2017</vt:lpstr>
      <vt:lpstr>Acrobat Document</vt:lpstr>
      <vt:lpstr>CHANDIGARH SMART CITY LIMITED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CHANDIGARH SMART CITY PROJECT- STATUS OF WORK</dc:title>
  <dc:creator>egis</dc:creator>
  <cp:lastModifiedBy>egis</cp:lastModifiedBy>
  <cp:revision>600</cp:revision>
  <cp:lastPrinted>2019-08-06T05:23:23Z</cp:lastPrinted>
  <dcterms:modified xsi:type="dcterms:W3CDTF">2020-02-11T10:55:34Z</dcterms:modified>
</cp:coreProperties>
</file>